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xml" ContentType="application/vnd.openxmlformats-officedocument.presentationml.tags+xml"/>
  <Override PartName="/ppt/notesSlides/notesSlide23.xml" ContentType="application/vnd.openxmlformats-officedocument.presentationml.notesSlide+xml"/>
  <Override PartName="/ppt/tags/tag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3.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4.xml" ContentType="application/vnd.openxmlformats-officedocument.presentationml.tags+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tags/tag5.xml" ContentType="application/vnd.openxmlformats-officedocument.presentationml.tags+xml"/>
  <Override PartName="/ppt/notesSlides/notesSlide76.xml" ContentType="application/vnd.openxmlformats-officedocument.presentationml.notesSlide+xml"/>
  <Override PartName="/ppt/tags/tag6.xml" ContentType="application/vnd.openxmlformats-officedocument.presentationml.tags+xml"/>
  <Override PartName="/ppt/notesSlides/notesSlide77.xml" ContentType="application/vnd.openxmlformats-officedocument.presentationml.notesSlide+xml"/>
  <Override PartName="/ppt/tags/tag7.xml" ContentType="application/vnd.openxmlformats-officedocument.presentationml.tags+xml"/>
  <Override PartName="/ppt/notesSlides/notesSlide78.xml" ContentType="application/vnd.openxmlformats-officedocument.presentationml.notesSlide+xml"/>
  <Override PartName="/ppt/tags/tag8.xml" ContentType="application/vnd.openxmlformats-officedocument.presentationml.tags+xml"/>
  <Override PartName="/ppt/notesSlides/notesSlide79.xml" ContentType="application/vnd.openxmlformats-officedocument.presentationml.notesSlide+xml"/>
  <Override PartName="/ppt/tags/tag9.xml" ContentType="application/vnd.openxmlformats-officedocument.presentationml.tags+xml"/>
  <Override PartName="/ppt/notesSlides/notesSlide80.xml" ContentType="application/vnd.openxmlformats-officedocument.presentationml.notesSlide+xml"/>
  <Override PartName="/ppt/tags/tag10.xml" ContentType="application/vnd.openxmlformats-officedocument.presentationml.tags+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tags/tag11.xml" ContentType="application/vnd.openxmlformats-officedocument.presentationml.tags+xml"/>
  <Override PartName="/ppt/notesSlides/notesSlide113.xml" ContentType="application/vnd.openxmlformats-officedocument.presentationml.notesSlide+xml"/>
  <Override PartName="/ppt/tags/tag12.xml" ContentType="application/vnd.openxmlformats-officedocument.presentationml.tags+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tags/tag13.xml" ContentType="application/vnd.openxmlformats-officedocument.presentationml.tags+xml"/>
  <Override PartName="/ppt/notesSlides/notesSlide117.xml" ContentType="application/vnd.openxmlformats-officedocument.presentationml.notesSlide+xml"/>
  <Override PartName="/ppt/tags/tag14.xml" ContentType="application/vnd.openxmlformats-officedocument.presentationml.tags+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tags/tag15.xml" ContentType="application/vnd.openxmlformats-officedocument.presentationml.tags+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tags/tag16.xml" ContentType="application/vnd.openxmlformats-officedocument.presentationml.tags+xml"/>
  <Override PartName="/ppt/notesSlides/notesSlide136.xml" ContentType="application/vnd.openxmlformats-officedocument.presentationml.notesSlide+xml"/>
  <Override PartName="/ppt/tags/tag17.xml" ContentType="application/vnd.openxmlformats-officedocument.presentationml.tags+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tags/tag18.xml" ContentType="application/vnd.openxmlformats-officedocument.presentationml.tags+xml"/>
  <Override PartName="/ppt/notesSlides/notesSlide1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47"/>
  </p:notesMasterIdLst>
  <p:sldIdLst>
    <p:sldId id="513" r:id="rId2"/>
    <p:sldId id="517" r:id="rId3"/>
    <p:sldId id="293" r:id="rId4"/>
    <p:sldId id="294" r:id="rId5"/>
    <p:sldId id="295" r:id="rId6"/>
    <p:sldId id="429" r:id="rId7"/>
    <p:sldId id="445" r:id="rId8"/>
    <p:sldId id="514" r:id="rId9"/>
    <p:sldId id="297" r:id="rId10"/>
    <p:sldId id="515" r:id="rId11"/>
    <p:sldId id="299" r:id="rId12"/>
    <p:sldId id="300" r:id="rId13"/>
    <p:sldId id="301" r:id="rId14"/>
    <p:sldId id="446" r:id="rId15"/>
    <p:sldId id="447" r:id="rId16"/>
    <p:sldId id="303" r:id="rId17"/>
    <p:sldId id="448" r:id="rId18"/>
    <p:sldId id="449" r:id="rId19"/>
    <p:sldId id="450" r:id="rId20"/>
    <p:sldId id="451" r:id="rId21"/>
    <p:sldId id="452" r:id="rId22"/>
    <p:sldId id="459" r:id="rId23"/>
    <p:sldId id="455" r:id="rId24"/>
    <p:sldId id="456" r:id="rId25"/>
    <p:sldId id="457" r:id="rId26"/>
    <p:sldId id="458" r:id="rId27"/>
    <p:sldId id="310" r:id="rId28"/>
    <p:sldId id="311" r:id="rId29"/>
    <p:sldId id="460" r:id="rId30"/>
    <p:sldId id="462" r:id="rId31"/>
    <p:sldId id="315" r:id="rId32"/>
    <p:sldId id="461" r:id="rId33"/>
    <p:sldId id="463" r:id="rId34"/>
    <p:sldId id="464" r:id="rId35"/>
    <p:sldId id="323" r:id="rId36"/>
    <p:sldId id="325" r:id="rId37"/>
    <p:sldId id="465" r:id="rId38"/>
    <p:sldId id="466" r:id="rId39"/>
    <p:sldId id="326" r:id="rId40"/>
    <p:sldId id="327" r:id="rId41"/>
    <p:sldId id="312" r:id="rId42"/>
    <p:sldId id="328" r:id="rId43"/>
    <p:sldId id="467" r:id="rId44"/>
    <p:sldId id="468" r:id="rId45"/>
    <p:sldId id="330" r:id="rId46"/>
    <p:sldId id="331" r:id="rId47"/>
    <p:sldId id="329" r:id="rId48"/>
    <p:sldId id="469" r:id="rId49"/>
    <p:sldId id="338" r:id="rId50"/>
    <p:sldId id="333" r:id="rId51"/>
    <p:sldId id="470" r:id="rId52"/>
    <p:sldId id="341" r:id="rId53"/>
    <p:sldId id="343" r:id="rId54"/>
    <p:sldId id="471" r:id="rId55"/>
    <p:sldId id="444" r:id="rId56"/>
    <p:sldId id="344" r:id="rId57"/>
    <p:sldId id="345" r:id="rId58"/>
    <p:sldId id="472" r:id="rId59"/>
    <p:sldId id="346" r:id="rId60"/>
    <p:sldId id="477" r:id="rId61"/>
    <p:sldId id="516" r:id="rId62"/>
    <p:sldId id="474" r:id="rId63"/>
    <p:sldId id="478" r:id="rId64"/>
    <p:sldId id="347" r:id="rId65"/>
    <p:sldId id="348" r:id="rId66"/>
    <p:sldId id="349" r:id="rId67"/>
    <p:sldId id="482" r:id="rId68"/>
    <p:sldId id="351" r:id="rId69"/>
    <p:sldId id="354" r:id="rId70"/>
    <p:sldId id="483" r:id="rId71"/>
    <p:sldId id="443" r:id="rId72"/>
    <p:sldId id="485" r:id="rId73"/>
    <p:sldId id="486" r:id="rId74"/>
    <p:sldId id="356" r:id="rId75"/>
    <p:sldId id="358" r:id="rId76"/>
    <p:sldId id="362" r:id="rId77"/>
    <p:sldId id="487" r:id="rId78"/>
    <p:sldId id="363" r:id="rId79"/>
    <p:sldId id="364" r:id="rId80"/>
    <p:sldId id="365" r:id="rId81"/>
    <p:sldId id="366" r:id="rId82"/>
    <p:sldId id="431" r:id="rId83"/>
    <p:sldId id="367" r:id="rId84"/>
    <p:sldId id="488" r:id="rId85"/>
    <p:sldId id="370" r:id="rId86"/>
    <p:sldId id="371" r:id="rId87"/>
    <p:sldId id="489" r:id="rId88"/>
    <p:sldId id="490" r:id="rId89"/>
    <p:sldId id="369" r:id="rId90"/>
    <p:sldId id="511" r:id="rId91"/>
    <p:sldId id="375" r:id="rId92"/>
    <p:sldId id="512" r:id="rId93"/>
    <p:sldId id="372" r:id="rId94"/>
    <p:sldId id="382" r:id="rId95"/>
    <p:sldId id="378" r:id="rId96"/>
    <p:sldId id="380" r:id="rId97"/>
    <p:sldId id="384" r:id="rId98"/>
    <p:sldId id="385" r:id="rId99"/>
    <p:sldId id="491" r:id="rId100"/>
    <p:sldId id="391" r:id="rId101"/>
    <p:sldId id="492" r:id="rId102"/>
    <p:sldId id="493" r:id="rId103"/>
    <p:sldId id="494" r:id="rId104"/>
    <p:sldId id="436" r:id="rId105"/>
    <p:sldId id="437" r:id="rId106"/>
    <p:sldId id="393" r:id="rId107"/>
    <p:sldId id="495" r:id="rId108"/>
    <p:sldId id="395" r:id="rId109"/>
    <p:sldId id="496" r:id="rId110"/>
    <p:sldId id="425" r:id="rId111"/>
    <p:sldId id="426" r:id="rId112"/>
    <p:sldId id="394" r:id="rId113"/>
    <p:sldId id="401" r:id="rId114"/>
    <p:sldId id="497" r:id="rId115"/>
    <p:sldId id="499" r:id="rId116"/>
    <p:sldId id="500" r:id="rId117"/>
    <p:sldId id="402" r:id="rId118"/>
    <p:sldId id="403" r:id="rId119"/>
    <p:sldId id="404" r:id="rId120"/>
    <p:sldId id="405" r:id="rId121"/>
    <p:sldId id="498" r:id="rId122"/>
    <p:sldId id="412" r:id="rId123"/>
    <p:sldId id="415" r:id="rId124"/>
    <p:sldId id="501" r:id="rId125"/>
    <p:sldId id="438" r:id="rId126"/>
    <p:sldId id="502" r:id="rId127"/>
    <p:sldId id="503" r:id="rId128"/>
    <p:sldId id="504" r:id="rId129"/>
    <p:sldId id="479" r:id="rId130"/>
    <p:sldId id="480" r:id="rId131"/>
    <p:sldId id="481" r:id="rId132"/>
    <p:sldId id="505" r:id="rId133"/>
    <p:sldId id="417" r:id="rId134"/>
    <p:sldId id="506" r:id="rId135"/>
    <p:sldId id="507" r:id="rId136"/>
    <p:sldId id="508" r:id="rId137"/>
    <p:sldId id="509" r:id="rId138"/>
    <p:sldId id="439" r:id="rId139"/>
    <p:sldId id="423" r:id="rId140"/>
    <p:sldId id="418" r:id="rId141"/>
    <p:sldId id="441" r:id="rId142"/>
    <p:sldId id="432" r:id="rId143"/>
    <p:sldId id="510" r:id="rId144"/>
    <p:sldId id="427" r:id="rId145"/>
    <p:sldId id="428" r:id="rId1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EFF00"/>
    <a:srgbClr val="FEFFFF"/>
    <a:srgbClr val="010000"/>
    <a:srgbClr val="548ED5"/>
    <a:srgbClr val="FFFFFF"/>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99E512-544D-417B-B96D-7922E4E1B7E6}" v="61" dt="2020-09-04T17:36:53.9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40" autoAdjust="0"/>
    <p:restoredTop sz="79136" autoAdjust="0"/>
  </p:normalViewPr>
  <p:slideViewPr>
    <p:cSldViewPr snapToGrid="0" snapToObjects="1">
      <p:cViewPr varScale="1">
        <p:scale>
          <a:sx n="85" d="100"/>
          <a:sy n="85" d="100"/>
        </p:scale>
        <p:origin x="243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6776"/>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presProps" Target="presProps.xml"/><Relationship Id="rId15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C399E512-544D-417B-B96D-7922E4E1B7E6}"/>
    <pc:docChg chg="undo custSel modSld">
      <pc:chgData name="Bethany Bolen" userId="8e338a04f9f07398" providerId="LiveId" clId="{C399E512-544D-417B-B96D-7922E4E1B7E6}" dt="2020-09-04T17:36:53.947" v="361" actId="478"/>
      <pc:docMkLst>
        <pc:docMk/>
      </pc:docMkLst>
      <pc:sldChg chg="addSp delSp modSp mod">
        <pc:chgData name="Bethany Bolen" userId="8e338a04f9f07398" providerId="LiveId" clId="{C399E512-544D-417B-B96D-7922E4E1B7E6}" dt="2020-09-04T17:25:38.244" v="20" actId="478"/>
        <pc:sldMkLst>
          <pc:docMk/>
          <pc:sldMk cId="755804353" sldId="303"/>
        </pc:sldMkLst>
        <pc:picChg chg="add mod ord">
          <ac:chgData name="Bethany Bolen" userId="8e338a04f9f07398" providerId="LiveId" clId="{C399E512-544D-417B-B96D-7922E4E1B7E6}" dt="2020-09-04T17:25:36.667" v="19" actId="167"/>
          <ac:picMkLst>
            <pc:docMk/>
            <pc:sldMk cId="755804353" sldId="303"/>
            <ac:picMk id="6" creationId="{00EA4813-D062-4ECA-A633-6CEA68F53150}"/>
          </ac:picMkLst>
        </pc:picChg>
        <pc:picChg chg="del">
          <ac:chgData name="Bethany Bolen" userId="8e338a04f9f07398" providerId="LiveId" clId="{C399E512-544D-417B-B96D-7922E4E1B7E6}" dt="2020-09-04T17:25:38.244" v="20" actId="478"/>
          <ac:picMkLst>
            <pc:docMk/>
            <pc:sldMk cId="755804353" sldId="303"/>
            <ac:picMk id="10243" creationId="{00000000-0000-0000-0000-000000000000}"/>
          </ac:picMkLst>
        </pc:picChg>
      </pc:sldChg>
      <pc:sldChg chg="addSp delSp modSp mod">
        <pc:chgData name="Bethany Bolen" userId="8e338a04f9f07398" providerId="LiveId" clId="{C399E512-544D-417B-B96D-7922E4E1B7E6}" dt="2020-09-04T17:29:07.443" v="115" actId="478"/>
        <pc:sldMkLst>
          <pc:docMk/>
          <pc:sldMk cId="1009456459" sldId="354"/>
        </pc:sldMkLst>
        <pc:picChg chg="del">
          <ac:chgData name="Bethany Bolen" userId="8e338a04f9f07398" providerId="LiveId" clId="{C399E512-544D-417B-B96D-7922E4E1B7E6}" dt="2020-09-04T17:29:07.443" v="115" actId="478"/>
          <ac:picMkLst>
            <pc:docMk/>
            <pc:sldMk cId="1009456459" sldId="354"/>
            <ac:picMk id="5" creationId="{00000000-0000-0000-0000-000000000000}"/>
          </ac:picMkLst>
        </pc:picChg>
        <pc:picChg chg="add mod ord">
          <ac:chgData name="Bethany Bolen" userId="8e338a04f9f07398" providerId="LiveId" clId="{C399E512-544D-417B-B96D-7922E4E1B7E6}" dt="2020-09-04T17:29:06.318" v="114" actId="962"/>
          <ac:picMkLst>
            <pc:docMk/>
            <pc:sldMk cId="1009456459" sldId="354"/>
            <ac:picMk id="7" creationId="{CA63102E-3D67-41A5-B430-C7F6B9FE4D4C}"/>
          </ac:picMkLst>
        </pc:picChg>
      </pc:sldChg>
      <pc:sldChg chg="addSp delSp modSp mod">
        <pc:chgData name="Bethany Bolen" userId="8e338a04f9f07398" providerId="LiveId" clId="{C399E512-544D-417B-B96D-7922E4E1B7E6}" dt="2020-09-04T17:32:51.941" v="293" actId="478"/>
        <pc:sldMkLst>
          <pc:docMk/>
          <pc:sldMk cId="713139305" sldId="372"/>
        </pc:sldMkLst>
        <pc:picChg chg="add mod ord">
          <ac:chgData name="Bethany Bolen" userId="8e338a04f9f07398" providerId="LiveId" clId="{C399E512-544D-417B-B96D-7922E4E1B7E6}" dt="2020-09-04T17:32:51.042" v="292" actId="167"/>
          <ac:picMkLst>
            <pc:docMk/>
            <pc:sldMk cId="713139305" sldId="372"/>
            <ac:picMk id="6" creationId="{4E29F3B1-4BDF-4AB1-839C-96F9A20761CD}"/>
          </ac:picMkLst>
        </pc:picChg>
        <pc:picChg chg="del">
          <ac:chgData name="Bethany Bolen" userId="8e338a04f9f07398" providerId="LiveId" clId="{C399E512-544D-417B-B96D-7922E4E1B7E6}" dt="2020-09-04T17:32:51.941" v="293" actId="478"/>
          <ac:picMkLst>
            <pc:docMk/>
            <pc:sldMk cId="713139305" sldId="372"/>
            <ac:picMk id="3074" creationId="{00000000-0000-0000-0000-000000000000}"/>
          </ac:picMkLst>
        </pc:picChg>
      </pc:sldChg>
      <pc:sldChg chg="addSp delSp modSp mod">
        <pc:chgData name="Bethany Bolen" userId="8e338a04f9f07398" providerId="LiveId" clId="{C399E512-544D-417B-B96D-7922E4E1B7E6}" dt="2020-09-04T17:32:37.120" v="283" actId="478"/>
        <pc:sldMkLst>
          <pc:docMk/>
          <pc:sldMk cId="2720224486" sldId="375"/>
        </pc:sldMkLst>
        <pc:picChg chg="add mod ord">
          <ac:chgData name="Bethany Bolen" userId="8e338a04f9f07398" providerId="LiveId" clId="{C399E512-544D-417B-B96D-7922E4E1B7E6}" dt="2020-09-04T17:32:36.095" v="282" actId="962"/>
          <ac:picMkLst>
            <pc:docMk/>
            <pc:sldMk cId="2720224486" sldId="375"/>
            <ac:picMk id="6" creationId="{9016B55B-0C0A-4236-AD24-20335DD19EE2}"/>
          </ac:picMkLst>
        </pc:picChg>
        <pc:picChg chg="del">
          <ac:chgData name="Bethany Bolen" userId="8e338a04f9f07398" providerId="LiveId" clId="{C399E512-544D-417B-B96D-7922E4E1B7E6}" dt="2020-09-04T17:32:37.120" v="283" actId="478"/>
          <ac:picMkLst>
            <pc:docMk/>
            <pc:sldMk cId="2720224486" sldId="375"/>
            <ac:picMk id="2050" creationId="{00000000-0000-0000-0000-000000000000}"/>
          </ac:picMkLst>
        </pc:picChg>
      </pc:sldChg>
      <pc:sldChg chg="addSp delSp modSp mod">
        <pc:chgData name="Bethany Bolen" userId="8e338a04f9f07398" providerId="LiveId" clId="{C399E512-544D-417B-B96D-7922E4E1B7E6}" dt="2020-09-04T17:33:08.573" v="313" actId="732"/>
        <pc:sldMkLst>
          <pc:docMk/>
          <pc:sldMk cId="746542242" sldId="382"/>
        </pc:sldMkLst>
        <pc:picChg chg="add mod ord modCrop">
          <ac:chgData name="Bethany Bolen" userId="8e338a04f9f07398" providerId="LiveId" clId="{C399E512-544D-417B-B96D-7922E4E1B7E6}" dt="2020-09-04T17:33:08.573" v="313" actId="732"/>
          <ac:picMkLst>
            <pc:docMk/>
            <pc:sldMk cId="746542242" sldId="382"/>
            <ac:picMk id="5" creationId="{267FA6A9-6D5E-4D93-90C8-A9BBC9407FD9}"/>
          </ac:picMkLst>
        </pc:picChg>
        <pc:picChg chg="del mod">
          <ac:chgData name="Bethany Bolen" userId="8e338a04f9f07398" providerId="LiveId" clId="{C399E512-544D-417B-B96D-7922E4E1B7E6}" dt="2020-09-04T17:33:00.425" v="299" actId="478"/>
          <ac:picMkLst>
            <pc:docMk/>
            <pc:sldMk cId="746542242" sldId="382"/>
            <ac:picMk id="1026" creationId="{00000000-0000-0000-0000-000000000000}"/>
          </ac:picMkLst>
        </pc:picChg>
      </pc:sldChg>
      <pc:sldChg chg="addSp delSp modSp mod">
        <pc:chgData name="Bethany Bolen" userId="8e338a04f9f07398" providerId="LiveId" clId="{C399E512-544D-417B-B96D-7922E4E1B7E6}" dt="2020-09-04T17:36:53.947" v="361" actId="478"/>
        <pc:sldMkLst>
          <pc:docMk/>
          <pc:sldMk cId="111742821" sldId="418"/>
        </pc:sldMkLst>
        <pc:picChg chg="add mod ord">
          <ac:chgData name="Bethany Bolen" userId="8e338a04f9f07398" providerId="LiveId" clId="{C399E512-544D-417B-B96D-7922E4E1B7E6}" dt="2020-09-04T17:36:52.925" v="360" actId="167"/>
          <ac:picMkLst>
            <pc:docMk/>
            <pc:sldMk cId="111742821" sldId="418"/>
            <ac:picMk id="6" creationId="{E65C9052-6762-4E4A-A2C2-31A84AC6E3B1}"/>
          </ac:picMkLst>
        </pc:picChg>
        <pc:picChg chg="del">
          <ac:chgData name="Bethany Bolen" userId="8e338a04f9f07398" providerId="LiveId" clId="{C399E512-544D-417B-B96D-7922E4E1B7E6}" dt="2020-09-04T17:36:53.947" v="361" actId="478"/>
          <ac:picMkLst>
            <pc:docMk/>
            <pc:sldMk cId="111742821" sldId="418"/>
            <ac:picMk id="6146" creationId="{00000000-0000-0000-0000-000000000000}"/>
          </ac:picMkLst>
        </pc:picChg>
      </pc:sldChg>
      <pc:sldChg chg="addSp delSp modSp mod">
        <pc:chgData name="Bethany Bolen" userId="8e338a04f9f07398" providerId="LiveId" clId="{C399E512-544D-417B-B96D-7922E4E1B7E6}" dt="2020-09-04T17:25:17.192" v="4" actId="478"/>
        <pc:sldMkLst>
          <pc:docMk/>
          <pc:sldMk cId="2784641791" sldId="429"/>
        </pc:sldMkLst>
        <pc:picChg chg="add mod ord">
          <ac:chgData name="Bethany Bolen" userId="8e338a04f9f07398" providerId="LiveId" clId="{C399E512-544D-417B-B96D-7922E4E1B7E6}" dt="2020-09-04T17:25:15.879" v="3" actId="962"/>
          <ac:picMkLst>
            <pc:docMk/>
            <pc:sldMk cId="2784641791" sldId="429"/>
            <ac:picMk id="6" creationId="{BD6B196D-286C-4909-88F9-D925FA907D48}"/>
          </ac:picMkLst>
        </pc:picChg>
        <pc:picChg chg="del">
          <ac:chgData name="Bethany Bolen" userId="8e338a04f9f07398" providerId="LiveId" clId="{C399E512-544D-417B-B96D-7922E4E1B7E6}" dt="2020-09-04T17:25:17.192" v="4" actId="478"/>
          <ac:picMkLst>
            <pc:docMk/>
            <pc:sldMk cId="2784641791" sldId="429"/>
            <ac:picMk id="7" creationId="{00000000-0000-0000-0000-000000000000}"/>
          </ac:picMkLst>
        </pc:picChg>
      </pc:sldChg>
      <pc:sldChg chg="addSp delSp modSp mod">
        <pc:chgData name="Bethany Bolen" userId="8e338a04f9f07398" providerId="LiveId" clId="{C399E512-544D-417B-B96D-7922E4E1B7E6}" dt="2020-09-04T17:36:17.194" v="341" actId="22"/>
        <pc:sldMkLst>
          <pc:docMk/>
          <pc:sldMk cId="3304764939" sldId="436"/>
        </pc:sldMkLst>
        <pc:spChg chg="add">
          <ac:chgData name="Bethany Bolen" userId="8e338a04f9f07398" providerId="LiveId" clId="{C399E512-544D-417B-B96D-7922E4E1B7E6}" dt="2020-09-04T17:36:17.194" v="341" actId="22"/>
          <ac:spMkLst>
            <pc:docMk/>
            <pc:sldMk cId="3304764939" sldId="436"/>
            <ac:spMk id="7" creationId="{3297791E-01A8-4939-A109-0F5782822FCF}"/>
          </ac:spMkLst>
        </pc:spChg>
        <pc:picChg chg="add del mod ord modCrop">
          <ac:chgData name="Bethany Bolen" userId="8e338a04f9f07398" providerId="LiveId" clId="{C399E512-544D-417B-B96D-7922E4E1B7E6}" dt="2020-09-04T17:35:48.431" v="340" actId="732"/>
          <ac:picMkLst>
            <pc:docMk/>
            <pc:sldMk cId="3304764939" sldId="436"/>
            <ac:picMk id="6" creationId="{5FEF75E5-7C5A-4A3A-9D5E-5F3A0AB60F7B}"/>
          </ac:picMkLst>
        </pc:picChg>
        <pc:picChg chg="del">
          <ac:chgData name="Bethany Bolen" userId="8e338a04f9f07398" providerId="LiveId" clId="{C399E512-544D-417B-B96D-7922E4E1B7E6}" dt="2020-09-04T17:34:02.953" v="329" actId="478"/>
          <ac:picMkLst>
            <pc:docMk/>
            <pc:sldMk cId="3304764939" sldId="436"/>
            <ac:picMk id="9" creationId="{7924C0E1-5D5B-4CB8-8AC4-F68BB018E91F}"/>
          </ac:picMkLst>
        </pc:picChg>
      </pc:sldChg>
      <pc:sldChg chg="addSp delSp modSp mod">
        <pc:chgData name="Bethany Bolen" userId="8e338a04f9f07398" providerId="LiveId" clId="{C399E512-544D-417B-B96D-7922E4E1B7E6}" dt="2020-09-04T17:34:21.587" v="335" actId="962"/>
        <pc:sldMkLst>
          <pc:docMk/>
          <pc:sldMk cId="2031656925" sldId="437"/>
        </pc:sldMkLst>
        <pc:picChg chg="add mod">
          <ac:chgData name="Bethany Bolen" userId="8e338a04f9f07398" providerId="LiveId" clId="{C399E512-544D-417B-B96D-7922E4E1B7E6}" dt="2020-09-04T17:34:21.587" v="335" actId="962"/>
          <ac:picMkLst>
            <pc:docMk/>
            <pc:sldMk cId="2031656925" sldId="437"/>
            <ac:picMk id="7" creationId="{DBC663B9-3CEE-4F0F-AE9B-175F311433E6}"/>
          </ac:picMkLst>
        </pc:picChg>
        <pc:picChg chg="del">
          <ac:chgData name="Bethany Bolen" userId="8e338a04f9f07398" providerId="LiveId" clId="{C399E512-544D-417B-B96D-7922E4E1B7E6}" dt="2020-09-04T17:34:18.261" v="332" actId="478"/>
          <ac:picMkLst>
            <pc:docMk/>
            <pc:sldMk cId="2031656925" sldId="437"/>
            <ac:picMk id="1026" creationId="{00000000-0000-0000-0000-000000000000}"/>
          </ac:picMkLst>
        </pc:picChg>
      </pc:sldChg>
      <pc:sldChg chg="addSp delSp modSp mod">
        <pc:chgData name="Bethany Bolen" userId="8e338a04f9f07398" providerId="LiveId" clId="{C399E512-544D-417B-B96D-7922E4E1B7E6}" dt="2020-09-04T17:28:49.915" v="105" actId="478"/>
        <pc:sldMkLst>
          <pc:docMk/>
          <pc:sldMk cId="1559619038" sldId="444"/>
        </pc:sldMkLst>
        <pc:picChg chg="add mod ord">
          <ac:chgData name="Bethany Bolen" userId="8e338a04f9f07398" providerId="LiveId" clId="{C399E512-544D-417B-B96D-7922E4E1B7E6}" dt="2020-09-04T17:28:48.543" v="104" actId="167"/>
          <ac:picMkLst>
            <pc:docMk/>
            <pc:sldMk cId="1559619038" sldId="444"/>
            <ac:picMk id="6" creationId="{CB010C71-5178-43D2-85B8-592496642E7B}"/>
          </ac:picMkLst>
        </pc:picChg>
        <pc:picChg chg="del">
          <ac:chgData name="Bethany Bolen" userId="8e338a04f9f07398" providerId="LiveId" clId="{C399E512-544D-417B-B96D-7922E4E1B7E6}" dt="2020-09-04T17:28:49.915" v="105" actId="478"/>
          <ac:picMkLst>
            <pc:docMk/>
            <pc:sldMk cId="1559619038" sldId="444"/>
            <ac:picMk id="5124" creationId="{00000000-0000-0000-0000-000000000000}"/>
          </ac:picMkLst>
        </pc:picChg>
      </pc:sldChg>
      <pc:sldChg chg="addSp delSp modSp mod">
        <pc:chgData name="Bethany Bolen" userId="8e338a04f9f07398" providerId="LiveId" clId="{C399E512-544D-417B-B96D-7922E4E1B7E6}" dt="2020-09-04T17:25:27.851" v="15" actId="1036"/>
        <pc:sldMkLst>
          <pc:docMk/>
          <pc:sldMk cId="817175286" sldId="446"/>
        </pc:sldMkLst>
        <pc:picChg chg="add mod ord">
          <ac:chgData name="Bethany Bolen" userId="8e338a04f9f07398" providerId="LiveId" clId="{C399E512-544D-417B-B96D-7922E4E1B7E6}" dt="2020-09-04T17:25:27.851" v="15" actId="1036"/>
          <ac:picMkLst>
            <pc:docMk/>
            <pc:sldMk cId="817175286" sldId="446"/>
            <ac:picMk id="6" creationId="{8DE8445B-2F84-4F00-AF56-5C7B84D959E3}"/>
          </ac:picMkLst>
        </pc:picChg>
        <pc:picChg chg="del">
          <ac:chgData name="Bethany Bolen" userId="8e338a04f9f07398" providerId="LiveId" clId="{C399E512-544D-417B-B96D-7922E4E1B7E6}" dt="2020-09-04T17:25:25.983" v="9" actId="478"/>
          <ac:picMkLst>
            <pc:docMk/>
            <pc:sldMk cId="817175286" sldId="446"/>
            <ac:picMk id="8194" creationId="{00000000-0000-0000-0000-000000000000}"/>
          </ac:picMkLst>
        </pc:picChg>
      </pc:sldChg>
      <pc:sldChg chg="addSp delSp modSp mod">
        <pc:chgData name="Bethany Bolen" userId="8e338a04f9f07398" providerId="LiveId" clId="{C399E512-544D-417B-B96D-7922E4E1B7E6}" dt="2020-09-04T17:25:44.536" v="25" actId="478"/>
        <pc:sldMkLst>
          <pc:docMk/>
          <pc:sldMk cId="1850095351" sldId="448"/>
        </pc:sldMkLst>
        <pc:picChg chg="add mod ord">
          <ac:chgData name="Bethany Bolen" userId="8e338a04f9f07398" providerId="LiveId" clId="{C399E512-544D-417B-B96D-7922E4E1B7E6}" dt="2020-09-04T17:25:43.422" v="24" actId="167"/>
          <ac:picMkLst>
            <pc:docMk/>
            <pc:sldMk cId="1850095351" sldId="448"/>
            <ac:picMk id="6" creationId="{C00487A3-69F2-4B3E-A829-49F3D220247F}"/>
          </ac:picMkLst>
        </pc:picChg>
        <pc:picChg chg="del">
          <ac:chgData name="Bethany Bolen" userId="8e338a04f9f07398" providerId="LiveId" clId="{C399E512-544D-417B-B96D-7922E4E1B7E6}" dt="2020-09-04T17:25:44.536" v="25" actId="478"/>
          <ac:picMkLst>
            <pc:docMk/>
            <pc:sldMk cId="1850095351" sldId="448"/>
            <ac:picMk id="12292" creationId="{00000000-0000-0000-0000-000000000000}"/>
          </ac:picMkLst>
        </pc:picChg>
      </pc:sldChg>
      <pc:sldChg chg="addSp delSp modSp mod">
        <pc:chgData name="Bethany Bolen" userId="8e338a04f9f07398" providerId="LiveId" clId="{C399E512-544D-417B-B96D-7922E4E1B7E6}" dt="2020-09-04T17:25:53.233" v="32" actId="1035"/>
        <pc:sldMkLst>
          <pc:docMk/>
          <pc:sldMk cId="4195531618" sldId="449"/>
        </pc:sldMkLst>
        <pc:picChg chg="add mod ord">
          <ac:chgData name="Bethany Bolen" userId="8e338a04f9f07398" providerId="LiveId" clId="{C399E512-544D-417B-B96D-7922E4E1B7E6}" dt="2020-09-04T17:25:53.233" v="32" actId="1035"/>
          <ac:picMkLst>
            <pc:docMk/>
            <pc:sldMk cId="4195531618" sldId="449"/>
            <ac:picMk id="6" creationId="{7A726F1F-8CE1-4363-913C-0185E6A27D1B}"/>
          </ac:picMkLst>
        </pc:picChg>
        <pc:picChg chg="del">
          <ac:chgData name="Bethany Bolen" userId="8e338a04f9f07398" providerId="LiveId" clId="{C399E512-544D-417B-B96D-7922E4E1B7E6}" dt="2020-09-04T17:25:51.380" v="30" actId="478"/>
          <ac:picMkLst>
            <pc:docMk/>
            <pc:sldMk cId="4195531618" sldId="449"/>
            <ac:picMk id="12290" creationId="{00000000-0000-0000-0000-000000000000}"/>
          </ac:picMkLst>
        </pc:picChg>
      </pc:sldChg>
      <pc:sldChg chg="addSp delSp modSp mod">
        <pc:chgData name="Bethany Bolen" userId="8e338a04f9f07398" providerId="LiveId" clId="{C399E512-544D-417B-B96D-7922E4E1B7E6}" dt="2020-09-04T17:26:00.876" v="37" actId="478"/>
        <pc:sldMkLst>
          <pc:docMk/>
          <pc:sldMk cId="3477184088" sldId="452"/>
        </pc:sldMkLst>
        <pc:picChg chg="add mod ord">
          <ac:chgData name="Bethany Bolen" userId="8e338a04f9f07398" providerId="LiveId" clId="{C399E512-544D-417B-B96D-7922E4E1B7E6}" dt="2020-09-04T17:25:59.078" v="36" actId="167"/>
          <ac:picMkLst>
            <pc:docMk/>
            <pc:sldMk cId="3477184088" sldId="452"/>
            <ac:picMk id="6" creationId="{A5B38FF1-070D-40A8-8926-BBDF3D96BF74}"/>
          </ac:picMkLst>
        </pc:picChg>
        <pc:picChg chg="del">
          <ac:chgData name="Bethany Bolen" userId="8e338a04f9f07398" providerId="LiveId" clId="{C399E512-544D-417B-B96D-7922E4E1B7E6}" dt="2020-09-04T17:26:00.876" v="37" actId="478"/>
          <ac:picMkLst>
            <pc:docMk/>
            <pc:sldMk cId="3477184088" sldId="452"/>
            <ac:picMk id="14338" creationId="{00000000-0000-0000-0000-000000000000}"/>
          </ac:picMkLst>
        </pc:picChg>
      </pc:sldChg>
      <pc:sldChg chg="addSp delSp modSp mod">
        <pc:chgData name="Bethany Bolen" userId="8e338a04f9f07398" providerId="LiveId" clId="{C399E512-544D-417B-B96D-7922E4E1B7E6}" dt="2020-09-04T17:26:23.402" v="47" actId="478"/>
        <pc:sldMkLst>
          <pc:docMk/>
          <pc:sldMk cId="3864348514" sldId="457"/>
        </pc:sldMkLst>
        <pc:picChg chg="del">
          <ac:chgData name="Bethany Bolen" userId="8e338a04f9f07398" providerId="LiveId" clId="{C399E512-544D-417B-B96D-7922E4E1B7E6}" dt="2020-09-04T17:26:23.402" v="47" actId="478"/>
          <ac:picMkLst>
            <pc:docMk/>
            <pc:sldMk cId="3864348514" sldId="457"/>
            <ac:picMk id="6" creationId="{00000000-0000-0000-0000-000000000000}"/>
          </ac:picMkLst>
        </pc:picChg>
        <pc:picChg chg="add mod ord">
          <ac:chgData name="Bethany Bolen" userId="8e338a04f9f07398" providerId="LiveId" clId="{C399E512-544D-417B-B96D-7922E4E1B7E6}" dt="2020-09-04T17:26:22.429" v="46" actId="167"/>
          <ac:picMkLst>
            <pc:docMk/>
            <pc:sldMk cId="3864348514" sldId="457"/>
            <ac:picMk id="7" creationId="{1B2F1EF9-48C5-4C88-9095-566BBC96D9A7}"/>
          </ac:picMkLst>
        </pc:picChg>
      </pc:sldChg>
      <pc:sldChg chg="addSp delSp modSp mod">
        <pc:chgData name="Bethany Bolen" userId="8e338a04f9f07398" providerId="LiveId" clId="{C399E512-544D-417B-B96D-7922E4E1B7E6}" dt="2020-09-04T17:26:30.629" v="52" actId="478"/>
        <pc:sldMkLst>
          <pc:docMk/>
          <pc:sldMk cId="2784370637" sldId="458"/>
        </pc:sldMkLst>
        <pc:picChg chg="del">
          <ac:chgData name="Bethany Bolen" userId="8e338a04f9f07398" providerId="LiveId" clId="{C399E512-544D-417B-B96D-7922E4E1B7E6}" dt="2020-09-04T17:26:30.629" v="52" actId="478"/>
          <ac:picMkLst>
            <pc:docMk/>
            <pc:sldMk cId="2784370637" sldId="458"/>
            <ac:picMk id="6" creationId="{00000000-0000-0000-0000-000000000000}"/>
          </ac:picMkLst>
        </pc:picChg>
        <pc:picChg chg="add mod ord">
          <ac:chgData name="Bethany Bolen" userId="8e338a04f9f07398" providerId="LiveId" clId="{C399E512-544D-417B-B96D-7922E4E1B7E6}" dt="2020-09-04T17:26:29.304" v="51" actId="167"/>
          <ac:picMkLst>
            <pc:docMk/>
            <pc:sldMk cId="2784370637" sldId="458"/>
            <ac:picMk id="13" creationId="{B54F9D05-A83A-4966-937B-BB1E1BB5C970}"/>
          </ac:picMkLst>
        </pc:picChg>
      </pc:sldChg>
      <pc:sldChg chg="addSp delSp modSp mod">
        <pc:chgData name="Bethany Bolen" userId="8e338a04f9f07398" providerId="LiveId" clId="{C399E512-544D-417B-B96D-7922E4E1B7E6}" dt="2020-09-04T17:26:14.283" v="42" actId="478"/>
        <pc:sldMkLst>
          <pc:docMk/>
          <pc:sldMk cId="2254630198" sldId="459"/>
        </pc:sldMkLst>
        <pc:picChg chg="add mod ord">
          <ac:chgData name="Bethany Bolen" userId="8e338a04f9f07398" providerId="LiveId" clId="{C399E512-544D-417B-B96D-7922E4E1B7E6}" dt="2020-09-04T17:26:13.251" v="41" actId="167"/>
          <ac:picMkLst>
            <pc:docMk/>
            <pc:sldMk cId="2254630198" sldId="459"/>
            <ac:picMk id="6" creationId="{5600CEF6-C80C-40A3-ACED-D181BB89DA25}"/>
          </ac:picMkLst>
        </pc:picChg>
        <pc:picChg chg="del">
          <ac:chgData name="Bethany Bolen" userId="8e338a04f9f07398" providerId="LiveId" clId="{C399E512-544D-417B-B96D-7922E4E1B7E6}" dt="2020-09-04T17:26:14.283" v="42" actId="478"/>
          <ac:picMkLst>
            <pc:docMk/>
            <pc:sldMk cId="2254630198" sldId="459"/>
            <ac:picMk id="10243" creationId="{00000000-0000-0000-0000-000000000000}"/>
          </ac:picMkLst>
        </pc:picChg>
      </pc:sldChg>
      <pc:sldChg chg="addSp delSp modSp mod">
        <pc:chgData name="Bethany Bolen" userId="8e338a04f9f07398" providerId="LiveId" clId="{C399E512-544D-417B-B96D-7922E4E1B7E6}" dt="2020-09-04T17:26:53.299" v="59" actId="171"/>
        <pc:sldMkLst>
          <pc:docMk/>
          <pc:sldMk cId="371484373" sldId="460"/>
        </pc:sldMkLst>
        <pc:picChg chg="add mod ord">
          <ac:chgData name="Bethany Bolen" userId="8e338a04f9f07398" providerId="LiveId" clId="{C399E512-544D-417B-B96D-7922E4E1B7E6}" dt="2020-09-04T17:26:53.299" v="59" actId="171"/>
          <ac:picMkLst>
            <pc:docMk/>
            <pc:sldMk cId="371484373" sldId="460"/>
            <ac:picMk id="10" creationId="{58D78EC6-E16A-4EA8-8319-74A28CEA6EA5}"/>
          </ac:picMkLst>
        </pc:picChg>
        <pc:picChg chg="del">
          <ac:chgData name="Bethany Bolen" userId="8e338a04f9f07398" providerId="LiveId" clId="{C399E512-544D-417B-B96D-7922E4E1B7E6}" dt="2020-09-04T17:26:49.113" v="53" actId="478"/>
          <ac:picMkLst>
            <pc:docMk/>
            <pc:sldMk cId="371484373" sldId="460"/>
            <ac:picMk id="18" creationId="{00000000-0000-0000-0000-000000000000}"/>
          </ac:picMkLst>
        </pc:picChg>
      </pc:sldChg>
      <pc:sldChg chg="addSp delSp modSp mod">
        <pc:chgData name="Bethany Bolen" userId="8e338a04f9f07398" providerId="LiveId" clId="{C399E512-544D-417B-B96D-7922E4E1B7E6}" dt="2020-09-04T17:27:51.003" v="74" actId="732"/>
        <pc:sldMkLst>
          <pc:docMk/>
          <pc:sldMk cId="1841538978" sldId="465"/>
        </pc:sldMkLst>
        <pc:picChg chg="add mod ord modCrop">
          <ac:chgData name="Bethany Bolen" userId="8e338a04f9f07398" providerId="LiveId" clId="{C399E512-544D-417B-B96D-7922E4E1B7E6}" dt="2020-09-04T17:27:51.003" v="74" actId="732"/>
          <ac:picMkLst>
            <pc:docMk/>
            <pc:sldMk cId="1841538978" sldId="465"/>
            <ac:picMk id="6" creationId="{573E7098-52FF-4631-92C1-81785ACCB662}"/>
          </ac:picMkLst>
        </pc:picChg>
        <pc:picChg chg="del">
          <ac:chgData name="Bethany Bolen" userId="8e338a04f9f07398" providerId="LiveId" clId="{C399E512-544D-417B-B96D-7922E4E1B7E6}" dt="2020-09-04T17:27:34.397" v="70" actId="478"/>
          <ac:picMkLst>
            <pc:docMk/>
            <pc:sldMk cId="1841538978" sldId="465"/>
            <ac:picMk id="17410" creationId="{00000000-0000-0000-0000-000000000000}"/>
          </ac:picMkLst>
        </pc:picChg>
      </pc:sldChg>
      <pc:sldChg chg="addSp delSp modSp mod">
        <pc:chgData name="Bethany Bolen" userId="8e338a04f9f07398" providerId="LiveId" clId="{C399E512-544D-417B-B96D-7922E4E1B7E6}" dt="2020-09-04T17:28:10.729" v="84" actId="171"/>
        <pc:sldMkLst>
          <pc:docMk/>
          <pc:sldMk cId="3402291551" sldId="466"/>
        </pc:sldMkLst>
        <pc:picChg chg="add mod ord">
          <ac:chgData name="Bethany Bolen" userId="8e338a04f9f07398" providerId="LiveId" clId="{C399E512-544D-417B-B96D-7922E4E1B7E6}" dt="2020-09-04T17:28:10.729" v="84" actId="171"/>
          <ac:picMkLst>
            <pc:docMk/>
            <pc:sldMk cId="3402291551" sldId="466"/>
            <ac:picMk id="13" creationId="{F79E8207-D855-45F3-A1AB-EB61B6F02CF8}"/>
          </ac:picMkLst>
        </pc:picChg>
        <pc:picChg chg="del">
          <ac:chgData name="Bethany Bolen" userId="8e338a04f9f07398" providerId="LiveId" clId="{C399E512-544D-417B-B96D-7922E4E1B7E6}" dt="2020-09-04T17:27:56.690" v="75" actId="478"/>
          <ac:picMkLst>
            <pc:docMk/>
            <pc:sldMk cId="3402291551" sldId="466"/>
            <ac:picMk id="2050" creationId="{00000000-0000-0000-0000-000000000000}"/>
          </ac:picMkLst>
        </pc:picChg>
      </pc:sldChg>
      <pc:sldChg chg="addSp delSp modSp mod">
        <pc:chgData name="Bethany Bolen" userId="8e338a04f9f07398" providerId="LiveId" clId="{C399E512-544D-417B-B96D-7922E4E1B7E6}" dt="2020-09-04T17:28:21.024" v="89" actId="478"/>
        <pc:sldMkLst>
          <pc:docMk/>
          <pc:sldMk cId="4014687573" sldId="467"/>
        </pc:sldMkLst>
        <pc:picChg chg="add mod ord">
          <ac:chgData name="Bethany Bolen" userId="8e338a04f9f07398" providerId="LiveId" clId="{C399E512-544D-417B-B96D-7922E4E1B7E6}" dt="2020-09-04T17:28:19.958" v="88" actId="167"/>
          <ac:picMkLst>
            <pc:docMk/>
            <pc:sldMk cId="4014687573" sldId="467"/>
            <ac:picMk id="6" creationId="{BFA8EEFA-1D10-4A05-BB54-2672C6594AEA}"/>
          </ac:picMkLst>
        </pc:picChg>
        <pc:picChg chg="del">
          <ac:chgData name="Bethany Bolen" userId="8e338a04f9f07398" providerId="LiveId" clId="{C399E512-544D-417B-B96D-7922E4E1B7E6}" dt="2020-09-04T17:28:21.024" v="89" actId="478"/>
          <ac:picMkLst>
            <pc:docMk/>
            <pc:sldMk cId="4014687573" sldId="467"/>
            <ac:picMk id="1026" creationId="{00000000-0000-0000-0000-000000000000}"/>
          </ac:picMkLst>
        </pc:picChg>
      </pc:sldChg>
      <pc:sldChg chg="addSp delSp modSp mod">
        <pc:chgData name="Bethany Bolen" userId="8e338a04f9f07398" providerId="LiveId" clId="{C399E512-544D-417B-B96D-7922E4E1B7E6}" dt="2020-09-04T17:28:39.592" v="100" actId="171"/>
        <pc:sldMkLst>
          <pc:docMk/>
          <pc:sldMk cId="1508737197" sldId="469"/>
        </pc:sldMkLst>
        <pc:picChg chg="add del mod">
          <ac:chgData name="Bethany Bolen" userId="8e338a04f9f07398" providerId="LiveId" clId="{C399E512-544D-417B-B96D-7922E4E1B7E6}" dt="2020-09-04T17:28:30.362" v="93" actId="478"/>
          <ac:picMkLst>
            <pc:docMk/>
            <pc:sldMk cId="1508737197" sldId="469"/>
            <ac:picMk id="7" creationId="{7EACCF3E-1587-4D0F-A6B9-7569D9FFBD04}"/>
          </ac:picMkLst>
        </pc:picChg>
        <pc:picChg chg="add mod ord">
          <ac:chgData name="Bethany Bolen" userId="8e338a04f9f07398" providerId="LiveId" clId="{C399E512-544D-417B-B96D-7922E4E1B7E6}" dt="2020-09-04T17:28:39.592" v="100" actId="171"/>
          <ac:picMkLst>
            <pc:docMk/>
            <pc:sldMk cId="1508737197" sldId="469"/>
            <ac:picMk id="17" creationId="{2985ECA8-EDC8-47F5-89D8-50227DBC52A9}"/>
          </ac:picMkLst>
        </pc:picChg>
        <pc:picChg chg="del">
          <ac:chgData name="Bethany Bolen" userId="8e338a04f9f07398" providerId="LiveId" clId="{C399E512-544D-417B-B96D-7922E4E1B7E6}" dt="2020-09-04T17:28:33.833" v="94" actId="478"/>
          <ac:picMkLst>
            <pc:docMk/>
            <pc:sldMk cId="1508737197" sldId="469"/>
            <ac:picMk id="3077" creationId="{00000000-0000-0000-0000-000000000000}"/>
          </ac:picMkLst>
        </pc:picChg>
      </pc:sldChg>
      <pc:sldChg chg="addSp delSp modSp mod">
        <pc:chgData name="Bethany Bolen" userId="8e338a04f9f07398" providerId="LiveId" clId="{C399E512-544D-417B-B96D-7922E4E1B7E6}" dt="2020-09-04T17:36:38.318" v="351" actId="478"/>
        <pc:sldMkLst>
          <pc:docMk/>
          <pc:sldMk cId="4180251939" sldId="481"/>
        </pc:sldMkLst>
        <pc:picChg chg="add mod ord">
          <ac:chgData name="Bethany Bolen" userId="8e338a04f9f07398" providerId="LiveId" clId="{C399E512-544D-417B-B96D-7922E4E1B7E6}" dt="2020-09-04T17:36:37.418" v="350" actId="962"/>
          <ac:picMkLst>
            <pc:docMk/>
            <pc:sldMk cId="4180251939" sldId="481"/>
            <ac:picMk id="6" creationId="{5E908322-1214-4626-A166-E2C92091AC00}"/>
          </ac:picMkLst>
        </pc:picChg>
        <pc:picChg chg="del">
          <ac:chgData name="Bethany Bolen" userId="8e338a04f9f07398" providerId="LiveId" clId="{C399E512-544D-417B-B96D-7922E4E1B7E6}" dt="2020-09-04T17:36:38.318" v="351" actId="478"/>
          <ac:picMkLst>
            <pc:docMk/>
            <pc:sldMk cId="4180251939" sldId="481"/>
            <ac:picMk id="2050" creationId="{00000000-0000-0000-0000-000000000000}"/>
          </ac:picMkLst>
        </pc:picChg>
      </pc:sldChg>
      <pc:sldChg chg="addSp delSp modSp mod">
        <pc:chgData name="Bethany Bolen" userId="8e338a04f9f07398" providerId="LiveId" clId="{C399E512-544D-417B-B96D-7922E4E1B7E6}" dt="2020-09-04T17:29:00.398" v="110" actId="478"/>
        <pc:sldMkLst>
          <pc:docMk/>
          <pc:sldMk cId="2083831317" sldId="482"/>
        </pc:sldMkLst>
        <pc:picChg chg="del">
          <ac:chgData name="Bethany Bolen" userId="8e338a04f9f07398" providerId="LiveId" clId="{C399E512-544D-417B-B96D-7922E4E1B7E6}" dt="2020-09-04T17:29:00.398" v="110" actId="478"/>
          <ac:picMkLst>
            <pc:docMk/>
            <pc:sldMk cId="2083831317" sldId="482"/>
            <ac:picMk id="6" creationId="{00000000-0000-0000-0000-000000000000}"/>
          </ac:picMkLst>
        </pc:picChg>
        <pc:picChg chg="add mod ord">
          <ac:chgData name="Bethany Bolen" userId="8e338a04f9f07398" providerId="LiveId" clId="{C399E512-544D-417B-B96D-7922E4E1B7E6}" dt="2020-09-04T17:28:59.310" v="109" actId="167"/>
          <ac:picMkLst>
            <pc:docMk/>
            <pc:sldMk cId="2083831317" sldId="482"/>
            <ac:picMk id="7" creationId="{AE45A2BE-FF9E-41C7-8819-3F8DFED8E992}"/>
          </ac:picMkLst>
        </pc:picChg>
      </pc:sldChg>
      <pc:sldChg chg="addSp delSp modSp mod">
        <pc:chgData name="Bethany Bolen" userId="8e338a04f9f07398" providerId="LiveId" clId="{C399E512-544D-417B-B96D-7922E4E1B7E6}" dt="2020-09-04T17:32:19.684" v="278" actId="20577"/>
        <pc:sldMkLst>
          <pc:docMk/>
          <pc:sldMk cId="1710269554" sldId="485"/>
        </pc:sldMkLst>
        <pc:spChg chg="add mod">
          <ac:chgData name="Bethany Bolen" userId="8e338a04f9f07398" providerId="LiveId" clId="{C399E512-544D-417B-B96D-7922E4E1B7E6}" dt="2020-09-04T17:32:19.684" v="278" actId="20577"/>
          <ac:spMkLst>
            <pc:docMk/>
            <pc:sldMk cId="1710269554" sldId="485"/>
            <ac:spMk id="7" creationId="{C3848510-3A2E-4370-A1FE-AF01505CF938}"/>
          </ac:spMkLst>
        </pc:spChg>
        <pc:picChg chg="add mod ord modCrop">
          <ac:chgData name="Bethany Bolen" userId="8e338a04f9f07398" providerId="LiveId" clId="{C399E512-544D-417B-B96D-7922E4E1B7E6}" dt="2020-09-04T17:31:09.376" v="139" actId="14100"/>
          <ac:picMkLst>
            <pc:docMk/>
            <pc:sldMk cId="1710269554" sldId="485"/>
            <ac:picMk id="6" creationId="{314042E9-7D46-4267-8EDC-EAD1055194ED}"/>
          </ac:picMkLst>
        </pc:picChg>
        <pc:picChg chg="del">
          <ac:chgData name="Bethany Bolen" userId="8e338a04f9f07398" providerId="LiveId" clId="{C399E512-544D-417B-B96D-7922E4E1B7E6}" dt="2020-09-04T17:29:19.012" v="120" actId="478"/>
          <ac:picMkLst>
            <pc:docMk/>
            <pc:sldMk cId="1710269554" sldId="485"/>
            <ac:picMk id="10" creationId="{00000000-0000-0000-0000-000000000000}"/>
          </ac:picMkLst>
        </pc:picChg>
      </pc:sldChg>
      <pc:sldChg chg="addSp delSp modSp mod">
        <pc:chgData name="Bethany Bolen" userId="8e338a04f9f07398" providerId="LiveId" clId="{C399E512-544D-417B-B96D-7922E4E1B7E6}" dt="2020-09-04T17:29:31.309" v="127" actId="171"/>
        <pc:sldMkLst>
          <pc:docMk/>
          <pc:sldMk cId="1997481746" sldId="486"/>
        </pc:sldMkLst>
        <pc:picChg chg="add mod ord">
          <ac:chgData name="Bethany Bolen" userId="8e338a04f9f07398" providerId="LiveId" clId="{C399E512-544D-417B-B96D-7922E4E1B7E6}" dt="2020-09-04T17:29:31.309" v="127" actId="171"/>
          <ac:picMkLst>
            <pc:docMk/>
            <pc:sldMk cId="1997481746" sldId="486"/>
            <ac:picMk id="12" creationId="{CCCE6942-F365-4837-AADB-5779455049C6}"/>
          </ac:picMkLst>
        </pc:picChg>
        <pc:picChg chg="del">
          <ac:chgData name="Bethany Bolen" userId="8e338a04f9f07398" providerId="LiveId" clId="{C399E512-544D-417B-B96D-7922E4E1B7E6}" dt="2020-09-04T17:29:27.311" v="121" actId="478"/>
          <ac:picMkLst>
            <pc:docMk/>
            <pc:sldMk cId="1997481746" sldId="486"/>
            <ac:picMk id="12290" creationId="{00000000-0000-0000-0000-000000000000}"/>
          </ac:picMkLst>
        </pc:picChg>
      </pc:sldChg>
      <pc:sldChg chg="addSp delSp modSp mod">
        <pc:chgData name="Bethany Bolen" userId="8e338a04f9f07398" providerId="LiveId" clId="{C399E512-544D-417B-B96D-7922E4E1B7E6}" dt="2020-09-04T17:36:26.201" v="346" actId="478"/>
        <pc:sldMkLst>
          <pc:docMk/>
          <pc:sldMk cId="2497699969" sldId="495"/>
        </pc:sldMkLst>
        <pc:picChg chg="add mod ord">
          <ac:chgData name="Bethany Bolen" userId="8e338a04f9f07398" providerId="LiveId" clId="{C399E512-544D-417B-B96D-7922E4E1B7E6}" dt="2020-09-04T17:36:25.101" v="345" actId="962"/>
          <ac:picMkLst>
            <pc:docMk/>
            <pc:sldMk cId="2497699969" sldId="495"/>
            <ac:picMk id="3" creationId="{F8922F78-419C-46F9-8CC7-44150022153B}"/>
          </ac:picMkLst>
        </pc:picChg>
        <pc:picChg chg="del">
          <ac:chgData name="Bethany Bolen" userId="8e338a04f9f07398" providerId="LiveId" clId="{C399E512-544D-417B-B96D-7922E4E1B7E6}" dt="2020-09-04T17:36:26.201" v="346" actId="478"/>
          <ac:picMkLst>
            <pc:docMk/>
            <pc:sldMk cId="2497699969" sldId="495"/>
            <ac:picMk id="8" creationId="{7EF5E9F1-4408-4162-BB69-E76333F8F67B}"/>
          </ac:picMkLst>
        </pc:picChg>
      </pc:sldChg>
      <pc:sldChg chg="addSp delSp modSp mod">
        <pc:chgData name="Bethany Bolen" userId="8e338a04f9f07398" providerId="LiveId" clId="{C399E512-544D-417B-B96D-7922E4E1B7E6}" dt="2020-09-04T17:36:43.730" v="356" actId="478"/>
        <pc:sldMkLst>
          <pc:docMk/>
          <pc:sldMk cId="3555373985" sldId="505"/>
        </pc:sldMkLst>
        <pc:picChg chg="add mod ord">
          <ac:chgData name="Bethany Bolen" userId="8e338a04f9f07398" providerId="LiveId" clId="{C399E512-544D-417B-B96D-7922E4E1B7E6}" dt="2020-09-04T17:36:42.804" v="355" actId="167"/>
          <ac:picMkLst>
            <pc:docMk/>
            <pc:sldMk cId="3555373985" sldId="505"/>
            <ac:picMk id="7" creationId="{8EAFD35E-C306-499D-8A69-BB3E3F37191D}"/>
          </ac:picMkLst>
        </pc:picChg>
        <pc:picChg chg="del">
          <ac:chgData name="Bethany Bolen" userId="8e338a04f9f07398" providerId="LiveId" clId="{C399E512-544D-417B-B96D-7922E4E1B7E6}" dt="2020-09-04T17:36:43.730" v="356" actId="478"/>
          <ac:picMkLst>
            <pc:docMk/>
            <pc:sldMk cId="3555373985" sldId="505"/>
            <ac:picMk id="2050" creationId="{00000000-0000-0000-0000-000000000000}"/>
          </ac:picMkLst>
        </pc:picChg>
      </pc:sldChg>
      <pc:sldChg chg="addSp delSp modSp mod">
        <pc:chgData name="Bethany Bolen" userId="8e338a04f9f07398" providerId="LiveId" clId="{C399E512-544D-417B-B96D-7922E4E1B7E6}" dt="2020-09-04T17:32:45.188" v="288" actId="167"/>
        <pc:sldMkLst>
          <pc:docMk/>
          <pc:sldMk cId="2306782812" sldId="512"/>
        </pc:sldMkLst>
        <pc:picChg chg="add mod ord">
          <ac:chgData name="Bethany Bolen" userId="8e338a04f9f07398" providerId="LiveId" clId="{C399E512-544D-417B-B96D-7922E4E1B7E6}" dt="2020-09-04T17:32:45.188" v="288" actId="167"/>
          <ac:picMkLst>
            <pc:docMk/>
            <pc:sldMk cId="2306782812" sldId="512"/>
            <ac:picMk id="13" creationId="{0D7502B2-819D-49D1-BF31-3EC2CFA807DC}"/>
          </ac:picMkLst>
        </pc:picChg>
        <pc:picChg chg="del">
          <ac:chgData name="Bethany Bolen" userId="8e338a04f9f07398" providerId="LiveId" clId="{C399E512-544D-417B-B96D-7922E4E1B7E6}" dt="2020-09-04T17:32:41.385" v="284" actId="478"/>
          <ac:picMkLst>
            <pc:docMk/>
            <pc:sldMk cId="2306782812" sldId="512"/>
            <ac:picMk id="2050"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12/26/2021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a plaza in front of </a:t>
            </a:r>
            <a:r>
              <a:rPr lang="en-US" baseline="0" dirty="0"/>
              <a:t>the Iron Age II city gate of Dan. Tel Dan’s gate system provides one of the best archaeological windows into the varied purposes of Israelite gates. Besides two four-chambered gates, this complex includes two separate shrines made up of a row of standing stones (</a:t>
            </a:r>
            <a:r>
              <a:rPr lang="en-US" i="1" baseline="0" dirty="0" err="1"/>
              <a:t>maseboth</a:t>
            </a:r>
            <a:r>
              <a:rPr lang="en-US" baseline="0" dirty="0"/>
              <a:t>), a paved plaza, and an installation variously interpreted as a throne, judgment seat, or cultic niche. Notably, 1 Kings 22:10 indicates that there was a throne and a threshing floor at the entrance of the gate of Samaria.</a:t>
            </a:r>
            <a:endParaRPr lang="en-US" dirty="0"/>
          </a:p>
          <a:p>
            <a:endParaRPr lang="en-US" dirty="0"/>
          </a:p>
          <a:p>
            <a:r>
              <a:rPr lang="en-US" dirty="0"/>
              <a:t>tb052907121</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181596596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adr090506786</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32129071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 another artist’s idea of what the Ark of the Covenant may have looked like. The long poles were used by the priests to carry the ark and prevent them from touching the object itself. This replica is located in the Augusta Victoria Church</a:t>
            </a:r>
            <a:r>
              <a:rPr lang="en-US" baseline="0" dirty="0"/>
              <a:t> on the Mount of Olives.</a:t>
            </a:r>
            <a:endParaRPr lang="en-US" dirty="0"/>
          </a:p>
          <a:p>
            <a:endParaRPr lang="en-US" dirty="0"/>
          </a:p>
          <a:p>
            <a:r>
              <a:rPr lang="en-US" dirty="0"/>
              <a:t>tb060116172</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184560425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David’s reference to “His dwelling place” must be to </a:t>
            </a:r>
            <a:r>
              <a:rPr lang="en-US" baseline="0" dirty="0"/>
              <a:t>the tent in Jerusalem that David set up for the ark after bringing it up from Kiriath-jearim (2 Sam 6). The Bedouin tent shown here may be similar to the one set up by David in Jerusalem. It was </a:t>
            </a:r>
            <a:r>
              <a:rPr lang="en-US" dirty="0"/>
              <a:t>photographed at the UAE Heritage Village in Abu Dhabi.</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tb051017143</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tent set up by David for the ark was distinct from the tabernacle. The tabernacle escaped</a:t>
            </a:r>
            <a:r>
              <a:rPr lang="en-US" baseline="0" dirty="0"/>
              <a:t> the destruction of Shiloh, following the events of 1 Samuel 4 (cf. Ps 78:60; </a:t>
            </a:r>
            <a:r>
              <a:rPr lang="en-US" baseline="0" dirty="0" err="1"/>
              <a:t>Jer</a:t>
            </a:r>
            <a:r>
              <a:rPr lang="en-US" baseline="0" dirty="0"/>
              <a:t> 7:12-14; 26:6, 9). The tabernacle appears to have been located at Nob when David fled from Saul (1 Sam 21). It had been moved to Gibeon by late in the reign of David (1 Chr 21:29) and remained there at the start of Solomon’s reign (1 Kgs 3:4). This full-size model of the tabernacle and its courtyard was photographed at Timna Park in southern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tb030807088e</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298604080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statement expresses trust in God as the one who</a:t>
            </a:r>
            <a:r>
              <a:rPr lang="en-US" baseline="0" dirty="0"/>
              <a:t> would judge or exonerate him. In a sense, this was an act of worship. </a:t>
            </a:r>
            <a:r>
              <a:rPr lang="en-US" dirty="0"/>
              <a:t>This ivory plaque comes from</a:t>
            </a:r>
            <a:r>
              <a:rPr lang="en-US" baseline="0" dirty="0"/>
              <a:t> Phoenicia. It depicts a kneeling man with upraised hands, as one who would make an entreaty to a deity. It was photographed at the</a:t>
            </a:r>
            <a:r>
              <a:rPr lang="en-US" dirty="0"/>
              <a:t> Hecht Museum at the University of Haifa. The figure on this plaque is somewhat difficult to see, so the next slide includes a highlight</a:t>
            </a:r>
            <a:r>
              <a:rPr lang="en-US" baseline="0" dirty="0"/>
              <a:t> of this kneeling figure.</a:t>
            </a:r>
            <a:endParaRPr lang="en-US" dirty="0"/>
          </a:p>
          <a:p>
            <a:endParaRPr lang="en-US" dirty="0"/>
          </a:p>
          <a:p>
            <a:r>
              <a:rPr lang="en-US" dirty="0"/>
              <a:t>adr1805241833</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361633071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David’s statement expresses trust in God as the one who</a:t>
            </a:r>
            <a:r>
              <a:rPr lang="en-US" baseline="0" dirty="0"/>
              <a:t> would judge or exonerate him. In a sense, this was an act of worship. </a:t>
            </a:r>
            <a:r>
              <a:rPr lang="en-US" dirty="0"/>
              <a:t>This ivory plaque comes from</a:t>
            </a:r>
            <a:r>
              <a:rPr lang="en-US" baseline="0" dirty="0"/>
              <a:t> Phoenicia. It depicts a kneeling man with upraised hands, as one who would make an entreaty to a deity. It was photographed at the</a:t>
            </a:r>
            <a:r>
              <a:rPr lang="en-US" dirty="0"/>
              <a:t> Hecht Museum at the University of Haifa. </a:t>
            </a:r>
            <a:r>
              <a:rPr lang="en-US" baseline="0" dirty="0"/>
              <a:t>An editable version is included behind this graphic for those who may wish to change it.</a:t>
            </a:r>
            <a:endParaRPr lang="en-US" dirty="0"/>
          </a:p>
          <a:p>
            <a:endParaRPr lang="en-US" dirty="0"/>
          </a:p>
          <a:p>
            <a:r>
              <a:rPr lang="en-US" dirty="0"/>
              <a:t>adr1805241833</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361633071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dgg052405101</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276037430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map shows various proposed sites for Gilgal, as well as five fords across the Jordan that were recorded in the 19th century. This map was created by A.D. Riddle, RiddleMaps.com. Data source: ASTER-GDEM 2 was used to render the terrain (https://asterweb.jpl.nasa.gov/gdem.asp).</a:t>
            </a:r>
          </a:p>
        </p:txBody>
      </p:sp>
      <p:sp>
        <p:nvSpPr>
          <p:cNvPr id="4" name="Slide Number Placeholder 3"/>
          <p:cNvSpPr>
            <a:spLocks noGrp="1"/>
          </p:cNvSpPr>
          <p:nvPr>
            <p:ph type="sldNum" sz="quarter" idx="5"/>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122988315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Jericho</a:t>
            </a:r>
            <a:r>
              <a:rPr lang="en-US" baseline="0" dirty="0"/>
              <a:t> oasis would have provided water, a temporary supply of animal fodder, and a place to rest for David and his company. There are several areas not far from there where the Jordan River could be forded. The next slide includes labels.</a:t>
            </a:r>
          </a:p>
          <a:p>
            <a:endParaRPr lang="en-US"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Jericho</a:t>
            </a:r>
            <a:r>
              <a:rPr lang="en-US" baseline="0" dirty="0"/>
              <a:t> oasis would have provided water, a temporary supply of animal fodder, and a place to rest for David and his company. There are several areas not far from there where the Jordan River could be forded.</a:t>
            </a:r>
          </a:p>
          <a:p>
            <a:endParaRPr lang="en-US"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canopied podium </a:t>
            </a:r>
            <a:r>
              <a:rPr lang="en-US" dirty="0"/>
              <a:t>at Dan might have been the seat of the governor of</a:t>
            </a:r>
            <a:r>
              <a:rPr lang="en-US" baseline="0" dirty="0"/>
              <a:t> the city, although its exact function is uncertain. It might also have been a cultic installation that housed a graven image of some local deity. The gate was a popular place, and at least sometimes, rulers were known to set up their thrones there (e.g., 1 Kgs 22:10). Absalom seems to have taken on a similar role by stationing himself at the city gate.</a:t>
            </a:r>
          </a:p>
          <a:p>
            <a:endParaRPr lang="en-US" dirty="0"/>
          </a:p>
          <a:p>
            <a:r>
              <a:rPr lang="en-US" dirty="0"/>
              <a:t>tb011500027</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89768508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eventual destination, Mahanaim,</a:t>
            </a:r>
            <a:r>
              <a:rPr lang="en-US" baseline="0" dirty="0"/>
              <a:t> was located in Gilead near the Jabbok River. The next slide includes labels.</a:t>
            </a:r>
          </a:p>
          <a:p>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288171752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eventual destination, Mahanaim,</a:t>
            </a:r>
            <a:r>
              <a:rPr lang="en-US" baseline="0" dirty="0"/>
              <a:t> was located in Gilead near the Jabbok River. </a:t>
            </a:r>
          </a:p>
          <a:p>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88171752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ark model</a:t>
            </a:r>
            <a:r>
              <a:rPr lang="en-US" baseline="0" dirty="0"/>
              <a:t> was photographed at the tabernacle reconstruction at the Creation and Earth History Museum in Santee, California.</a:t>
            </a:r>
            <a:endParaRPr lang="en-US" dirty="0"/>
          </a:p>
          <a:p>
            <a:endParaRPr lang="en-US" dirty="0"/>
          </a:p>
          <a:p>
            <a:r>
              <a:rPr lang="en-US" dirty="0"/>
              <a:t>tb040816599</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314968014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David’s palace was located at the north end of the City of David, and he likely placed the tent for the ark</a:t>
            </a:r>
            <a:r>
              <a:rPr lang="en-US" baseline="0" dirty="0"/>
              <a:t> near his own residence (2 Sam 6:17)</a:t>
            </a:r>
            <a:r>
              <a:rPr lang="en-US" dirty="0"/>
              <a:t>. The area of the ancient City of David is outside the more recent walls of the Old City of Jerusalem. The next slide includes labels.</a:t>
            </a:r>
          </a:p>
          <a:p>
            <a:pPr marL="228600" indent="-228600" eaLnBrk="1" hangingPunct="1">
              <a:lnSpc>
                <a:spcPct val="80000"/>
              </a:lnSpc>
            </a:pPr>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David’s palace was located at the north end of the City of David, and he likely placed the tent for the ark</a:t>
            </a:r>
            <a:r>
              <a:rPr lang="en-US" baseline="0" dirty="0"/>
              <a:t> near his own residence (2 Sam 6:17)</a:t>
            </a:r>
            <a:r>
              <a:rPr lang="en-US" dirty="0"/>
              <a:t>. The area of the ancient City of David is outside the more recent walls of the Old City of Jerusalem.</a:t>
            </a:r>
          </a:p>
          <a:p>
            <a:pPr marL="228600" indent="-228600" eaLnBrk="1" hangingPunct="1">
              <a:lnSpc>
                <a:spcPct val="80000"/>
              </a:lnSpc>
            </a:pPr>
            <a:endParaRPr lang="en-US" dirty="0"/>
          </a:p>
          <a:p>
            <a:pPr marL="228600" indent="-228600" eaLnBrk="1" hangingPunct="1"/>
            <a:r>
              <a:rPr lang="en-US" dirty="0"/>
              <a:t>tb010703232</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5666347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seems likely that David’s initial route would have taken him up the Kidron Valley to a place where the ascent up the Mount of Olives would have been easier.</a:t>
            </a:r>
            <a:r>
              <a:rPr lang="en-US" baseline="0" dirty="0"/>
              <a:t> Most of the side of the valley directly opposite the City of David is composed of exposed rock faces that would have been quite difficult to scale, especially with a large company. Portions of this steep hillside are visible in the lower right of this photo. The next slide includes labels.</a:t>
            </a:r>
            <a:endParaRPr lang="en-US" dirty="0"/>
          </a:p>
          <a:p>
            <a:endParaRPr lang="en-US" dirty="0"/>
          </a:p>
          <a:p>
            <a:r>
              <a:rPr lang="en-US" dirty="0"/>
              <a:t>tb050312274</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seems likely that David’s initial route would have taken him up the Kidron Valley to a place where the ascent up the Mount of Olives would have been easier.</a:t>
            </a:r>
            <a:r>
              <a:rPr lang="en-US" baseline="0" dirty="0"/>
              <a:t> Most of the side of the valley directly opposite the City of David is composed of exposed rock faces that would have been quite difficult to scale, especially with a large company. Portions of this steep hillside are visible in the lower right of this photo. </a:t>
            </a:r>
            <a:endParaRPr lang="en-US" dirty="0"/>
          </a:p>
          <a:p>
            <a:endParaRPr lang="en-US" dirty="0"/>
          </a:p>
          <a:p>
            <a:r>
              <a:rPr lang="en-US" dirty="0"/>
              <a:t>tb050312274</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Mount of Olives is a two-mile-long (3-km) ridge has three summits, each of which has a modern tower built on it. The highest peak</a:t>
            </a:r>
            <a:r>
              <a:rPr lang="en-US" baseline="0" dirty="0"/>
              <a:t> reaches an elevation of 2,900 feet (884 m). The closest indication as to where David crossed this ridge is provided in 2 Samuel 15:32, where it is identified as “the place where God was worshiped.” The most obvious referent would be Nob, the place where the tabernacle was set up before the priestly village was wiped out by Saul (1 Sam 22). The location of Nob is not settled (see slides for 1 Sam 21:1), but perhaps the best candidate is Umm et-Tala, </a:t>
            </a:r>
            <a:r>
              <a:rPr lang="en-US" sz="1200" kern="1200" dirty="0">
                <a:solidFill>
                  <a:schemeClr val="tx1"/>
                </a:solidFill>
                <a:effectLst/>
                <a:latin typeface="+mn-lt"/>
                <a:ea typeface="+mn-ea"/>
                <a:cs typeface="+mn-cs"/>
              </a:rPr>
              <a:t>near the present-day location of the Augusta Victoria compound</a:t>
            </a:r>
            <a:r>
              <a:rPr lang="en-US" sz="1200" kern="1200" baseline="0" dirty="0">
                <a:solidFill>
                  <a:schemeClr val="tx1"/>
                </a:solidFill>
                <a:effectLst/>
                <a:latin typeface="+mn-lt"/>
                <a:ea typeface="+mn-ea"/>
                <a:cs typeface="+mn-cs"/>
              </a:rPr>
              <a:t>. This would imply that David and his company traveled north up the Kidron Valley before turning east to ascend the Mount of Olives in the vicinity of Nob, where the flank of the Mount of Olives is not so steep as it is directly across from the City of David. </a:t>
            </a:r>
            <a:endParaRPr lang="en-US" baseline="0" dirty="0"/>
          </a:p>
          <a:p>
            <a:pPr marL="0" indent="0" eaLnBrk="1" hangingPunct="1">
              <a:buFontTx/>
              <a:buNone/>
            </a:pPr>
            <a:endParaRPr lang="en-US" baseline="0" dirty="0"/>
          </a:p>
          <a:p>
            <a:pPr marL="0" indent="0" eaLnBrk="1" hangingPunct="1">
              <a:buFontTx/>
              <a:buNone/>
            </a:pPr>
            <a:r>
              <a:rPr lang="en-US" dirty="0"/>
              <a:t>The Mount of Olives is composed of </a:t>
            </a:r>
            <a:r>
              <a:rPr lang="en-US" dirty="0" err="1"/>
              <a:t>Senonian</a:t>
            </a:r>
            <a:r>
              <a:rPr lang="en-US" dirty="0"/>
              <a:t> limestone. This kind of rock is generally not good for building, but it is good for hewing burial caves. Consequently, the Mount of Olives has been used as a burial ground from the 3rd millennium BC until today. The mountain has always been outside of the city limits of Jerusalem. The next slide</a:t>
            </a:r>
            <a:r>
              <a:rPr lang="en-US" baseline="0" dirty="0"/>
              <a:t> includes labels.</a:t>
            </a:r>
            <a:endParaRPr lang="en-US" dirty="0"/>
          </a:p>
          <a:p>
            <a:pPr eaLnBrk="1" hangingPunct="1"/>
            <a:endParaRPr lang="en-US" dirty="0"/>
          </a:p>
          <a:p>
            <a:pPr eaLnBrk="1" hangingPunct="1"/>
            <a:r>
              <a:rPr lang="en-US" dirty="0"/>
              <a:t>tb010703203</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Mount of Olives is a two-mile-long (3-km) ridge has three summits, each of which has a modern tower built on it. The highest peak</a:t>
            </a:r>
            <a:r>
              <a:rPr lang="en-US" baseline="0" dirty="0"/>
              <a:t> reaches an elevation of 2,900 feet (884 m). The closest indication as to where David crossed this ridge is provided in 2 Samuel 15:32, where it is identified as “the place where God was worshiped.” The most obvious referent would be Nob, the place where the tabernacle was set up before the priestly village was wiped out by Saul (1 Sam 22). The location of Nob is not settled (see slides for 1 Sam 21:1), but perhaps the best candidate is Umm et-Tala, </a:t>
            </a:r>
            <a:r>
              <a:rPr lang="en-US" sz="1200" kern="1200" dirty="0">
                <a:solidFill>
                  <a:schemeClr val="tx1"/>
                </a:solidFill>
                <a:effectLst/>
                <a:latin typeface="+mn-lt"/>
                <a:ea typeface="+mn-ea"/>
                <a:cs typeface="+mn-cs"/>
              </a:rPr>
              <a:t>near the present-day location of the Augusta Victoria compound</a:t>
            </a:r>
            <a:r>
              <a:rPr lang="en-US" sz="1200" kern="1200" baseline="0" dirty="0">
                <a:solidFill>
                  <a:schemeClr val="tx1"/>
                </a:solidFill>
                <a:effectLst/>
                <a:latin typeface="+mn-lt"/>
                <a:ea typeface="+mn-ea"/>
                <a:cs typeface="+mn-cs"/>
              </a:rPr>
              <a:t>. This would imply that David and his company traveled north up the Kidron Valley before turning east to ascend the Mount of Olives in the vicinity of Nob, where the flank of the Mount of Olives is not so steep as it is directly across from the City of David. </a:t>
            </a:r>
            <a:endParaRPr lang="en-US" baseline="0" dirty="0"/>
          </a:p>
          <a:p>
            <a:pPr marL="0" indent="0" eaLnBrk="1" hangingPunct="1">
              <a:buFontTx/>
              <a:buNone/>
            </a:pPr>
            <a:endParaRPr lang="en-US" baseline="0" dirty="0"/>
          </a:p>
          <a:p>
            <a:pPr marL="0" indent="0" eaLnBrk="1" hangingPunct="1">
              <a:buFontTx/>
              <a:buNone/>
            </a:pPr>
            <a:r>
              <a:rPr lang="en-US" dirty="0"/>
              <a:t>The Mount of Olives is composed of </a:t>
            </a:r>
            <a:r>
              <a:rPr lang="en-US" dirty="0" err="1"/>
              <a:t>Senonian</a:t>
            </a:r>
            <a:r>
              <a:rPr lang="en-US" dirty="0"/>
              <a:t> limestone. This kind of rock is generally not good for building, but it is good for hewing burial caves. Consequently, the Mount of Olives has been used as a burial ground from the 3rd millennium BC until today. The mountain has always been outside of the city limits of Jerusalem.</a:t>
            </a:r>
          </a:p>
          <a:p>
            <a:pPr eaLnBrk="1" hangingPunct="1"/>
            <a:endParaRPr lang="en-US" dirty="0"/>
          </a:p>
          <a:p>
            <a:pPr eaLnBrk="1" hangingPunct="1"/>
            <a:r>
              <a:rPr lang="en-US" dirty="0"/>
              <a:t>tb010703203</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This</a:t>
            </a:r>
            <a:r>
              <a:rPr lang="en-US" baseline="0" dirty="0"/>
              <a:t> aerial view shows the three towers that are spread across the Mount of Olives. From left to right, they are the tower of the Hebrew University on Mount Scopus, the bell tower of the Lutheran Church of the Ascension at the Augusta Victoria Hospital, and the bell tower of the Russian Orthodox Church of the Ascension. The approximate location of </a:t>
            </a:r>
            <a:r>
              <a:rPr lang="en-US" baseline="0" dirty="0" err="1"/>
              <a:t>Bahurim</a:t>
            </a:r>
            <a:r>
              <a:rPr lang="en-US" baseline="0" dirty="0"/>
              <a:t>, which was a later stop on David’s route (2 Sam 16:5) is also visible. The next slide includes labels.</a:t>
            </a:r>
          </a:p>
          <a:p>
            <a:pPr marL="0" indent="0" eaLnBrk="1" hangingPunct="1">
              <a:buFontTx/>
              <a:buNone/>
            </a:pPr>
            <a:endParaRPr lang="en-US" dirty="0"/>
          </a:p>
          <a:p>
            <a:pPr marL="228600" indent="-228600" eaLnBrk="1" hangingPunct="1"/>
            <a:r>
              <a:rPr lang="en-US" dirty="0"/>
              <a:t>tb010703219</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Shivtei</a:t>
            </a:r>
            <a:r>
              <a:rPr lang="en-US" dirty="0"/>
              <a:t> Israel Street” is located in the </a:t>
            </a:r>
            <a:r>
              <a:rPr lang="en-US" dirty="0" err="1"/>
              <a:t>Musrara</a:t>
            </a:r>
            <a:r>
              <a:rPr lang="en-US" dirty="0"/>
              <a:t> neighborhood of Jerusalem.</a:t>
            </a:r>
          </a:p>
          <a:p>
            <a:endParaRPr lang="en-US" dirty="0"/>
          </a:p>
          <a:p>
            <a:r>
              <a:rPr lang="en-US" dirty="0"/>
              <a:t>tb081004129</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303132567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This</a:t>
            </a:r>
            <a:r>
              <a:rPr lang="en-US" baseline="0" dirty="0"/>
              <a:t> aerial view shows the three towers that are spread across the Mount of Olives. From left to right, they are the tower of the Hebrew University on Mount Scopus, the bell tower of the Lutheran Church of the Ascension at the Augusta Victoria Hospital, and the bell tower of the Russian Orthodox Church of the Ascension. The approximate location of </a:t>
            </a:r>
            <a:r>
              <a:rPr lang="en-US" baseline="0" dirty="0" err="1"/>
              <a:t>Bahurim</a:t>
            </a:r>
            <a:r>
              <a:rPr lang="en-US" baseline="0" dirty="0"/>
              <a:t>, which was a later stop on David’s route (2 Sam 16:5) is also visible.</a:t>
            </a:r>
          </a:p>
          <a:p>
            <a:pPr marL="0" indent="0" eaLnBrk="1" hangingPunct="1">
              <a:buFontTx/>
              <a:buNone/>
            </a:pPr>
            <a:endParaRPr lang="en-US" dirty="0"/>
          </a:p>
          <a:p>
            <a:pPr marL="228600" indent="-228600" eaLnBrk="1" hangingPunct="1"/>
            <a:r>
              <a:rPr lang="en-US" dirty="0"/>
              <a:t>tb010703219</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Metropolitan Museum of Art in New York City and is in the public domain. Source: https://www.metmuseum.org/art/collection/search/250926</a:t>
            </a:r>
          </a:p>
          <a:p>
            <a:endParaRPr lang="en-US" dirty="0"/>
          </a:p>
          <a:p>
            <a:r>
              <a:rPr lang="en-US" dirty="0"/>
              <a:t>met250926</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Built in 1955 to commemorate the Lord’s weeping over Jerusalem (Luke 19:41), the chapel of Dominus Flevit (Latin for “the Lord wept”) was constructed to resemble the shape of a tear. These two events of Israel’s kings weeping on the Mount of Olives may be compared. In both cases, the king grieved his rejection by the people he loved.</a:t>
            </a:r>
          </a:p>
          <a:p>
            <a:pPr eaLnBrk="1" hangingPunct="1"/>
            <a:endParaRPr lang="en-US" dirty="0"/>
          </a:p>
          <a:p>
            <a:pPr eaLnBrk="1" hangingPunct="1"/>
            <a:r>
              <a:rPr lang="en-US" dirty="0"/>
              <a:t>tb022603204</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371934831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mat06433</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346843747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Covering the head, whether with cloth or with a hand, was a sign of grief and mourning. This relief comes from the palace of Ashurnasirpal II at Nimrud. It was photographed at the British Museum.</a:t>
            </a:r>
          </a:p>
          <a:p>
            <a:endParaRPr lang="en-US" sz="1200" b="0" i="0" kern="1200" dirty="0">
              <a:solidFill>
                <a:schemeClr val="tx1"/>
              </a:solidFill>
              <a:effectLst/>
              <a:latin typeface="+mn-lt"/>
              <a:ea typeface="+mn-ea"/>
              <a:cs typeface="+mn-cs"/>
            </a:endParaRPr>
          </a:p>
          <a:p>
            <a:r>
              <a:rPr lang="en-US" dirty="0"/>
              <a:t>adr1805194453</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346843747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Greco-Roman theatrical events often ridiculed</a:t>
            </a:r>
            <a:r>
              <a:rPr lang="en-US" baseline="0" dirty="0"/>
              <a:t> idiots and fools; the actors who played such characters used comic or grotesque masks to augment those characteristics. The sculpture shown here was not meant to be worn but portrays such a mask. This marble head was photographed at the National Archaeological Museum in Athens.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tb011117506</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343775016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126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kern="1200" dirty="0">
                <a:solidFill>
                  <a:schemeClr val="tx1"/>
                </a:solidFill>
                <a:effectLst/>
                <a:latin typeface="+mn-lt"/>
                <a:ea typeface="+mn-ea"/>
                <a:cs typeface="+mn-cs"/>
              </a:rPr>
              <a:t>The place “where God was worshipped” would most naturally be identified with Nob. The sense one gets is that this was a proper worship center, not an illicit high place. That, of course, would fit Nob, which had been the place of tabernacle and priesthood in the days of Saul (1 Sam 21:1-9; 22:6-19). It was there that</a:t>
            </a:r>
            <a:r>
              <a:rPr lang="en-US" sz="1200" kern="1200" baseline="0" dirty="0">
                <a:solidFill>
                  <a:schemeClr val="tx1"/>
                </a:solidFill>
                <a:effectLst/>
                <a:latin typeface="+mn-lt"/>
                <a:ea typeface="+mn-ea"/>
                <a:cs typeface="+mn-cs"/>
              </a:rPr>
              <a:t> David was supplied with consecrated bread and the sword of Goliath, which had been stored behind the ephod (1 Sam 21:1-9).</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several factors in favor o</a:t>
            </a:r>
            <a:r>
              <a:rPr lang="en-US" sz="1200" kern="1200" baseline="0" dirty="0">
                <a:solidFill>
                  <a:schemeClr val="tx1"/>
                </a:solidFill>
                <a:effectLst/>
                <a:latin typeface="+mn-lt"/>
                <a:ea typeface="+mn-ea"/>
                <a:cs typeface="+mn-cs"/>
              </a:rPr>
              <a:t>f identifying Nob at or near </a:t>
            </a:r>
            <a:r>
              <a:rPr lang="en-US" sz="1200" kern="1200" dirty="0">
                <a:solidFill>
                  <a:schemeClr val="tx1"/>
                </a:solidFill>
                <a:effectLst/>
                <a:latin typeface="+mn-lt"/>
                <a:ea typeface="+mn-ea"/>
                <a:cs typeface="+mn-cs"/>
              </a:rPr>
              <a:t>the area of Augusta Victoria (Umm et-Tala)/et-Tur.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First, its situation on the ridge of the Mount of Olives provides a perfect view looking down on Jerusalem from the east. Second, its position between </a:t>
            </a:r>
            <a:r>
              <a:rPr lang="en-US" sz="1200" kern="1200" dirty="0" err="1">
                <a:solidFill>
                  <a:schemeClr val="tx1"/>
                </a:solidFill>
                <a:effectLst/>
                <a:latin typeface="+mn-lt"/>
                <a:ea typeface="+mn-ea"/>
                <a:cs typeface="+mn-cs"/>
              </a:rPr>
              <a:t>Anathoth</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Ananiah</a:t>
            </a:r>
            <a:r>
              <a:rPr lang="en-US" sz="1200" kern="1200" dirty="0">
                <a:solidFill>
                  <a:schemeClr val="tx1"/>
                </a:solidFill>
                <a:effectLst/>
                <a:latin typeface="+mn-lt"/>
                <a:ea typeface="+mn-ea"/>
                <a:cs typeface="+mn-cs"/>
              </a:rPr>
              <a:t> fits the description found in Nehemiah 11. Third, Isaiah 10 places both </a:t>
            </a:r>
            <a:r>
              <a:rPr lang="en-US" sz="1200" kern="1200" dirty="0" err="1">
                <a:solidFill>
                  <a:schemeClr val="tx1"/>
                </a:solidFill>
                <a:effectLst/>
                <a:latin typeface="+mn-lt"/>
                <a:ea typeface="+mn-ea"/>
                <a:cs typeface="+mn-cs"/>
              </a:rPr>
              <a:t>Madmenah</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Gebim</a:t>
            </a:r>
            <a:r>
              <a:rPr lang="en-US" sz="1200" kern="1200" dirty="0">
                <a:solidFill>
                  <a:schemeClr val="tx1"/>
                </a:solidFill>
                <a:effectLst/>
                <a:latin typeface="+mn-lt"/>
                <a:ea typeface="+mn-ea"/>
                <a:cs typeface="+mn-cs"/>
              </a:rPr>
              <a:t> between </a:t>
            </a:r>
            <a:r>
              <a:rPr lang="en-US" sz="1200" kern="1200" dirty="0" err="1">
                <a:solidFill>
                  <a:schemeClr val="tx1"/>
                </a:solidFill>
                <a:effectLst/>
                <a:latin typeface="+mn-lt"/>
                <a:ea typeface="+mn-ea"/>
                <a:cs typeface="+mn-cs"/>
              </a:rPr>
              <a:t>Anathoth</a:t>
            </a:r>
            <a:r>
              <a:rPr lang="en-US" sz="1200" kern="1200" dirty="0">
                <a:solidFill>
                  <a:schemeClr val="tx1"/>
                </a:solidFill>
                <a:effectLst/>
                <a:latin typeface="+mn-lt"/>
                <a:ea typeface="+mn-ea"/>
                <a:cs typeface="+mn-cs"/>
              </a:rPr>
              <a:t> and Nob, indicating that there must be space between them for two villages. Finally, this is the only proposed location that fits with the text of 2 Samuel 15 and its description of David’s route when he fled Jerusalem. This summit is located next to the route that David likely would have taken to Jericho and the one later followed by the Roman road. In sum, the geographical data points strongly toward the area of the Augusta Victoria/et-Tur, but archaeological remains are necessary to confirm the exact location.</a:t>
            </a:r>
            <a:r>
              <a:rPr lang="en-US" dirty="0">
                <a:effectLst/>
              </a:rPr>
              <a:t> The next slide includes labels.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df010703206</a:t>
            </a:r>
            <a:endParaRPr lang="en-US" dirty="0"/>
          </a:p>
        </p:txBody>
      </p:sp>
    </p:spTree>
    <p:extLst>
      <p:ext uri="{BB962C8B-B14F-4D97-AF65-F5344CB8AC3E}">
        <p14:creationId xmlns:p14="http://schemas.microsoft.com/office/powerpoint/2010/main" val="34878372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127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kern="1200" dirty="0">
                <a:solidFill>
                  <a:schemeClr val="tx1"/>
                </a:solidFill>
                <a:effectLst/>
                <a:latin typeface="+mn-lt"/>
                <a:ea typeface="+mn-ea"/>
                <a:cs typeface="+mn-cs"/>
              </a:rPr>
              <a:t>The place “where God was worshipped” would most naturally be identified with Nob. The sense one gets is that this was a proper worship center, not an illicit high place. That, of course, would fit Nob, which had been the place of tabernacle and priesthood in the days of Saul (1 Sam 21:1-9; 22:6-19). It was there that</a:t>
            </a:r>
            <a:r>
              <a:rPr lang="en-US" sz="1200" kern="1200" baseline="0" dirty="0">
                <a:solidFill>
                  <a:schemeClr val="tx1"/>
                </a:solidFill>
                <a:effectLst/>
                <a:latin typeface="+mn-lt"/>
                <a:ea typeface="+mn-ea"/>
                <a:cs typeface="+mn-cs"/>
              </a:rPr>
              <a:t> David was supplied with consecrated bread and the sword of Goliath, which had been stored behind the ephod (1 Sam 21:1-9).</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several factors in favor o</a:t>
            </a:r>
            <a:r>
              <a:rPr lang="en-US" sz="1200" kern="1200" baseline="0" dirty="0">
                <a:solidFill>
                  <a:schemeClr val="tx1"/>
                </a:solidFill>
                <a:effectLst/>
                <a:latin typeface="+mn-lt"/>
                <a:ea typeface="+mn-ea"/>
                <a:cs typeface="+mn-cs"/>
              </a:rPr>
              <a:t>f identifying Nob at or near </a:t>
            </a:r>
            <a:r>
              <a:rPr lang="en-US" sz="1200" kern="1200" dirty="0">
                <a:solidFill>
                  <a:schemeClr val="tx1"/>
                </a:solidFill>
                <a:effectLst/>
                <a:latin typeface="+mn-lt"/>
                <a:ea typeface="+mn-ea"/>
                <a:cs typeface="+mn-cs"/>
              </a:rPr>
              <a:t>the area of Augusta Victoria (Umm et-Tala)/et-Tur.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First, its situation on the ridge of the Mount of Olives provides a perfect view looking down on Jerusalem from the east. Second, its position between </a:t>
            </a:r>
            <a:r>
              <a:rPr lang="en-US" sz="1200" kern="1200" dirty="0" err="1">
                <a:solidFill>
                  <a:schemeClr val="tx1"/>
                </a:solidFill>
                <a:effectLst/>
                <a:latin typeface="+mn-lt"/>
                <a:ea typeface="+mn-ea"/>
                <a:cs typeface="+mn-cs"/>
              </a:rPr>
              <a:t>Anathoth</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Ananiah</a:t>
            </a:r>
            <a:r>
              <a:rPr lang="en-US" sz="1200" kern="1200" dirty="0">
                <a:solidFill>
                  <a:schemeClr val="tx1"/>
                </a:solidFill>
                <a:effectLst/>
                <a:latin typeface="+mn-lt"/>
                <a:ea typeface="+mn-ea"/>
                <a:cs typeface="+mn-cs"/>
              </a:rPr>
              <a:t> fits the description found in Nehemiah 11. Third, Isaiah 10 places both </a:t>
            </a:r>
            <a:r>
              <a:rPr lang="en-US" sz="1200" kern="1200" dirty="0" err="1">
                <a:solidFill>
                  <a:schemeClr val="tx1"/>
                </a:solidFill>
                <a:effectLst/>
                <a:latin typeface="+mn-lt"/>
                <a:ea typeface="+mn-ea"/>
                <a:cs typeface="+mn-cs"/>
              </a:rPr>
              <a:t>Madmenah</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Gebim</a:t>
            </a:r>
            <a:r>
              <a:rPr lang="en-US" sz="1200" kern="1200" dirty="0">
                <a:solidFill>
                  <a:schemeClr val="tx1"/>
                </a:solidFill>
                <a:effectLst/>
                <a:latin typeface="+mn-lt"/>
                <a:ea typeface="+mn-ea"/>
                <a:cs typeface="+mn-cs"/>
              </a:rPr>
              <a:t> between </a:t>
            </a:r>
            <a:r>
              <a:rPr lang="en-US" sz="1200" kern="1200" dirty="0" err="1">
                <a:solidFill>
                  <a:schemeClr val="tx1"/>
                </a:solidFill>
                <a:effectLst/>
                <a:latin typeface="+mn-lt"/>
                <a:ea typeface="+mn-ea"/>
                <a:cs typeface="+mn-cs"/>
              </a:rPr>
              <a:t>Anathoth</a:t>
            </a:r>
            <a:r>
              <a:rPr lang="en-US" sz="1200" kern="1200" dirty="0">
                <a:solidFill>
                  <a:schemeClr val="tx1"/>
                </a:solidFill>
                <a:effectLst/>
                <a:latin typeface="+mn-lt"/>
                <a:ea typeface="+mn-ea"/>
                <a:cs typeface="+mn-cs"/>
              </a:rPr>
              <a:t> and Nob, indicating that there must be space between them for two villages. Finally, this is the only proposed location that fits with the text of 2 Samuel 15 and its description of David’s route when he fled Jerusalem. This summit is located next to the route that David likely would have taken to Jericho and the one later followed by the Roman road. In sum, the geographical data points strongly toward the area of the Augusta Victoria/et-Tur, but archaeological remains are necessary to confirm the exact location.</a:t>
            </a:r>
            <a:r>
              <a:rPr lang="en-US" dirty="0">
                <a:effectLst/>
              </a:rPr>
              <a: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df010703206</a:t>
            </a:r>
            <a:endParaRPr lang="en-US" dirty="0"/>
          </a:p>
        </p:txBody>
      </p:sp>
    </p:spTree>
    <p:extLst>
      <p:ext uri="{BB962C8B-B14F-4D97-AF65-F5344CB8AC3E}">
        <p14:creationId xmlns:p14="http://schemas.microsoft.com/office/powerpoint/2010/main" val="152519341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128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view from the Old City of Jerusalem toward </a:t>
            </a:r>
            <a:r>
              <a:rPr lang="en-US" sz="1200" kern="1200" dirty="0">
                <a:solidFill>
                  <a:schemeClr val="tx1"/>
                </a:solidFill>
                <a:effectLst/>
                <a:latin typeface="+mn-lt"/>
                <a:ea typeface="+mn-ea"/>
                <a:cs typeface="+mn-cs"/>
              </a:rPr>
              <a:t>Augusta Victoria/et-Tur looks across the Kidron Valley. The northern end of the Herodian</a:t>
            </a:r>
            <a:r>
              <a:rPr lang="en-US" sz="1200" kern="1200" baseline="0" dirty="0">
                <a:solidFill>
                  <a:schemeClr val="tx1"/>
                </a:solidFill>
                <a:effectLst/>
                <a:latin typeface="+mn-lt"/>
                <a:ea typeface="+mn-ea"/>
                <a:cs typeface="+mn-cs"/>
              </a:rPr>
              <a:t> Temple Mount platform is visible in the lower right portion of the photo. This</a:t>
            </a:r>
            <a:r>
              <a:rPr lang="en-US" sz="1200" kern="1200" dirty="0">
                <a:solidFill>
                  <a:schemeClr val="tx1"/>
                </a:solidFill>
                <a:effectLst/>
                <a:latin typeface="+mn-lt"/>
                <a:ea typeface="+mn-ea"/>
                <a:cs typeface="+mn-cs"/>
              </a:rPr>
              <a:t> illustrates the way in which these two sites overlook Jerusalem (cf. Isa 10:32).</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dirty="0"/>
              <a:t>tb060716366</a:t>
            </a:r>
          </a:p>
        </p:txBody>
      </p:sp>
    </p:spTree>
    <p:extLst>
      <p:ext uri="{BB962C8B-B14F-4D97-AF65-F5344CB8AC3E}">
        <p14:creationId xmlns:p14="http://schemas.microsoft.com/office/powerpoint/2010/main" val="156086489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unfolding</a:t>
            </a:r>
            <a:r>
              <a:rPr lang="en-US" baseline="0" dirty="0"/>
              <a:t> narrative of 1 Samuel 15–17 provides a rather detailed description of David’s route as he fled Jerusalem. The first stop is the one mentioned in verse 17, on the outskirts of Jerusalem. </a:t>
            </a:r>
            <a:r>
              <a:rPr lang="en-US" dirty="0"/>
              <a:t>He then crossed </a:t>
            </a:r>
            <a:r>
              <a:rPr lang="en-US" baseline="0" dirty="0"/>
              <a:t>the Kidron Valley (2 Sam 15:23), ascended the Mount of Olives (2 Sam 15:30), passed by the summit (“where God was worshipped,” probably ancient Nob; 2 Sam 15:32), and continued northeast past </a:t>
            </a:r>
            <a:r>
              <a:rPr lang="en-US" baseline="0" dirty="0" err="1"/>
              <a:t>Bahurim</a:t>
            </a:r>
            <a:r>
              <a:rPr lang="en-US" baseline="0" dirty="0"/>
              <a:t> (2 Sam 16:5) as he took the “way of the wilderness” (2 Sam 15:23) towards the fords of the Jordan (2 Sam 17:16; 17:22) and eventually to Mahanaim in Gilead (2 Sam 17:22). </a:t>
            </a:r>
            <a:r>
              <a:rPr lang="en-US" sz="1200" b="0" i="0" kern="1200" dirty="0">
                <a:solidFill>
                  <a:schemeClr val="tx1"/>
                </a:solidFill>
                <a:effectLst/>
                <a:latin typeface="+mn-lt"/>
                <a:ea typeface="+mn-ea"/>
                <a:cs typeface="+mn-cs"/>
              </a:rPr>
              <a:t>This American Colony photograph was taken in 1931. The next slide includes</a:t>
            </a:r>
            <a:r>
              <a:rPr lang="en-US" sz="1200" b="0" i="0" kern="1200" baseline="0" dirty="0">
                <a:solidFill>
                  <a:schemeClr val="tx1"/>
                </a:solidFill>
                <a:effectLst/>
                <a:latin typeface="+mn-lt"/>
                <a:ea typeface="+mn-ea"/>
                <a:cs typeface="+mn-cs"/>
              </a:rPr>
              <a:t> labels.</a:t>
            </a:r>
            <a:endParaRPr lang="en-US" dirty="0"/>
          </a:p>
          <a:p>
            <a:endParaRPr lang="en-US" dirty="0"/>
          </a:p>
          <a:p>
            <a:r>
              <a:rPr lang="en-US" dirty="0"/>
              <a:t>mat22130</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37577017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Absalom subtly undermined the authority and legitimacy of the king by accusing</a:t>
            </a:r>
            <a:r>
              <a:rPr lang="en-US" baseline="0" dirty="0"/>
              <a:t> him of negligence. </a:t>
            </a:r>
            <a:r>
              <a:rPr lang="en-US" dirty="0"/>
              <a:t>This greywacke artifact was photographed at the Walters Art Museum in Baltimore.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adr1311203332</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66578991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unfolding</a:t>
            </a:r>
            <a:r>
              <a:rPr lang="en-US" baseline="0" dirty="0"/>
              <a:t> narrative of 1 Samuel 15–17 provides a rather detailed description of David’s route as he fled Jerusalem. The first stop is the one mentioned in verse 17, on the outskirts of Jerusalem. </a:t>
            </a:r>
            <a:r>
              <a:rPr lang="en-US" dirty="0"/>
              <a:t>He then crossed </a:t>
            </a:r>
            <a:r>
              <a:rPr lang="en-US" baseline="0" dirty="0"/>
              <a:t>the Kidron Valley (2 Sam 15:23), ascended the Mount of Olives (2 Sam 15:30), passed by the summit (“where God was worshipped,” probably ancient Nob; 2 Sam 15:32), and continued northeast past </a:t>
            </a:r>
            <a:r>
              <a:rPr lang="en-US" baseline="0" dirty="0" err="1"/>
              <a:t>Bahurim</a:t>
            </a:r>
            <a:r>
              <a:rPr lang="en-US" baseline="0" dirty="0"/>
              <a:t> (2 Sam 16:5) as he took the “way of the wilderness” (2 Sam 15:23) towards the fords of the Jordan (2 Sam 17:16; 17:22) and eventually to Mahanaim in Gilead (2 Sam 17:22). </a:t>
            </a:r>
            <a:r>
              <a:rPr lang="en-US" sz="1200" b="0" i="0" kern="1200" dirty="0">
                <a:solidFill>
                  <a:schemeClr val="tx1"/>
                </a:solidFill>
                <a:effectLst/>
                <a:latin typeface="+mn-lt"/>
                <a:ea typeface="+mn-ea"/>
                <a:cs typeface="+mn-cs"/>
              </a:rPr>
              <a:t>This American Colony photograph was taken in 1931. </a:t>
            </a:r>
          </a:p>
          <a:p>
            <a:endParaRPr lang="en-US" dirty="0"/>
          </a:p>
          <a:p>
            <a:r>
              <a:rPr lang="en-US" dirty="0"/>
              <a:t>mat22130</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375770174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slide includes labels.</a:t>
            </a:r>
          </a:p>
          <a:p>
            <a:endParaRPr lang="en-US" dirty="0"/>
          </a:p>
          <a:p>
            <a:r>
              <a:rPr lang="en-US" dirty="0"/>
              <a:t>fj1215090246</a:t>
            </a:r>
          </a:p>
        </p:txBody>
      </p:sp>
      <p:sp>
        <p:nvSpPr>
          <p:cNvPr id="4" name="Slide Number Placeholder 3"/>
          <p:cNvSpPr>
            <a:spLocks noGrp="1"/>
          </p:cNvSpPr>
          <p:nvPr>
            <p:ph type="sldNum" sz="quarter" idx="10"/>
          </p:nvPr>
        </p:nvSpPr>
        <p:spPr/>
        <p:txBody>
          <a:bodyPr/>
          <a:lstStyle/>
          <a:p>
            <a:fld id="{4E4946A3-FD68-4E77-9DEF-1E7536A4AD96}" type="slidenum">
              <a:rPr lang="en-US" smtClean="0"/>
              <a:t>131</a:t>
            </a:fld>
            <a:endParaRPr lang="en-US"/>
          </a:p>
        </p:txBody>
      </p:sp>
    </p:spTree>
    <p:extLst>
      <p:ext uri="{BB962C8B-B14F-4D97-AF65-F5344CB8AC3E}">
        <p14:creationId xmlns:p14="http://schemas.microsoft.com/office/powerpoint/2010/main" val="375770174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fj1215090246</a:t>
            </a:r>
          </a:p>
        </p:txBody>
      </p:sp>
      <p:sp>
        <p:nvSpPr>
          <p:cNvPr id="4" name="Slide Number Placeholder 3"/>
          <p:cNvSpPr>
            <a:spLocks noGrp="1"/>
          </p:cNvSpPr>
          <p:nvPr>
            <p:ph type="sldNum" sz="quarter" idx="10"/>
          </p:nvPr>
        </p:nvSpPr>
        <p:spPr/>
        <p:txBody>
          <a:bodyPr/>
          <a:lstStyle/>
          <a:p>
            <a:fld id="{4E4946A3-FD68-4E77-9DEF-1E7536A4AD96}" type="slidenum">
              <a:rPr lang="en-US" smtClean="0"/>
              <a:t>132</a:t>
            </a:fld>
            <a:endParaRPr lang="en-US"/>
          </a:p>
        </p:txBody>
      </p:sp>
    </p:spTree>
    <p:extLst>
      <p:ext uri="{BB962C8B-B14F-4D97-AF65-F5344CB8AC3E}">
        <p14:creationId xmlns:p14="http://schemas.microsoft.com/office/powerpoint/2010/main" val="375770174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sculpture</a:t>
            </a:r>
            <a:r>
              <a:rPr lang="en-US" baseline="0" dirty="0"/>
              <a:t> of a prophet rending his garments is on display in the Biblical Gardens at </a:t>
            </a:r>
            <a:r>
              <a:rPr lang="en-US" baseline="0" dirty="0" err="1"/>
              <a:t>Yad</a:t>
            </a:r>
            <a:r>
              <a:rPr lang="en-US" baseline="0" dirty="0"/>
              <a:t> </a:t>
            </a:r>
            <a:r>
              <a:rPr lang="en-US" baseline="0" dirty="0" err="1"/>
              <a:t>HaShmonah</a:t>
            </a:r>
            <a:r>
              <a:rPr lang="en-US" baseline="0" dirty="0"/>
              <a:t> in the Judean hills near Jerusalem. </a:t>
            </a:r>
            <a:endParaRPr lang="en-US" dirty="0"/>
          </a:p>
          <a:p>
            <a:endParaRPr lang="en-US" dirty="0"/>
          </a:p>
          <a:p>
            <a:r>
              <a:rPr lang="en-US" dirty="0"/>
              <a:t>tb061016855</a:t>
            </a: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299491700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description of </a:t>
            </a:r>
            <a:r>
              <a:rPr lang="en-US" sz="1200" kern="1200" dirty="0" err="1">
                <a:solidFill>
                  <a:schemeClr val="tx1"/>
                </a:solidFill>
                <a:effectLst/>
                <a:latin typeface="+mn-lt"/>
                <a:ea typeface="+mn-ea"/>
                <a:cs typeface="+mn-cs"/>
              </a:rPr>
              <a:t>Hushai</a:t>
            </a:r>
            <a:r>
              <a:rPr lang="en-US" sz="1200" kern="1200" dirty="0">
                <a:solidFill>
                  <a:schemeClr val="tx1"/>
                </a:solidFill>
                <a:effectLst/>
                <a:latin typeface="+mn-lt"/>
                <a:ea typeface="+mn-ea"/>
                <a:cs typeface="+mn-cs"/>
              </a:rPr>
              <a:t> as an “</a:t>
            </a:r>
            <a:r>
              <a:rPr lang="en-US" sz="1200" kern="1200" dirty="0" err="1">
                <a:solidFill>
                  <a:schemeClr val="tx1"/>
                </a:solidFill>
                <a:effectLst/>
                <a:latin typeface="+mn-lt"/>
                <a:ea typeface="+mn-ea"/>
                <a:cs typeface="+mn-cs"/>
              </a:rPr>
              <a:t>Archite</a:t>
            </a:r>
            <a:r>
              <a:rPr lang="en-US" sz="1200" kern="1200" dirty="0">
                <a:solidFill>
                  <a:schemeClr val="tx1"/>
                </a:solidFill>
                <a:effectLst/>
                <a:latin typeface="+mn-lt"/>
                <a:ea typeface="+mn-ea"/>
                <a:cs typeface="+mn-cs"/>
              </a:rPr>
              <a:t>” probably identifies</a:t>
            </a:r>
            <a:r>
              <a:rPr lang="en-US" sz="1200" kern="1200" baseline="0" dirty="0">
                <a:solidFill>
                  <a:schemeClr val="tx1"/>
                </a:solidFill>
                <a:effectLst/>
                <a:latin typeface="+mn-lt"/>
                <a:ea typeface="+mn-ea"/>
                <a:cs typeface="+mn-cs"/>
              </a:rPr>
              <a:t> him as coming from the area of </a:t>
            </a:r>
            <a:r>
              <a:rPr lang="en-US" sz="1200" kern="1200" baseline="0" dirty="0" err="1">
                <a:solidFill>
                  <a:schemeClr val="tx1"/>
                </a:solidFill>
                <a:effectLst/>
                <a:latin typeface="+mn-lt"/>
                <a:ea typeface="+mn-ea"/>
                <a:cs typeface="+mn-cs"/>
              </a:rPr>
              <a:t>Ataroth</a:t>
            </a:r>
            <a:r>
              <a:rPr lang="en-US" sz="1200" kern="1200" baseline="0" dirty="0">
                <a:solidFill>
                  <a:schemeClr val="tx1"/>
                </a:solidFill>
                <a:effectLst/>
                <a:latin typeface="+mn-lt"/>
                <a:ea typeface="+mn-ea"/>
                <a:cs typeface="+mn-cs"/>
              </a:rPr>
              <a:t> in southern Ephraim. Joshua 16:2 makes reference to “the border of the </a:t>
            </a:r>
            <a:r>
              <a:rPr lang="en-US" sz="1200" kern="1200" baseline="0" dirty="0" err="1">
                <a:solidFill>
                  <a:schemeClr val="tx1"/>
                </a:solidFill>
                <a:effectLst/>
                <a:latin typeface="+mn-lt"/>
                <a:ea typeface="+mn-ea"/>
                <a:cs typeface="+mn-cs"/>
              </a:rPr>
              <a:t>Archites</a:t>
            </a:r>
            <a:r>
              <a:rPr lang="en-US" sz="1200" kern="1200" baseline="0" dirty="0">
                <a:solidFill>
                  <a:schemeClr val="tx1"/>
                </a:solidFill>
                <a:effectLst/>
                <a:latin typeface="+mn-lt"/>
                <a:ea typeface="+mn-ea"/>
                <a:cs typeface="+mn-cs"/>
              </a:rPr>
              <a:t> at </a:t>
            </a:r>
            <a:r>
              <a:rPr lang="en-US" sz="1200" kern="1200" baseline="0" dirty="0" err="1">
                <a:solidFill>
                  <a:schemeClr val="tx1"/>
                </a:solidFill>
                <a:effectLst/>
                <a:latin typeface="+mn-lt"/>
                <a:ea typeface="+mn-ea"/>
                <a:cs typeface="+mn-cs"/>
              </a:rPr>
              <a:t>Ataroth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boundary description here states that the territory between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and Lower Beth-horon was controlled by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Japhletites</a:t>
            </a:r>
            <a:r>
              <a:rPr lang="en-US" sz="1200" kern="1200" dirty="0">
                <a:solidFill>
                  <a:schemeClr val="tx1"/>
                </a:solidFill>
                <a:effectLst/>
                <a:latin typeface="+mn-lt"/>
                <a:ea typeface="+mn-ea"/>
                <a:cs typeface="+mn-cs"/>
              </a:rPr>
              <a:t> (Josh 16:2-3b);</a:t>
            </a:r>
            <a:r>
              <a:rPr lang="en-US" sz="1200" kern="1200" baseline="0" dirty="0">
                <a:solidFill>
                  <a:schemeClr val="tx1"/>
                </a:solidFill>
                <a:effectLst/>
                <a:latin typeface="+mn-lt"/>
                <a:ea typeface="+mn-ea"/>
                <a:cs typeface="+mn-cs"/>
              </a:rPr>
              <a:t> further down, the description includes </a:t>
            </a:r>
            <a:r>
              <a:rPr lang="en-US" sz="1200" kern="1200" dirty="0">
                <a:solidFill>
                  <a:schemeClr val="tx1"/>
                </a:solidFill>
                <a:effectLst/>
                <a:latin typeface="+mn-lt"/>
                <a:ea typeface="+mn-ea"/>
                <a:cs typeface="+mn-cs"/>
              </a:rPr>
              <a:t>the compound toponym of </a:t>
            </a:r>
            <a:r>
              <a:rPr lang="en-US" sz="1200" kern="1200" dirty="0" err="1">
                <a:solidFill>
                  <a:schemeClr val="tx1"/>
                </a:solidFill>
                <a:effectLst/>
                <a:latin typeface="+mn-lt"/>
                <a:ea typeface="+mn-ea"/>
                <a:cs typeface="+mn-cs"/>
              </a:rPr>
              <a:t>Ataroth-addar</a:t>
            </a:r>
            <a:r>
              <a:rPr lang="en-US" sz="1200" kern="1200" dirty="0">
                <a:solidFill>
                  <a:schemeClr val="tx1"/>
                </a:solidFill>
                <a:effectLst/>
                <a:latin typeface="+mn-lt"/>
                <a:ea typeface="+mn-ea"/>
                <a:cs typeface="+mn-cs"/>
              </a:rPr>
              <a:t> (Josh 16:5).</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Ephraim reference to an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in verse 2 and another </a:t>
            </a:r>
            <a:r>
              <a:rPr lang="en-US" sz="1200" kern="1200" dirty="0" err="1">
                <a:solidFill>
                  <a:schemeClr val="tx1"/>
                </a:solidFill>
                <a:effectLst/>
                <a:latin typeface="+mn-lt"/>
                <a:ea typeface="+mn-ea"/>
                <a:cs typeface="+mn-cs"/>
              </a:rPr>
              <a:t>Ataroth-addar</a:t>
            </a:r>
            <a:r>
              <a:rPr lang="en-US" sz="1200" kern="1200" dirty="0">
                <a:solidFill>
                  <a:schemeClr val="tx1"/>
                </a:solidFill>
                <a:effectLst/>
                <a:latin typeface="+mn-lt"/>
                <a:ea typeface="+mn-ea"/>
                <a:cs typeface="+mn-cs"/>
              </a:rPr>
              <a:t> in verse 5 could theoretically relate to two sites in the same vicinity. In fact, this seems to be the situation in the days of Eusebius, who records that there were two </a:t>
            </a:r>
            <a:r>
              <a:rPr lang="en-US" sz="1200" kern="1200" dirty="0" err="1">
                <a:solidFill>
                  <a:schemeClr val="tx1"/>
                </a:solidFill>
                <a:effectLst/>
                <a:latin typeface="+mn-lt"/>
                <a:ea typeface="+mn-ea"/>
                <a:cs typeface="+mn-cs"/>
              </a:rPr>
              <a:t>Ataroths</a:t>
            </a:r>
            <a:r>
              <a:rPr lang="en-US" sz="1200" kern="1200" dirty="0">
                <a:solidFill>
                  <a:schemeClr val="tx1"/>
                </a:solidFill>
                <a:effectLst/>
                <a:latin typeface="+mn-lt"/>
                <a:ea typeface="+mn-ea"/>
                <a:cs typeface="+mn-cs"/>
              </a:rPr>
              <a:t> in the vicinity of Alia (</a:t>
            </a:r>
            <a:r>
              <a:rPr lang="en-US" sz="1200" i="1" kern="1200" dirty="0" err="1">
                <a:solidFill>
                  <a:schemeClr val="tx1"/>
                </a:solidFill>
                <a:effectLst/>
                <a:latin typeface="+mn-lt"/>
                <a:ea typeface="+mn-ea"/>
                <a:cs typeface="+mn-cs"/>
              </a:rPr>
              <a:t>Onom</a:t>
            </a:r>
            <a:r>
              <a:rPr lang="en-US" sz="1200" kern="1200" dirty="0">
                <a:solidFill>
                  <a:schemeClr val="tx1"/>
                </a:solidFill>
                <a:effectLst/>
                <a:latin typeface="+mn-lt"/>
                <a:ea typeface="+mn-ea"/>
                <a:cs typeface="+mn-cs"/>
              </a:rPr>
              <a:t>. 26.16, cf. 26.13, 18).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Conder’s</a:t>
            </a:r>
            <a:r>
              <a:rPr lang="en-US" sz="1200" kern="1200" dirty="0">
                <a:solidFill>
                  <a:schemeClr val="tx1"/>
                </a:solidFill>
                <a:effectLst/>
                <a:latin typeface="+mn-lt"/>
                <a:ea typeface="+mn-ea"/>
                <a:cs typeface="+mn-cs"/>
              </a:rPr>
              <a:t> original proposal to identify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of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with nearby Ein Arik seems plausible. </a:t>
            </a:r>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associated </a:t>
            </a:r>
            <a:r>
              <a:rPr lang="en-US" sz="1200" kern="1200" dirty="0" err="1">
                <a:solidFill>
                  <a:schemeClr val="tx1"/>
                </a:solidFill>
                <a:effectLst/>
                <a:latin typeface="+mn-lt"/>
                <a:ea typeface="+mn-ea"/>
                <a:cs typeface="+mn-cs"/>
              </a:rPr>
              <a:t>Ein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Arik</a:t>
            </a:r>
            <a:r>
              <a:rPr lang="en-US" sz="1200" kern="1200" dirty="0">
                <a:solidFill>
                  <a:schemeClr val="tx1"/>
                </a:solidFill>
                <a:effectLst/>
                <a:latin typeface="+mn-lt"/>
                <a:ea typeface="+mn-ea"/>
                <a:cs typeface="+mn-cs"/>
              </a:rPr>
              <a:t> with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which he connected to a site named “</a:t>
            </a:r>
            <a:r>
              <a:rPr lang="en-US" sz="1200" kern="1200" dirty="0" err="1">
                <a:solidFill>
                  <a:schemeClr val="tx1"/>
                </a:solidFill>
                <a:effectLst/>
                <a:latin typeface="+mn-lt"/>
                <a:ea typeface="+mn-ea"/>
                <a:cs typeface="+mn-cs"/>
              </a:rPr>
              <a:t>Arecha</a:t>
            </a:r>
            <a:r>
              <a:rPr lang="en-US" sz="1200" kern="1200" dirty="0">
                <a:solidFill>
                  <a:schemeClr val="tx1"/>
                </a:solidFill>
                <a:effectLst/>
                <a:latin typeface="+mn-lt"/>
                <a:ea typeface="+mn-ea"/>
                <a:cs typeface="+mn-cs"/>
              </a:rPr>
              <a:t>” that is included on a map of the Holy Land made by Marino </a:t>
            </a:r>
            <a:r>
              <a:rPr lang="en-US" sz="1200" kern="1200" dirty="0" err="1">
                <a:solidFill>
                  <a:schemeClr val="tx1"/>
                </a:solidFill>
                <a:effectLst/>
                <a:latin typeface="+mn-lt"/>
                <a:ea typeface="+mn-ea"/>
                <a:cs typeface="+mn-cs"/>
              </a:rPr>
              <a:t>Sanuto</a:t>
            </a:r>
            <a:r>
              <a:rPr lang="en-US" sz="1200" kern="1200" dirty="0">
                <a:solidFill>
                  <a:schemeClr val="tx1"/>
                </a:solidFill>
                <a:effectLst/>
                <a:latin typeface="+mn-lt"/>
                <a:ea typeface="+mn-ea"/>
                <a:cs typeface="+mn-cs"/>
              </a:rPr>
              <a:t> in 1321. Khirbet el-</a:t>
            </a:r>
            <a:r>
              <a:rPr lang="en-US" sz="1200" kern="1200" dirty="0" err="1">
                <a:solidFill>
                  <a:schemeClr val="tx1"/>
                </a:solidFill>
                <a:effectLst/>
                <a:latin typeface="+mn-lt"/>
                <a:ea typeface="+mn-ea"/>
                <a:cs typeface="+mn-cs"/>
              </a:rPr>
              <a:t>Hafi</a:t>
            </a:r>
            <a:r>
              <a:rPr lang="en-US" sz="1200" kern="1200" dirty="0">
                <a:solidFill>
                  <a:schemeClr val="tx1"/>
                </a:solidFill>
                <a:effectLst/>
                <a:latin typeface="+mn-lt"/>
                <a:ea typeface="+mn-ea"/>
                <a:cs typeface="+mn-cs"/>
              </a:rPr>
              <a:t> is a ruin of about 0.75 acres (0.30 ha), situated about 990 feet (300 m) southwest from the spring (Ein Arik). The surveys at the site revealed remains from the Middle Bronze, Iron I, Iron II, and later periods. The site is located 2.2 miles (3.5 km) northeast of Upper Beth-</a:t>
            </a:r>
            <a:r>
              <a:rPr lang="en-US" sz="1200" kern="1200" dirty="0" err="1">
                <a:solidFill>
                  <a:schemeClr val="tx1"/>
                </a:solidFill>
                <a:effectLst/>
                <a:latin typeface="+mn-lt"/>
                <a:ea typeface="+mn-ea"/>
                <a:cs typeface="+mn-cs"/>
              </a:rPr>
              <a:t>horon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Beit</a:t>
            </a:r>
            <a:r>
              <a:rPr lang="en-US" sz="1200" kern="1200" dirty="0">
                <a:solidFill>
                  <a:schemeClr val="tx1"/>
                </a:solidFill>
                <a:effectLst/>
                <a:latin typeface="+mn-lt"/>
                <a:ea typeface="+mn-ea"/>
                <a:cs typeface="+mn-cs"/>
              </a:rPr>
              <a:t> ‘Ur el-</a:t>
            </a:r>
            <a:r>
              <a:rPr lang="en-US" sz="1200" kern="1200" dirty="0" err="1">
                <a:solidFill>
                  <a:schemeClr val="tx1"/>
                </a:solidFill>
                <a:effectLst/>
                <a:latin typeface="+mn-lt"/>
                <a:ea typeface="+mn-ea"/>
                <a:cs typeface="+mn-cs"/>
              </a:rPr>
              <a:t>Fauqa</a:t>
            </a:r>
            <a:r>
              <a:rPr lang="en-US" sz="1200" kern="1200" dirty="0">
                <a:solidFill>
                  <a:schemeClr val="tx1"/>
                </a:solidFill>
                <a:effectLst/>
                <a:latin typeface="+mn-lt"/>
                <a:ea typeface="+mn-ea"/>
                <a:cs typeface="+mn-cs"/>
              </a:rPr>
              <a:t>). This identification fits the geographical and archaeological picture of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of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and helps define the </a:t>
            </a:r>
            <a:r>
              <a:rPr lang="en-US" sz="1200" kern="1200" dirty="0" err="1">
                <a:solidFill>
                  <a:schemeClr val="tx1"/>
                </a:solidFill>
                <a:effectLst/>
                <a:latin typeface="+mn-lt"/>
                <a:ea typeface="+mn-ea"/>
                <a:cs typeface="+mn-cs"/>
              </a:rPr>
              <a:t>Benjaminite</a:t>
            </a:r>
            <a:r>
              <a:rPr lang="en-US" sz="1200" kern="1200" dirty="0">
                <a:solidFill>
                  <a:schemeClr val="tx1"/>
                </a:solidFill>
                <a:effectLst/>
                <a:latin typeface="+mn-lt"/>
                <a:ea typeface="+mn-ea"/>
                <a:cs typeface="+mn-cs"/>
              </a:rPr>
              <a:t>/Ephraimite border. This map comes from the Survey of Western Palestine, published in 1880 by the Palestine Exploration Fund; a digital version of the 26-map set is available from BiblePlaces.com.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0" dirty="0"/>
              <a:t>swpmap17</a:t>
            </a: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description of </a:t>
            </a:r>
            <a:r>
              <a:rPr lang="en-US" sz="1200" kern="1200" dirty="0" err="1">
                <a:solidFill>
                  <a:schemeClr val="tx1"/>
                </a:solidFill>
                <a:effectLst/>
                <a:latin typeface="+mn-lt"/>
                <a:ea typeface="+mn-ea"/>
                <a:cs typeface="+mn-cs"/>
              </a:rPr>
              <a:t>Hushai</a:t>
            </a:r>
            <a:r>
              <a:rPr lang="en-US" sz="1200" kern="1200" dirty="0">
                <a:solidFill>
                  <a:schemeClr val="tx1"/>
                </a:solidFill>
                <a:effectLst/>
                <a:latin typeface="+mn-lt"/>
                <a:ea typeface="+mn-ea"/>
                <a:cs typeface="+mn-cs"/>
              </a:rPr>
              <a:t> as an “</a:t>
            </a:r>
            <a:r>
              <a:rPr lang="en-US" sz="1200" kern="1200" dirty="0" err="1">
                <a:solidFill>
                  <a:schemeClr val="tx1"/>
                </a:solidFill>
                <a:effectLst/>
                <a:latin typeface="+mn-lt"/>
                <a:ea typeface="+mn-ea"/>
                <a:cs typeface="+mn-cs"/>
              </a:rPr>
              <a:t>Archite</a:t>
            </a:r>
            <a:r>
              <a:rPr lang="en-US" sz="1200" kern="1200" dirty="0">
                <a:solidFill>
                  <a:schemeClr val="tx1"/>
                </a:solidFill>
                <a:effectLst/>
                <a:latin typeface="+mn-lt"/>
                <a:ea typeface="+mn-ea"/>
                <a:cs typeface="+mn-cs"/>
              </a:rPr>
              <a:t>” probably identifies</a:t>
            </a:r>
            <a:r>
              <a:rPr lang="en-US" sz="1200" kern="1200" baseline="0" dirty="0">
                <a:solidFill>
                  <a:schemeClr val="tx1"/>
                </a:solidFill>
                <a:effectLst/>
                <a:latin typeface="+mn-lt"/>
                <a:ea typeface="+mn-ea"/>
                <a:cs typeface="+mn-cs"/>
              </a:rPr>
              <a:t> him as coming from the area of </a:t>
            </a:r>
            <a:r>
              <a:rPr lang="en-US" sz="1200" kern="1200" baseline="0" dirty="0" err="1">
                <a:solidFill>
                  <a:schemeClr val="tx1"/>
                </a:solidFill>
                <a:effectLst/>
                <a:latin typeface="+mn-lt"/>
                <a:ea typeface="+mn-ea"/>
                <a:cs typeface="+mn-cs"/>
              </a:rPr>
              <a:t>Ataroth</a:t>
            </a:r>
            <a:r>
              <a:rPr lang="en-US" sz="1200" kern="1200" baseline="0" dirty="0">
                <a:solidFill>
                  <a:schemeClr val="tx1"/>
                </a:solidFill>
                <a:effectLst/>
                <a:latin typeface="+mn-lt"/>
                <a:ea typeface="+mn-ea"/>
                <a:cs typeface="+mn-cs"/>
              </a:rPr>
              <a:t> in southern Ephraim. Joshua 16:2 makes reference to “the border of the </a:t>
            </a:r>
            <a:r>
              <a:rPr lang="en-US" sz="1200" kern="1200" baseline="0" dirty="0" err="1">
                <a:solidFill>
                  <a:schemeClr val="tx1"/>
                </a:solidFill>
                <a:effectLst/>
                <a:latin typeface="+mn-lt"/>
                <a:ea typeface="+mn-ea"/>
                <a:cs typeface="+mn-cs"/>
              </a:rPr>
              <a:t>Archites</a:t>
            </a:r>
            <a:r>
              <a:rPr lang="en-US" sz="1200" kern="1200" baseline="0" dirty="0">
                <a:solidFill>
                  <a:schemeClr val="tx1"/>
                </a:solidFill>
                <a:effectLst/>
                <a:latin typeface="+mn-lt"/>
                <a:ea typeface="+mn-ea"/>
                <a:cs typeface="+mn-cs"/>
              </a:rPr>
              <a:t> at </a:t>
            </a:r>
            <a:r>
              <a:rPr lang="en-US" sz="1200" kern="1200" baseline="0" dirty="0" err="1">
                <a:solidFill>
                  <a:schemeClr val="tx1"/>
                </a:solidFill>
                <a:effectLst/>
                <a:latin typeface="+mn-lt"/>
                <a:ea typeface="+mn-ea"/>
                <a:cs typeface="+mn-cs"/>
              </a:rPr>
              <a:t>Ataroth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boundary description here states that the territory between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and Lower Beth-</a:t>
            </a:r>
            <a:r>
              <a:rPr lang="en-US" sz="1200" kern="1200" dirty="0" err="1">
                <a:solidFill>
                  <a:schemeClr val="tx1"/>
                </a:solidFill>
                <a:effectLst/>
                <a:latin typeface="+mn-lt"/>
                <a:ea typeface="+mn-ea"/>
                <a:cs typeface="+mn-cs"/>
              </a:rPr>
              <a:t>horon</a:t>
            </a:r>
            <a:r>
              <a:rPr lang="en-US" sz="1200" kern="1200" dirty="0">
                <a:solidFill>
                  <a:schemeClr val="tx1"/>
                </a:solidFill>
                <a:effectLst/>
                <a:latin typeface="+mn-lt"/>
                <a:ea typeface="+mn-ea"/>
                <a:cs typeface="+mn-cs"/>
              </a:rPr>
              <a:t> was controlled by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Japhletites</a:t>
            </a:r>
            <a:r>
              <a:rPr lang="en-US" sz="1200" kern="1200" dirty="0">
                <a:solidFill>
                  <a:schemeClr val="tx1"/>
                </a:solidFill>
                <a:effectLst/>
                <a:latin typeface="+mn-lt"/>
                <a:ea typeface="+mn-ea"/>
                <a:cs typeface="+mn-cs"/>
              </a:rPr>
              <a:t> (Josh 16:2-3b);</a:t>
            </a:r>
            <a:r>
              <a:rPr lang="en-US" sz="1200" kern="1200" baseline="0" dirty="0">
                <a:solidFill>
                  <a:schemeClr val="tx1"/>
                </a:solidFill>
                <a:effectLst/>
                <a:latin typeface="+mn-lt"/>
                <a:ea typeface="+mn-ea"/>
                <a:cs typeface="+mn-cs"/>
              </a:rPr>
              <a:t> further down, the description includes </a:t>
            </a:r>
            <a:r>
              <a:rPr lang="en-US" sz="1200" kern="1200" dirty="0">
                <a:solidFill>
                  <a:schemeClr val="tx1"/>
                </a:solidFill>
                <a:effectLst/>
                <a:latin typeface="+mn-lt"/>
                <a:ea typeface="+mn-ea"/>
                <a:cs typeface="+mn-cs"/>
              </a:rPr>
              <a:t>the compound </a:t>
            </a:r>
            <a:r>
              <a:rPr lang="en-US" sz="1200" kern="1200" dirty="0" err="1">
                <a:solidFill>
                  <a:schemeClr val="tx1"/>
                </a:solidFill>
                <a:effectLst/>
                <a:latin typeface="+mn-lt"/>
                <a:ea typeface="+mn-ea"/>
                <a:cs typeface="+mn-cs"/>
              </a:rPr>
              <a:t>toponym</a:t>
            </a:r>
            <a:r>
              <a:rPr lang="en-US" sz="1200" kern="1200" dirty="0">
                <a:solidFill>
                  <a:schemeClr val="tx1"/>
                </a:solidFill>
                <a:effectLst/>
                <a:latin typeface="+mn-lt"/>
                <a:ea typeface="+mn-ea"/>
                <a:cs typeface="+mn-cs"/>
              </a:rPr>
              <a:t> of </a:t>
            </a:r>
            <a:r>
              <a:rPr lang="en-US" sz="1200" kern="1200" dirty="0" err="1">
                <a:solidFill>
                  <a:schemeClr val="tx1"/>
                </a:solidFill>
                <a:effectLst/>
                <a:latin typeface="+mn-lt"/>
                <a:ea typeface="+mn-ea"/>
                <a:cs typeface="+mn-cs"/>
              </a:rPr>
              <a:t>Ataroth-addar</a:t>
            </a:r>
            <a:r>
              <a:rPr lang="en-US" sz="1200" kern="1200" dirty="0">
                <a:solidFill>
                  <a:schemeClr val="tx1"/>
                </a:solidFill>
                <a:effectLst/>
                <a:latin typeface="+mn-lt"/>
                <a:ea typeface="+mn-ea"/>
                <a:cs typeface="+mn-cs"/>
              </a:rPr>
              <a:t> (Josh 16:5).</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Ephraim reference to an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in verse 2 and another </a:t>
            </a:r>
            <a:r>
              <a:rPr lang="en-US" sz="1200" kern="1200" dirty="0" err="1">
                <a:solidFill>
                  <a:schemeClr val="tx1"/>
                </a:solidFill>
                <a:effectLst/>
                <a:latin typeface="+mn-lt"/>
                <a:ea typeface="+mn-ea"/>
                <a:cs typeface="+mn-cs"/>
              </a:rPr>
              <a:t>Ataroth-addar</a:t>
            </a:r>
            <a:r>
              <a:rPr lang="en-US" sz="1200" kern="1200" dirty="0">
                <a:solidFill>
                  <a:schemeClr val="tx1"/>
                </a:solidFill>
                <a:effectLst/>
                <a:latin typeface="+mn-lt"/>
                <a:ea typeface="+mn-ea"/>
                <a:cs typeface="+mn-cs"/>
              </a:rPr>
              <a:t> in verse 5 could theoretically relate to two sites in the same vicinity. In fact, this seems to be the situation in the days of Eusebius, who records that there were two </a:t>
            </a:r>
            <a:r>
              <a:rPr lang="en-US" sz="1200" kern="1200" dirty="0" err="1">
                <a:solidFill>
                  <a:schemeClr val="tx1"/>
                </a:solidFill>
                <a:effectLst/>
                <a:latin typeface="+mn-lt"/>
                <a:ea typeface="+mn-ea"/>
                <a:cs typeface="+mn-cs"/>
              </a:rPr>
              <a:t>Ataroths</a:t>
            </a:r>
            <a:r>
              <a:rPr lang="en-US" sz="1200" kern="1200" dirty="0">
                <a:solidFill>
                  <a:schemeClr val="tx1"/>
                </a:solidFill>
                <a:effectLst/>
                <a:latin typeface="+mn-lt"/>
                <a:ea typeface="+mn-ea"/>
                <a:cs typeface="+mn-cs"/>
              </a:rPr>
              <a:t> in the vicinity of Alia (</a:t>
            </a:r>
            <a:r>
              <a:rPr lang="en-US" sz="1200" i="1" kern="1200" dirty="0" err="1">
                <a:solidFill>
                  <a:schemeClr val="tx1"/>
                </a:solidFill>
                <a:effectLst/>
                <a:latin typeface="+mn-lt"/>
                <a:ea typeface="+mn-ea"/>
                <a:cs typeface="+mn-cs"/>
              </a:rPr>
              <a:t>Onom</a:t>
            </a:r>
            <a:r>
              <a:rPr lang="en-US" sz="1200" kern="1200" dirty="0">
                <a:solidFill>
                  <a:schemeClr val="tx1"/>
                </a:solidFill>
                <a:effectLst/>
                <a:latin typeface="+mn-lt"/>
                <a:ea typeface="+mn-ea"/>
                <a:cs typeface="+mn-cs"/>
              </a:rPr>
              <a:t>. 26.16, cf. 26.13, 18).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Conder’s</a:t>
            </a:r>
            <a:r>
              <a:rPr lang="en-US" sz="1200" kern="1200" dirty="0">
                <a:solidFill>
                  <a:schemeClr val="tx1"/>
                </a:solidFill>
                <a:effectLst/>
                <a:latin typeface="+mn-lt"/>
                <a:ea typeface="+mn-ea"/>
                <a:cs typeface="+mn-cs"/>
              </a:rPr>
              <a:t> original proposal to identify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of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with nearby Ein Arik seems plausible. </a:t>
            </a:r>
            <a:r>
              <a:rPr lang="en-US" sz="1200" kern="1200" dirty="0" err="1">
                <a:solidFill>
                  <a:schemeClr val="tx1"/>
                </a:solidFill>
                <a:effectLst/>
                <a:latin typeface="+mn-lt"/>
                <a:ea typeface="+mn-ea"/>
                <a:cs typeface="+mn-cs"/>
              </a:rPr>
              <a:t>Conder</a:t>
            </a:r>
            <a:r>
              <a:rPr lang="en-US" sz="1200" kern="1200" dirty="0">
                <a:solidFill>
                  <a:schemeClr val="tx1"/>
                </a:solidFill>
                <a:effectLst/>
                <a:latin typeface="+mn-lt"/>
                <a:ea typeface="+mn-ea"/>
                <a:cs typeface="+mn-cs"/>
              </a:rPr>
              <a:t> associated Ein Arik with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which he connected to a site named “</a:t>
            </a:r>
            <a:r>
              <a:rPr lang="en-US" sz="1200" kern="1200" dirty="0" err="1">
                <a:solidFill>
                  <a:schemeClr val="tx1"/>
                </a:solidFill>
                <a:effectLst/>
                <a:latin typeface="+mn-lt"/>
                <a:ea typeface="+mn-ea"/>
                <a:cs typeface="+mn-cs"/>
              </a:rPr>
              <a:t>Arecha</a:t>
            </a:r>
            <a:r>
              <a:rPr lang="en-US" sz="1200" kern="1200" dirty="0">
                <a:solidFill>
                  <a:schemeClr val="tx1"/>
                </a:solidFill>
                <a:effectLst/>
                <a:latin typeface="+mn-lt"/>
                <a:ea typeface="+mn-ea"/>
                <a:cs typeface="+mn-cs"/>
              </a:rPr>
              <a:t>” that is included on a map of the Holy Land made by Marino </a:t>
            </a:r>
            <a:r>
              <a:rPr lang="en-US" sz="1200" kern="1200" dirty="0" err="1">
                <a:solidFill>
                  <a:schemeClr val="tx1"/>
                </a:solidFill>
                <a:effectLst/>
                <a:latin typeface="+mn-lt"/>
                <a:ea typeface="+mn-ea"/>
                <a:cs typeface="+mn-cs"/>
              </a:rPr>
              <a:t>Sanuto</a:t>
            </a:r>
            <a:r>
              <a:rPr lang="en-US" sz="1200" kern="1200" dirty="0">
                <a:solidFill>
                  <a:schemeClr val="tx1"/>
                </a:solidFill>
                <a:effectLst/>
                <a:latin typeface="+mn-lt"/>
                <a:ea typeface="+mn-ea"/>
                <a:cs typeface="+mn-cs"/>
              </a:rPr>
              <a:t> in 1321. Khirbet el-</a:t>
            </a:r>
            <a:r>
              <a:rPr lang="en-US" sz="1200" kern="1200" dirty="0" err="1">
                <a:solidFill>
                  <a:schemeClr val="tx1"/>
                </a:solidFill>
                <a:effectLst/>
                <a:latin typeface="+mn-lt"/>
                <a:ea typeface="+mn-ea"/>
                <a:cs typeface="+mn-cs"/>
              </a:rPr>
              <a:t>Hafi</a:t>
            </a:r>
            <a:r>
              <a:rPr lang="en-US" sz="1200" kern="1200" dirty="0">
                <a:solidFill>
                  <a:schemeClr val="tx1"/>
                </a:solidFill>
                <a:effectLst/>
                <a:latin typeface="+mn-lt"/>
                <a:ea typeface="+mn-ea"/>
                <a:cs typeface="+mn-cs"/>
              </a:rPr>
              <a:t> is a ruin of about 0.75 acres (0.30 ha), situated about 990 feet (300 m) southwest from the spring (Ein Arik). The surveys at the site revealed remains from the Middle Bronze, Iron I, Iron II, and later periods. The site is located 2.2 miles (3.5 km) northeast of Upper Beth-</a:t>
            </a:r>
            <a:r>
              <a:rPr lang="en-US" sz="1200" kern="1200" dirty="0" err="1">
                <a:solidFill>
                  <a:schemeClr val="tx1"/>
                </a:solidFill>
                <a:effectLst/>
                <a:latin typeface="+mn-lt"/>
                <a:ea typeface="+mn-ea"/>
                <a:cs typeface="+mn-cs"/>
              </a:rPr>
              <a:t>horon</a:t>
            </a:r>
            <a:r>
              <a:rPr lang="en-US" sz="1200" kern="1200" dirty="0">
                <a:solidFill>
                  <a:schemeClr val="tx1"/>
                </a:solidFill>
                <a:effectLst/>
                <a:latin typeface="+mn-lt"/>
                <a:ea typeface="+mn-ea"/>
                <a:cs typeface="+mn-cs"/>
              </a:rPr>
              <a:t> (Beit ‘Ur el-</a:t>
            </a:r>
            <a:r>
              <a:rPr lang="en-US" sz="1200" kern="1200" dirty="0" err="1">
                <a:solidFill>
                  <a:schemeClr val="tx1"/>
                </a:solidFill>
                <a:effectLst/>
                <a:latin typeface="+mn-lt"/>
                <a:ea typeface="+mn-ea"/>
                <a:cs typeface="+mn-cs"/>
              </a:rPr>
              <a:t>Fauqa</a:t>
            </a:r>
            <a:r>
              <a:rPr lang="en-US" sz="1200" kern="1200" dirty="0">
                <a:solidFill>
                  <a:schemeClr val="tx1"/>
                </a:solidFill>
                <a:effectLst/>
                <a:latin typeface="+mn-lt"/>
                <a:ea typeface="+mn-ea"/>
                <a:cs typeface="+mn-cs"/>
              </a:rPr>
              <a:t>). This identification fits the geographical and archaeological picture of </a:t>
            </a:r>
            <a:r>
              <a:rPr lang="en-US" sz="1200" kern="1200" dirty="0" err="1">
                <a:solidFill>
                  <a:schemeClr val="tx1"/>
                </a:solidFill>
                <a:effectLst/>
                <a:latin typeface="+mn-lt"/>
                <a:ea typeface="+mn-ea"/>
                <a:cs typeface="+mn-cs"/>
              </a:rPr>
              <a:t>Ataroth</a:t>
            </a:r>
            <a:r>
              <a:rPr lang="en-US" sz="1200" kern="1200" dirty="0">
                <a:solidFill>
                  <a:schemeClr val="tx1"/>
                </a:solidFill>
                <a:effectLst/>
                <a:latin typeface="+mn-lt"/>
                <a:ea typeface="+mn-ea"/>
                <a:cs typeface="+mn-cs"/>
              </a:rPr>
              <a:t> of the </a:t>
            </a:r>
            <a:r>
              <a:rPr lang="en-US" sz="1200" kern="1200" dirty="0" err="1">
                <a:solidFill>
                  <a:schemeClr val="tx1"/>
                </a:solidFill>
                <a:effectLst/>
                <a:latin typeface="+mn-lt"/>
                <a:ea typeface="+mn-ea"/>
                <a:cs typeface="+mn-cs"/>
              </a:rPr>
              <a:t>Archites</a:t>
            </a:r>
            <a:r>
              <a:rPr lang="en-US" sz="1200" kern="1200" dirty="0">
                <a:solidFill>
                  <a:schemeClr val="tx1"/>
                </a:solidFill>
                <a:effectLst/>
                <a:latin typeface="+mn-lt"/>
                <a:ea typeface="+mn-ea"/>
                <a:cs typeface="+mn-cs"/>
              </a:rPr>
              <a:t> and helps define the </a:t>
            </a:r>
            <a:r>
              <a:rPr lang="en-US" sz="1200" kern="1200" dirty="0" err="1">
                <a:solidFill>
                  <a:schemeClr val="tx1"/>
                </a:solidFill>
                <a:effectLst/>
                <a:latin typeface="+mn-lt"/>
                <a:ea typeface="+mn-ea"/>
                <a:cs typeface="+mn-cs"/>
              </a:rPr>
              <a:t>Benjaminite</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Ephraimite</a:t>
            </a:r>
            <a:r>
              <a:rPr lang="en-US" sz="1200" kern="1200" dirty="0">
                <a:solidFill>
                  <a:schemeClr val="tx1"/>
                </a:solidFill>
                <a:effectLst/>
                <a:latin typeface="+mn-lt"/>
                <a:ea typeface="+mn-ea"/>
                <a:cs typeface="+mn-cs"/>
              </a:rPr>
              <a:t> border. This map comes from the Survey of Western Palestine, published in 1880 by the Palestine Exploration Fund; a digital version of the 26-map set is available from BiblePlaces.com.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0" dirty="0"/>
              <a:t>swpmap17</a:t>
            </a:r>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190722100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This aerial photo illustrates</a:t>
            </a:r>
            <a:r>
              <a:rPr lang="en-US" baseline="0" dirty="0">
                <a:ea typeface="ＭＳ Ｐゴシック" pitchFamily="34" charset="-128"/>
              </a:rPr>
              <a:t> the general area from which </a:t>
            </a:r>
            <a:r>
              <a:rPr lang="en-US" baseline="0" dirty="0" err="1">
                <a:ea typeface="ＭＳ Ｐゴシック" pitchFamily="34" charset="-128"/>
              </a:rPr>
              <a:t>Hushai</a:t>
            </a:r>
            <a:r>
              <a:rPr lang="en-US" baseline="0" dirty="0">
                <a:ea typeface="ＭＳ Ｐゴシック" pitchFamily="34" charset="-128"/>
              </a:rPr>
              <a:t> came</a:t>
            </a:r>
            <a:r>
              <a:rPr lang="en-US" dirty="0">
                <a:ea typeface="ＭＳ Ｐゴシック" pitchFamily="34" charset="-128"/>
              </a:rPr>
              <a:t>.</a:t>
            </a:r>
            <a:r>
              <a:rPr lang="en-US" baseline="0" dirty="0">
                <a:ea typeface="ＭＳ Ｐゴシック" pitchFamily="34" charset="-128"/>
              </a:rPr>
              <a:t> </a:t>
            </a:r>
            <a:r>
              <a:rPr lang="en-US" dirty="0">
                <a:ea typeface="ＭＳ Ｐゴシック" pitchFamily="34" charset="-128"/>
              </a:rPr>
              <a:t>See the next slide for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tb010703103</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114364985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This aerial photo illustrates</a:t>
            </a:r>
            <a:r>
              <a:rPr lang="en-US" baseline="0" dirty="0">
                <a:ea typeface="ＭＳ Ｐゴシック" pitchFamily="34" charset="-128"/>
              </a:rPr>
              <a:t> the general area from which </a:t>
            </a:r>
            <a:r>
              <a:rPr lang="en-US" baseline="0" dirty="0" err="1">
                <a:ea typeface="ＭＳ Ｐゴシック" pitchFamily="34" charset="-128"/>
              </a:rPr>
              <a:t>Hushai</a:t>
            </a:r>
            <a:r>
              <a:rPr lang="en-US" baseline="0" dirty="0">
                <a:ea typeface="ＭＳ Ｐゴシック" pitchFamily="34" charset="-128"/>
              </a:rPr>
              <a:t> came</a:t>
            </a:r>
            <a:r>
              <a:rPr lang="en-US" dirty="0">
                <a:ea typeface="ＭＳ Ｐゴシック" pitchFamily="34" charset="-128"/>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tb010703103</a:t>
            </a:r>
          </a:p>
        </p:txBody>
      </p:sp>
      <p:sp>
        <p:nvSpPr>
          <p:cNvPr id="4" name="Slide Number Placeholder 3"/>
          <p:cNvSpPr>
            <a:spLocks noGrp="1"/>
          </p:cNvSpPr>
          <p:nvPr>
            <p:ph type="sldNum" sz="quarter" idx="10"/>
          </p:nvPr>
        </p:nvSpPr>
        <p:spPr/>
        <p:txBody>
          <a:bodyPr/>
          <a:lstStyle/>
          <a:p>
            <a:fld id="{4E4946A3-FD68-4E77-9DEF-1E7536A4AD96}" type="slidenum">
              <a:rPr lang="en-US" smtClean="0"/>
              <a:t>137</a:t>
            </a:fld>
            <a:endParaRPr lang="en-US"/>
          </a:p>
        </p:txBody>
      </p:sp>
    </p:spTree>
    <p:extLst>
      <p:ext uri="{BB962C8B-B14F-4D97-AF65-F5344CB8AC3E}">
        <p14:creationId xmlns:p14="http://schemas.microsoft.com/office/powerpoint/2010/main" val="1382751578"/>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David felt the need for freedom of movement and speed as he left Jerusalem. He also believed</a:t>
            </a:r>
            <a:r>
              <a:rPr lang="en-US" sz="1200" kern="1200" baseline="0" dirty="0">
                <a:solidFill>
                  <a:schemeClr val="tx1"/>
                </a:solidFill>
                <a:effectLst/>
                <a:latin typeface="+mn-lt"/>
                <a:ea typeface="+mn-ea"/>
                <a:cs typeface="+mn-cs"/>
              </a:rPr>
              <a:t> there could be benefit if </a:t>
            </a:r>
            <a:r>
              <a:rPr lang="en-US" sz="1200" kern="1200" baseline="0" dirty="0" err="1">
                <a:solidFill>
                  <a:schemeClr val="tx1"/>
                </a:solidFill>
                <a:effectLst/>
                <a:latin typeface="+mn-lt"/>
                <a:ea typeface="+mn-ea"/>
                <a:cs typeface="+mn-cs"/>
              </a:rPr>
              <a:t>Hushai</a:t>
            </a:r>
            <a:r>
              <a:rPr lang="en-US" sz="1200" kern="1200" baseline="0" dirty="0">
                <a:solidFill>
                  <a:schemeClr val="tx1"/>
                </a:solidFill>
                <a:effectLst/>
                <a:latin typeface="+mn-lt"/>
                <a:ea typeface="+mn-ea"/>
                <a:cs typeface="+mn-cs"/>
              </a:rPr>
              <a:t> stayed in Jerusalem. His statement “you will only be a burden to me” is illustrated here by a porter carrying a couple of heavy trunks. </a:t>
            </a:r>
            <a:r>
              <a:rPr lang="en-US" sz="1200" kern="1200" dirty="0">
                <a:solidFill>
                  <a:schemeClr val="tx1"/>
                </a:solidFill>
                <a:effectLst/>
                <a:latin typeface="+mn-lt"/>
                <a:ea typeface="+mn-ea"/>
                <a:cs typeface="+mn-cs"/>
              </a:rPr>
              <a:t>This photograph comes from </a:t>
            </a:r>
            <a:r>
              <a:rPr lang="en-US" sz="1200" b="0" i="0" kern="1200" dirty="0">
                <a:solidFill>
                  <a:schemeClr val="tx1"/>
                </a:solidFill>
                <a:effectLst/>
                <a:latin typeface="+mn-lt"/>
                <a:ea typeface="+mn-ea"/>
                <a:cs typeface="+mn-cs"/>
              </a:rPr>
              <a:t>The Miriam and Ira D. Wallach Division of Art, Prints and Photographs: Photography Collection,</a:t>
            </a:r>
            <a:r>
              <a:rPr lang="en-US" sz="1200" b="0" i="0" kern="1200" baseline="0" dirty="0">
                <a:solidFill>
                  <a:schemeClr val="tx1"/>
                </a:solidFill>
                <a:effectLst/>
                <a:latin typeface="+mn-lt"/>
                <a:ea typeface="+mn-ea"/>
                <a:cs typeface="+mn-cs"/>
              </a:rPr>
              <a:t> p</a:t>
            </a:r>
            <a:r>
              <a:rPr lang="en-US" sz="1200" kern="1200" dirty="0">
                <a:solidFill>
                  <a:schemeClr val="tx1"/>
                </a:solidFill>
                <a:effectLst/>
                <a:latin typeface="+mn-lt"/>
                <a:ea typeface="+mn-ea"/>
                <a:cs typeface="+mn-cs"/>
              </a:rPr>
              <a:t>ublic domain, from The New York Public Library, https://digitalcollections.nypl.org/items/510d47d9-77e4-a3d9-e040-e00a18064a99.</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nypl112614</a:t>
            </a:r>
          </a:p>
        </p:txBody>
      </p:sp>
      <p:sp>
        <p:nvSpPr>
          <p:cNvPr id="4" name="Slide Number Placeholder 3"/>
          <p:cNvSpPr>
            <a:spLocks noGrp="1"/>
          </p:cNvSpPr>
          <p:nvPr>
            <p:ph type="sldNum" sz="quarter" idx="10"/>
          </p:nvPr>
        </p:nvSpPr>
        <p:spPr/>
        <p:txBody>
          <a:bodyPr/>
          <a:lstStyle/>
          <a:p>
            <a:fld id="{4E4946A3-FD68-4E77-9DEF-1E7536A4AD96}" type="slidenum">
              <a:rPr lang="en-US" smtClean="0"/>
              <a:t>138</a:t>
            </a:fld>
            <a:endParaRPr lang="en-US"/>
          </a:p>
        </p:txBody>
      </p:sp>
    </p:spTree>
    <p:extLst>
      <p:ext uri="{BB962C8B-B14F-4D97-AF65-F5344CB8AC3E}">
        <p14:creationId xmlns:p14="http://schemas.microsoft.com/office/powerpoint/2010/main" val="343775016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This relief was photographed</a:t>
            </a:r>
            <a:r>
              <a:rPr lang="en-US" baseline="0" dirty="0">
                <a:solidFill>
                  <a:srgbClr val="000000"/>
                </a:solidFill>
                <a:latin typeface="Calibri"/>
              </a:rPr>
              <a:t>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Calibri"/>
            </a:endParaRPr>
          </a:p>
          <a:p>
            <a:pPr>
              <a:defRPr/>
            </a:pPr>
            <a:r>
              <a:rPr lang="en-US" dirty="0"/>
              <a:t>tb112004325</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139</a:t>
            </a:fld>
            <a:endParaRPr lang="en-US"/>
          </a:p>
        </p:txBody>
      </p:sp>
    </p:spTree>
    <p:extLst>
      <p:ext uri="{BB962C8B-B14F-4D97-AF65-F5344CB8AC3E}">
        <p14:creationId xmlns:p14="http://schemas.microsoft.com/office/powerpoint/2010/main" val="273916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fresco also comes from the Villa</a:t>
            </a:r>
            <a:r>
              <a:rPr lang="en-US" baseline="0" dirty="0"/>
              <a:t> Farnesina in Rome. Most of the scenes depicted in the triclinium are of uncertain or unknown events, perhaps from mythology. The central figure in this scene holds out his hands toward a seated figure, who might represent a judge or some ruler. This fresco was photographed at the </a:t>
            </a:r>
            <a:r>
              <a:rPr lang="en-US" dirty="0"/>
              <a:t>National Museum of Rome.</a:t>
            </a:r>
          </a:p>
          <a:p>
            <a:endParaRPr lang="en-US" dirty="0"/>
          </a:p>
          <a:p>
            <a:r>
              <a:rPr lang="en-US" dirty="0"/>
              <a:t>tb0513177785</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81403590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sign was photographed on the modern Mount Zion near the traditional tomb of David.</a:t>
            </a:r>
          </a:p>
          <a:p>
            <a:endParaRPr lang="en-US" dirty="0"/>
          </a:p>
          <a:p>
            <a:r>
              <a:rPr lang="en-US" dirty="0"/>
              <a:t>tb082305463c</a:t>
            </a:r>
          </a:p>
        </p:txBody>
      </p:sp>
      <p:sp>
        <p:nvSpPr>
          <p:cNvPr id="4" name="Slide Number Placeholder 3"/>
          <p:cNvSpPr>
            <a:spLocks noGrp="1"/>
          </p:cNvSpPr>
          <p:nvPr>
            <p:ph type="sldNum" sz="quarter" idx="10"/>
          </p:nvPr>
        </p:nvSpPr>
        <p:spPr/>
        <p:txBody>
          <a:bodyPr/>
          <a:lstStyle/>
          <a:p>
            <a:fld id="{4E4946A3-FD68-4E77-9DEF-1E7536A4AD96}" type="slidenum">
              <a:rPr lang="en-US" smtClean="0"/>
              <a:t>140</a:t>
            </a:fld>
            <a:endParaRPr lang="en-US"/>
          </a:p>
        </p:txBody>
      </p:sp>
    </p:spTree>
    <p:extLst>
      <p:ext uri="{BB962C8B-B14F-4D97-AF65-F5344CB8AC3E}">
        <p14:creationId xmlns:p14="http://schemas.microsoft.com/office/powerpoint/2010/main" val="30370342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 set</a:t>
            </a:r>
            <a:r>
              <a:rPr lang="en-US" baseline="0" dirty="0"/>
              <a:t> up a communication system that would hopefully go undetected by Absalom and his allies.</a:t>
            </a:r>
          </a:p>
          <a:p>
            <a:endParaRPr lang="en-US" dirty="0"/>
          </a:p>
          <a:p>
            <a:r>
              <a:rPr lang="en-US" dirty="0"/>
              <a:t>bwb041800102</a:t>
            </a:r>
          </a:p>
        </p:txBody>
      </p:sp>
      <p:sp>
        <p:nvSpPr>
          <p:cNvPr id="4" name="Slide Number Placeholder 3"/>
          <p:cNvSpPr>
            <a:spLocks noGrp="1"/>
          </p:cNvSpPr>
          <p:nvPr>
            <p:ph type="sldNum" sz="quarter" idx="10"/>
          </p:nvPr>
        </p:nvSpPr>
        <p:spPr/>
        <p:txBody>
          <a:bodyPr/>
          <a:lstStyle/>
          <a:p>
            <a:fld id="{4E4946A3-FD68-4E77-9DEF-1E7536A4AD96}" type="slidenum">
              <a:rPr lang="en-US" smtClean="0"/>
              <a:t>141</a:t>
            </a:fld>
            <a:endParaRPr lang="en-US"/>
          </a:p>
        </p:txBody>
      </p:sp>
    </p:spTree>
    <p:extLst>
      <p:ext uri="{BB962C8B-B14F-4D97-AF65-F5344CB8AC3E}">
        <p14:creationId xmlns:p14="http://schemas.microsoft.com/office/powerpoint/2010/main" val="1540940733"/>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“Jonathan Street” is located in the German Colony neighborhood, southwest of the Old City.</a:t>
            </a:r>
          </a:p>
          <a:p>
            <a:endParaRPr lang="en-US" dirty="0"/>
          </a:p>
          <a:p>
            <a:r>
              <a:rPr lang="en-US" dirty="0"/>
              <a:t>lbd102318930</a:t>
            </a:r>
          </a:p>
        </p:txBody>
      </p:sp>
      <p:sp>
        <p:nvSpPr>
          <p:cNvPr id="4" name="Slide Number Placeholder 3"/>
          <p:cNvSpPr>
            <a:spLocks noGrp="1"/>
          </p:cNvSpPr>
          <p:nvPr>
            <p:ph type="sldNum" sz="quarter" idx="10"/>
          </p:nvPr>
        </p:nvSpPr>
        <p:spPr/>
        <p:txBody>
          <a:bodyPr/>
          <a:lstStyle/>
          <a:p>
            <a:fld id="{4E4946A3-FD68-4E77-9DEF-1E7536A4AD96}" type="slidenum">
              <a:rPr lang="en-US" smtClean="0"/>
              <a:t>142</a:t>
            </a:fld>
            <a:endParaRPr lang="en-US"/>
          </a:p>
        </p:txBody>
      </p:sp>
    </p:spTree>
    <p:extLst>
      <p:ext uri="{BB962C8B-B14F-4D97-AF65-F5344CB8AC3E}">
        <p14:creationId xmlns:p14="http://schemas.microsoft.com/office/powerpoint/2010/main" val="239453389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American Colony photo was taken </a:t>
            </a:r>
            <a:r>
              <a:rPr lang="en-US" dirty="0"/>
              <a:t>between 1898 and 1914.</a:t>
            </a:r>
          </a:p>
          <a:p>
            <a:endParaRPr lang="en-US" dirty="0"/>
          </a:p>
          <a:p>
            <a:r>
              <a:rPr lang="en-US" dirty="0"/>
              <a:t>mat06822</a:t>
            </a:r>
          </a:p>
        </p:txBody>
      </p:sp>
      <p:sp>
        <p:nvSpPr>
          <p:cNvPr id="4" name="Slide Number Placeholder 3"/>
          <p:cNvSpPr>
            <a:spLocks noGrp="1"/>
          </p:cNvSpPr>
          <p:nvPr>
            <p:ph type="sldNum" sz="quarter" idx="10"/>
          </p:nvPr>
        </p:nvSpPr>
        <p:spPr/>
        <p:txBody>
          <a:bodyPr/>
          <a:lstStyle/>
          <a:p>
            <a:fld id="{4E4946A3-FD68-4E77-9DEF-1E7536A4AD96}" type="slidenum">
              <a:rPr lang="en-US" smtClean="0"/>
              <a:t>143</a:t>
            </a:fld>
            <a:endParaRPr lang="en-US"/>
          </a:p>
        </p:txBody>
      </p:sp>
    </p:spTree>
    <p:extLst>
      <p:ext uri="{BB962C8B-B14F-4D97-AF65-F5344CB8AC3E}">
        <p14:creationId xmlns:p14="http://schemas.microsoft.com/office/powerpoint/2010/main" val="239453389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Given</a:t>
            </a:r>
            <a:r>
              <a:rPr lang="en-US" sz="1200" b="0" i="0" kern="1200" baseline="0" dirty="0">
                <a:solidFill>
                  <a:schemeClr val="tx1"/>
                </a:solidFill>
                <a:effectLst/>
                <a:latin typeface="+mn-lt"/>
                <a:ea typeface="+mn-ea"/>
                <a:cs typeface="+mn-cs"/>
              </a:rPr>
              <a:t> the earlier description of Absalom as acquiring a chariot and horses and hiring runners to go before him, his entrance into Jerusalem was likely attended by some pomp and circumstance. </a:t>
            </a:r>
            <a:r>
              <a:rPr lang="en-US" sz="1200" b="0" i="0" kern="1200" dirty="0">
                <a:solidFill>
                  <a:schemeClr val="tx1"/>
                </a:solidFill>
                <a:effectLst/>
                <a:latin typeface="+mn-lt"/>
                <a:ea typeface="+mn-ea"/>
                <a:cs typeface="+mn-cs"/>
              </a:rPr>
              <a:t>This relief comes from the palace of Ashurbanipal at Nineveh and was photographed</a:t>
            </a:r>
            <a:r>
              <a:rPr lang="en-US" sz="1200" b="0" i="0" kern="1200" baseline="0" dirty="0">
                <a:solidFill>
                  <a:schemeClr val="tx1"/>
                </a:solidFill>
                <a:effectLst/>
                <a:latin typeface="+mn-lt"/>
                <a:ea typeface="+mn-ea"/>
                <a:cs typeface="+mn-cs"/>
              </a:rPr>
              <a:t> at the Getty Villa in southern California while on loan from the British Museum.</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dirty="0"/>
              <a:t>tb100919375</a:t>
            </a:r>
          </a:p>
        </p:txBody>
      </p:sp>
      <p:sp>
        <p:nvSpPr>
          <p:cNvPr id="4" name="Slide Number Placeholder 3"/>
          <p:cNvSpPr>
            <a:spLocks noGrp="1"/>
          </p:cNvSpPr>
          <p:nvPr>
            <p:ph type="sldNum" sz="quarter" idx="10"/>
          </p:nvPr>
        </p:nvSpPr>
        <p:spPr/>
        <p:txBody>
          <a:bodyPr/>
          <a:lstStyle/>
          <a:p>
            <a:fld id="{4E4946A3-FD68-4E77-9DEF-1E7536A4AD96}" type="slidenum">
              <a:rPr lang="en-US" smtClean="0"/>
              <a:t>144</a:t>
            </a:fld>
            <a:endParaRPr lang="en-US"/>
          </a:p>
        </p:txBody>
      </p:sp>
    </p:spTree>
    <p:extLst>
      <p:ext uri="{BB962C8B-B14F-4D97-AF65-F5344CB8AC3E}">
        <p14:creationId xmlns:p14="http://schemas.microsoft.com/office/powerpoint/2010/main" val="3123139009"/>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Absalom would now make himself king over Israel in place of his father David.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tb010703201</a:t>
            </a:r>
          </a:p>
        </p:txBody>
      </p:sp>
      <p:sp>
        <p:nvSpPr>
          <p:cNvPr id="4" name="Slide Number Placeholder 3"/>
          <p:cNvSpPr>
            <a:spLocks noGrp="1"/>
          </p:cNvSpPr>
          <p:nvPr>
            <p:ph type="sldNum" sz="quarter" idx="10"/>
          </p:nvPr>
        </p:nvSpPr>
        <p:spPr/>
        <p:txBody>
          <a:bodyPr/>
          <a:lstStyle/>
          <a:p>
            <a:fld id="{4E4946A3-FD68-4E77-9DEF-1E7536A4AD96}" type="slidenum">
              <a:rPr lang="en-US" smtClean="0"/>
              <a:t>145</a:t>
            </a:fld>
            <a:endParaRPr lang="en-US"/>
          </a:p>
        </p:txBody>
      </p:sp>
    </p:spTree>
    <p:extLst>
      <p:ext uri="{BB962C8B-B14F-4D97-AF65-F5344CB8AC3E}">
        <p14:creationId xmlns:p14="http://schemas.microsoft.com/office/powerpoint/2010/main" val="1800499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Absalom longed for complete authority to settle all cases as he saw fit. Few men in each generation have such power. One example is shown here, the Roman emperor Caesar Augustus (r. 27 BC – AD 14). This statue of Augustus, known as Augusts of</a:t>
            </a:r>
            <a:r>
              <a:rPr lang="en-US" dirty="0"/>
              <a:t> Prima Porta,</a:t>
            </a:r>
            <a:r>
              <a:rPr lang="en-US" baseline="0" dirty="0"/>
              <a:t> was photographed at the Vatican Museums.</a:t>
            </a:r>
          </a:p>
          <a:p>
            <a:endParaRPr lang="en-US" baseline="0" dirty="0"/>
          </a:p>
          <a:p>
            <a:r>
              <a:rPr lang="en-US" dirty="0"/>
              <a:t>tb0512176618</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stela is much closer in time to Absalom and illustrates the haughty self-portrait of a powerful king. This stela was photographed at the British Museum.</a:t>
            </a:r>
          </a:p>
          <a:p>
            <a:endParaRPr lang="en-US" dirty="0"/>
          </a:p>
          <a:p>
            <a:r>
              <a:rPr lang="en-US" dirty="0"/>
              <a:t>tb112004838</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Israelites were</a:t>
            </a:r>
            <a:r>
              <a:rPr lang="en-US" sz="1200" baseline="0" dirty="0"/>
              <a:t> taken in by Absalom’s feigned sincerity; the fact that they came to bow down to him is suggestive of their belief that he would bring about justice for them. The frayed sticks held by the men in this relief are of unknown significance. </a:t>
            </a:r>
            <a:r>
              <a:rPr lang="en-US" sz="1200" dirty="0"/>
              <a:t>This image comes from The Metropolitan Museum of Art and is in the public domain. Source: https://www.metmuseum.org/art/collection/search/547735</a:t>
            </a:r>
            <a:r>
              <a:rPr lang="en-US" sz="1200"/>
              <a:t>. </a:t>
            </a:r>
            <a:endParaRPr lang="en-US" sz="1200" dirty="0"/>
          </a:p>
          <a:p>
            <a:endParaRPr lang="en-US" sz="1200" dirty="0"/>
          </a:p>
          <a:p>
            <a:r>
              <a:rPr lang="en-US" sz="1200" dirty="0"/>
              <a:t>met547735</a:t>
            </a:r>
          </a:p>
        </p:txBody>
      </p:sp>
    </p:spTree>
    <p:extLst>
      <p:ext uri="{BB962C8B-B14F-4D97-AF65-F5344CB8AC3E}">
        <p14:creationId xmlns:p14="http://schemas.microsoft.com/office/powerpoint/2010/main" val="619446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word “stole” (Heb. </a:t>
            </a:r>
            <a:r>
              <a:rPr lang="en-US" i="1" dirty="0" err="1"/>
              <a:t>ganav</a:t>
            </a:r>
            <a:r>
              <a:rPr lang="en-US" dirty="0"/>
              <a:t>, </a:t>
            </a:r>
            <a:r>
              <a:rPr lang="he-IL" sz="1200" b="0" i="0" u="none" strike="noStrike" kern="1200" baseline="0" dirty="0">
                <a:solidFill>
                  <a:schemeClr val="tx1"/>
                </a:solidFill>
                <a:latin typeface="+mn-lt"/>
                <a:ea typeface="+mn-ea"/>
                <a:cs typeface="+mn-cs"/>
              </a:rPr>
              <a:t>גָּנַב</a:t>
            </a:r>
            <a:r>
              <a:rPr lang="en-US" sz="1200" b="0" i="0" u="none" strike="noStrike" kern="1200" baseline="0" dirty="0">
                <a:solidFill>
                  <a:schemeClr val="tx1"/>
                </a:solidFill>
                <a:latin typeface="+mn-lt"/>
                <a:ea typeface="+mn-ea"/>
                <a:cs typeface="+mn-cs"/>
              </a:rPr>
              <a:t>) indicates that Absalom took what did not belong to him. The same word is used, for example, to describe how Achan stole items from Jericho that were under the ban (Josh 7:11). </a:t>
            </a:r>
            <a:r>
              <a:rPr lang="en-US" baseline="0" dirty="0"/>
              <a:t>This papyrus document lists items stolen from a charioteer named </a:t>
            </a:r>
            <a:r>
              <a:rPr lang="en-US" baseline="0" dirty="0" err="1"/>
              <a:t>Pachary</a:t>
            </a:r>
            <a:r>
              <a:rPr lang="en-US" baseline="0" dirty="0"/>
              <a:t>, along with the appropriate penalty for the theft. The document was photographed at the </a:t>
            </a:r>
            <a:r>
              <a:rPr lang="en-US" dirty="0"/>
              <a:t>National Museum of Antiquities (Rijksmuseum van Oudheden) in Leiden.</a:t>
            </a:r>
          </a:p>
          <a:p>
            <a:endParaRPr lang="en-US" dirty="0"/>
          </a:p>
          <a:p>
            <a:r>
              <a:rPr lang="en-US" dirty="0"/>
              <a:t>adr1805206631c</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22840299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scene on this Greek</a:t>
            </a:r>
            <a:r>
              <a:rPr lang="en-US" baseline="0" dirty="0"/>
              <a:t> drinking cup depicts</a:t>
            </a:r>
            <a:r>
              <a:rPr lang="en-US" dirty="0"/>
              <a:t> one of the best-known thieves of late antiquity, Diomedes, stealing an idol known as the Palladium (= Palladion) during the legendary Trojan War (which is thought to have taken place around 1200 BC). The Roman story is related in Virgil's </a:t>
            </a:r>
            <a:r>
              <a:rPr lang="en-US" i="1" dirty="0"/>
              <a:t>Aeneid</a:t>
            </a:r>
            <a:r>
              <a:rPr lang="en-US" dirty="0"/>
              <a:t> and in other works. This cup was photographed at the Ashmolean Museum at the University of Oxford.</a:t>
            </a:r>
          </a:p>
          <a:p>
            <a:endParaRPr lang="en-US" dirty="0"/>
          </a:p>
          <a:p>
            <a:r>
              <a:rPr lang="en-US" dirty="0"/>
              <a:t>adr130524985r</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2712351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image of a g</a:t>
            </a:r>
            <a:r>
              <a:rPr lang="en-US" dirty="0"/>
              <a:t>ouache on board painting</a:t>
            </a:r>
            <a:r>
              <a:rPr lang="en-US" baseline="0" dirty="0"/>
              <a:t> </a:t>
            </a:r>
            <a:r>
              <a:rPr lang="en-US" sz="1200" b="0" i="0" kern="1200" dirty="0">
                <a:solidFill>
                  <a:schemeClr val="tx1"/>
                </a:solidFill>
                <a:effectLst/>
                <a:latin typeface="+mn-lt"/>
                <a:ea typeface="+mn-ea"/>
                <a:cs typeface="+mn-cs"/>
              </a:rPr>
              <a:t>is in the public domain, via The Jewish Museum</a:t>
            </a:r>
            <a:r>
              <a:rPr lang="en-US" sz="1200" b="0" i="0" kern="1200" baseline="0" dirty="0">
                <a:solidFill>
                  <a:schemeClr val="tx1"/>
                </a:solidFill>
                <a:effectLst/>
                <a:latin typeface="+mn-lt"/>
                <a:ea typeface="+mn-ea"/>
                <a:cs typeface="+mn-cs"/>
              </a:rPr>
              <a:t>: https://thejewishmuseum.org/collection/26539-absalom.</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tjm26539</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102988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the Hebrew text and the LXX have “forty” years (Heb. </a:t>
            </a:r>
            <a:r>
              <a:rPr lang="en-US" i="1" dirty="0" err="1"/>
              <a:t>arba’im</a:t>
            </a:r>
            <a:r>
              <a:rPr lang="en-US" dirty="0"/>
              <a:t>, </a:t>
            </a:r>
            <a:r>
              <a:rPr lang="he-IL" sz="1200" b="0" i="0" u="none" strike="noStrike" kern="1200" baseline="0" dirty="0">
                <a:solidFill>
                  <a:schemeClr val="tx1"/>
                </a:solidFill>
                <a:latin typeface="+mn-lt"/>
                <a:ea typeface="+mn-ea"/>
                <a:cs typeface="+mn-cs"/>
              </a:rPr>
              <a:t>אַרְבָּעִים</a:t>
            </a:r>
            <a:r>
              <a:rPr lang="en-US" sz="1200" b="0" i="0" u="none" strike="noStrike" kern="1200" baseline="0" dirty="0">
                <a:solidFill>
                  <a:schemeClr val="tx1"/>
                </a:solidFill>
                <a:latin typeface="+mn-lt"/>
                <a:ea typeface="+mn-ea"/>
                <a:cs typeface="+mn-cs"/>
              </a:rPr>
              <a:t>, </a:t>
            </a:r>
            <a:r>
              <a:rPr lang="en-US" dirty="0"/>
              <a:t>Gk. </a:t>
            </a:r>
            <a:r>
              <a:rPr lang="en-US" i="1" dirty="0" err="1"/>
              <a:t>tessarakonta</a:t>
            </a:r>
            <a:r>
              <a:rPr lang="en-US" dirty="0"/>
              <a:t>, </a:t>
            </a:r>
            <a:r>
              <a:rPr lang="el-GR" sz="1200" b="0" i="0" u="none" strike="noStrike" kern="1200" baseline="0" dirty="0">
                <a:solidFill>
                  <a:schemeClr val="tx1"/>
                </a:solidFill>
                <a:latin typeface="+mn-lt"/>
                <a:ea typeface="+mn-ea"/>
                <a:cs typeface="+mn-cs"/>
              </a:rPr>
              <a:t>τεσσαράκοντα</a:t>
            </a:r>
            <a:r>
              <a:rPr lang="en-US" dirty="0"/>
              <a:t>). Many</a:t>
            </a:r>
            <a:r>
              <a:rPr lang="en-US" baseline="0" dirty="0"/>
              <a:t> modern English translations assume a scribal error here and prefer to render it “four” years (Heb. </a:t>
            </a:r>
            <a:r>
              <a:rPr lang="en-US" i="1" baseline="0" dirty="0" err="1"/>
              <a:t>arba</a:t>
            </a:r>
            <a:r>
              <a:rPr lang="en-US" i="1" baseline="0" dirty="0"/>
              <a:t>’</a:t>
            </a:r>
            <a:r>
              <a:rPr lang="en-US" baseline="0" dirty="0"/>
              <a:t>, </a:t>
            </a:r>
            <a:r>
              <a:rPr lang="he-IL" sz="1200" b="0" i="0" u="none" strike="noStrike" kern="1200" baseline="0" dirty="0">
                <a:solidFill>
                  <a:schemeClr val="tx1"/>
                </a:solidFill>
                <a:latin typeface="+mn-lt"/>
                <a:ea typeface="+mn-ea"/>
                <a:cs typeface="+mn-cs"/>
              </a:rPr>
              <a:t>אַרְבַּע</a:t>
            </a:r>
            <a:r>
              <a:rPr lang="en-US" baseline="0" dirty="0"/>
              <a:t>). Forty years does seem excessively long, especially since that is elsewhere given as the total reign length of David (2 Sam 5:4-5). At the end of the period, Absalom felt firmly enough entrenched to begin the actual overthrow of David. This artifact was photographed at the Louvre Museum.</a:t>
            </a:r>
          </a:p>
          <a:p>
            <a:endParaRPr lang="en-US" baseline="0" dirty="0"/>
          </a:p>
          <a:p>
            <a:r>
              <a:rPr lang="en-US" dirty="0"/>
              <a:t>tb0928195858</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1099648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map shows the relative locations of David’s new capital at Jerusalem and his former capital at Hebron</a:t>
            </a:r>
            <a:r>
              <a:rPr lang="en-US" sz="1200" kern="1200" baseline="0" dirty="0">
                <a:solidFill>
                  <a:schemeClr val="tx1"/>
                </a:solidFill>
                <a:effectLst/>
                <a:latin typeface="+mn-lt"/>
                <a:ea typeface="+mn-ea"/>
                <a:cs typeface="+mn-cs"/>
              </a:rPr>
              <a:t>. Hebron is about 19 miles (30 km) south of Jerusalem. </a:t>
            </a:r>
            <a:r>
              <a:rPr lang="en-US" sz="1200" kern="1200" dirty="0">
                <a:solidFill>
                  <a:schemeClr val="tx1"/>
                </a:solidFill>
                <a:effectLst/>
                <a:latin typeface="+mn-lt"/>
                <a:ea typeface="+mn-ea"/>
                <a:cs typeface="+mn-cs"/>
              </a:rPr>
              <a:t>This map is a detail of map</a:t>
            </a:r>
            <a:r>
              <a:rPr lang="en-US" sz="1200" kern="1200" baseline="0" dirty="0">
                <a:solidFill>
                  <a:schemeClr val="tx1"/>
                </a:solidFill>
                <a:effectLst/>
                <a:latin typeface="+mn-lt"/>
                <a:ea typeface="+mn-ea"/>
                <a:cs typeface="+mn-cs"/>
              </a:rPr>
              <a:t> 4-1 </a:t>
            </a:r>
            <a:r>
              <a:rPr lang="en-US" dirty="0"/>
              <a:t>from the </a:t>
            </a:r>
            <a:r>
              <a:rPr lang="en-US" i="1" dirty="0"/>
              <a:t>Satellite Bible Atlas</a:t>
            </a:r>
            <a:r>
              <a:rPr lang="en-US" dirty="0"/>
              <a:t>, by William Schlegel. Used by permission. </a:t>
            </a:r>
            <a:r>
              <a:rPr lang="en-US" baseline="0" dirty="0"/>
              <a:t>An editable version is included behind this graphic for those who may wish to change portions of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385836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stamp on this jar handle is one of a</a:t>
            </a:r>
            <a:r>
              <a:rPr lang="en-US" baseline="0" dirty="0"/>
              <a:t> series marked with “belonging to the king” (Heb. </a:t>
            </a:r>
            <a:r>
              <a:rPr lang="he-IL" baseline="0" dirty="0"/>
              <a:t>למלך</a:t>
            </a:r>
            <a:r>
              <a:rPr lang="en-US" baseline="0" dirty="0"/>
              <a:t>), followed by one of four names, in this case Hebron (Heb. </a:t>
            </a:r>
            <a:r>
              <a:rPr lang="he-IL" baseline="0" dirty="0"/>
              <a:t>חברן</a:t>
            </a:r>
            <a:r>
              <a:rPr lang="en-US" baseline="0" dirty="0"/>
              <a:t>). It is thought that these jars contained commodities collected as taxes or tithes during the reign of Hezekiah. This jar handle was photographed at the </a:t>
            </a:r>
            <a:r>
              <a:rPr lang="en-US" dirty="0"/>
              <a:t>Hecht Museum at</a:t>
            </a:r>
            <a:r>
              <a:rPr lang="en-US" baseline="0" dirty="0"/>
              <a:t> the University of</a:t>
            </a:r>
            <a:r>
              <a:rPr lang="en-US" dirty="0"/>
              <a:t> Haifa. For an excellent study of these seal impressions, see Grena 2004.</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Grena, G. M.</a:t>
            </a:r>
          </a:p>
          <a:p>
            <a:pPr marL="685800" marR="0" lvl="0" indent="-685800" algn="l" defTabSz="914400" rtl="0" eaLnBrk="1" fontAlgn="auto" latinLnBrk="0" hangingPunct="1">
              <a:lnSpc>
                <a:spcPct val="100000"/>
              </a:lnSpc>
              <a:spcBef>
                <a:spcPts val="0"/>
              </a:spcBef>
              <a:spcAft>
                <a:spcPts val="0"/>
              </a:spcAft>
              <a:buClrTx/>
              <a:buSzTx/>
              <a:buFontTx/>
              <a:buNone/>
              <a:tabLst>
                <a:tab pos="228600" algn="l"/>
                <a:tab pos="685800" algn="l"/>
              </a:tabLst>
              <a:defRPr/>
            </a:pPr>
            <a:r>
              <a:rPr lang="en-US" dirty="0">
                <a:latin typeface="+mj-lt"/>
              </a:rPr>
              <a:t>	2004	</a:t>
            </a:r>
            <a:r>
              <a:rPr lang="en-US" i="1" dirty="0">
                <a:latin typeface="+mj-lt"/>
              </a:rPr>
              <a:t>LMLK—A Mystery Belonging to the King. </a:t>
            </a:r>
            <a:r>
              <a:rPr lang="en-US" i="0" dirty="0">
                <a:latin typeface="+mj-lt"/>
              </a:rPr>
              <a:t>Vol. 1. Redondo Beach, CA: 4000 Years of Writing History</a:t>
            </a:r>
            <a:r>
              <a:rPr lang="en-US" i="1" dirty="0">
                <a:latin typeface="+mj-lt"/>
              </a:rPr>
              <a:t>.</a:t>
            </a:r>
          </a:p>
          <a:p>
            <a:endParaRPr lang="en-US" dirty="0">
              <a:latin typeface="+mj-lt"/>
            </a:endParaRPr>
          </a:p>
          <a:p>
            <a:r>
              <a:rPr lang="en-US" dirty="0">
                <a:latin typeface="+mj-lt"/>
              </a:rPr>
              <a:t>tb122200102</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aerial</a:t>
            </a:r>
            <a:r>
              <a:rPr lang="en-US" baseline="0" dirty="0"/>
              <a:t> photo reveals some of the features of Hebron that are lost in modern photos. Tell Rumeida was the location of the biblical city (in the Bronze and Iron Ages). The traditional Tomb of the Patriarchs (Machpelah) is a half-mile (0.8 km) southeast of ancient Hebron. The “Pool of David,” which may be the pool mentioned in 2 Samuel 4:12, is visible in the valley below Machpelah. </a:t>
            </a:r>
            <a:r>
              <a:rPr lang="en-US" sz="1200" kern="1200" dirty="0">
                <a:solidFill>
                  <a:schemeClr val="tx1"/>
                </a:solidFill>
                <a:effectLst/>
                <a:latin typeface="+mn-lt"/>
                <a:ea typeface="+mn-ea"/>
                <a:cs typeface="+mn-cs"/>
              </a:rPr>
              <a:t>This photograph was taken by the German Airforce Division 304 on August 15, 1918 at 1:30 p.m., from a height of 16,000 feet (4,800 m).</a:t>
            </a:r>
            <a:r>
              <a:rPr lang="en-US" sz="1200" kern="1200" baseline="0" dirty="0">
                <a:solidFill>
                  <a:schemeClr val="tx1"/>
                </a:solidFill>
                <a:effectLst/>
                <a:latin typeface="+mn-lt"/>
                <a:ea typeface="+mn-ea"/>
                <a:cs typeface="+mn-cs"/>
              </a:rPr>
              <a:t> </a:t>
            </a:r>
            <a:r>
              <a:rPr lang="en-US" dirty="0"/>
              <a:t>This image comes from Gustaf Dalman, </a:t>
            </a:r>
            <a:r>
              <a:rPr lang="de-DE" sz="1200" i="1" kern="1200" dirty="0">
                <a:solidFill>
                  <a:schemeClr val="tx1"/>
                </a:solidFill>
                <a:effectLst/>
                <a:latin typeface="+mn-lt"/>
                <a:ea typeface="+mn-ea"/>
                <a:cs typeface="+mn-cs"/>
              </a:rPr>
              <a:t>Hundert deutsche Fliegerbilder aus Palaestina</a:t>
            </a:r>
            <a:r>
              <a:rPr lang="de-DE" sz="1200" i="0" kern="1200" dirty="0">
                <a:solidFill>
                  <a:schemeClr val="tx1"/>
                </a:solidFill>
                <a:effectLst/>
                <a:latin typeface="+mn-lt"/>
                <a:ea typeface="+mn-ea"/>
                <a:cs typeface="+mn-cs"/>
              </a:rPr>
              <a:t> (1925); an English edition is forthcoming from BiblePlaces.com. See the next slide for labels. </a:t>
            </a:r>
            <a:endParaRPr lang="en-US" dirty="0"/>
          </a:p>
          <a:p>
            <a:endParaRPr lang="en-US" dirty="0"/>
          </a:p>
          <a:p>
            <a:r>
              <a:rPr lang="en-US" dirty="0"/>
              <a:t>gd0035</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a:t>
            </a:r>
            <a:r>
              <a:rPr lang="en-US" baseline="0" dirty="0"/>
              <a:t> photo reveals some of the features of Hebron that are lost in modern photos. Tell Rumeida was the location of the biblical city (in the Bronze and Iron Ages). The traditional Tomb of the Patriarchs (Machpelah) is a half-mile (0.8 km) southeast of ancient Hebron. The “Pool of David,” which may be the pool mentioned in 2 Samuel 4:12, is visible in the valley below Machpelah. </a:t>
            </a:r>
            <a:r>
              <a:rPr lang="en-US" sz="1200" kern="1200" dirty="0">
                <a:solidFill>
                  <a:schemeClr val="tx1"/>
                </a:solidFill>
                <a:effectLst/>
                <a:latin typeface="+mn-lt"/>
                <a:ea typeface="+mn-ea"/>
                <a:cs typeface="+mn-cs"/>
              </a:rPr>
              <a:t>This photograph was taken by the German Airforce Division 304 on August 15, 1918 at 1:30 p.m., from a height of 16,000 feet (4,800 m). </a:t>
            </a:r>
            <a:r>
              <a:rPr lang="en-US" dirty="0"/>
              <a:t>This image comes from Gustaf Dalman, </a:t>
            </a:r>
            <a:r>
              <a:rPr lang="de-DE" sz="1200" i="1" kern="1200" dirty="0">
                <a:solidFill>
                  <a:schemeClr val="tx1"/>
                </a:solidFill>
                <a:effectLst/>
                <a:latin typeface="+mn-lt"/>
                <a:ea typeface="+mn-ea"/>
                <a:cs typeface="+mn-cs"/>
              </a:rPr>
              <a:t>Hundert deutsche Fliegerbilder aus Palaestina</a:t>
            </a:r>
            <a:r>
              <a:rPr lang="de-DE" sz="1200" i="0" kern="1200" dirty="0">
                <a:solidFill>
                  <a:schemeClr val="tx1"/>
                </a:solidFill>
                <a:effectLst/>
                <a:latin typeface="+mn-lt"/>
                <a:ea typeface="+mn-ea"/>
                <a:cs typeface="+mn-cs"/>
              </a:rPr>
              <a:t> (1925); an English edition is forthcoming from BiblePlaces.com. </a:t>
            </a:r>
            <a:endParaRPr lang="en-US" dirty="0"/>
          </a:p>
          <a:p>
            <a:endParaRPr lang="en-US" dirty="0"/>
          </a:p>
          <a:p>
            <a:r>
              <a:rPr lang="en-US" dirty="0"/>
              <a:t>gd0035</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green hill in the left foreground is the location of the ancient city of Hebron. The Cave of Machpelah, the traditional location of the tomb of Abraham, Sarah, Isaac, Rebekah, Jacob, and Leah, </a:t>
            </a:r>
            <a:r>
              <a:rPr lang="en-US" baseline="0" dirty="0"/>
              <a:t>is just visible on the right edge of the photo; so is the very edge of the “Pool of David.” The next slide includes labels.</a:t>
            </a:r>
            <a:endParaRPr lang="en-US" dirty="0"/>
          </a:p>
          <a:p>
            <a:endParaRPr lang="en-US" dirty="0"/>
          </a:p>
          <a:p>
            <a:r>
              <a:rPr lang="en-US" dirty="0"/>
              <a:t>ws022416031</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green hill in the left foreground is the location of the ancient city of Hebron. The Cave of Machpelah, the traditional location of the tomb of Abraham, Sarah, Isaac, Rebekah, Jacob, and Leah, </a:t>
            </a:r>
            <a:r>
              <a:rPr lang="en-US" baseline="0" dirty="0"/>
              <a:t>is just visible on the right edge of the photo; so is the very edge of the “Pool of David.” </a:t>
            </a:r>
          </a:p>
          <a:p>
            <a:endParaRPr lang="en-US" dirty="0"/>
          </a:p>
          <a:p>
            <a:r>
              <a:rPr lang="en-US" dirty="0"/>
              <a:t>ws022416031</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largest feature in the center distance of this photo is a monumental structure built by King Herod in the 1st century BC to honor the tombs of the patriarchs</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mat05912</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Although the floor-plan is difficult to make out from</a:t>
            </a:r>
            <a:r>
              <a:rPr lang="en-US" baseline="0" dirty="0"/>
              <a:t> this photo, the remains shown here are from an Israelite four-room house. This architectural plan is typical of the Israelites during the Iron Age, and hardly found elsewhere (Faust 2006: 71–84).</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Faust, Avraham.</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baseline="0" dirty="0"/>
              <a:t>2006	</a:t>
            </a:r>
            <a:r>
              <a:rPr lang="en-US" i="1" dirty="0"/>
              <a:t>Israel’s </a:t>
            </a:r>
            <a:r>
              <a:rPr lang="en-US" i="1" dirty="0" err="1"/>
              <a:t>Ethnogenesis</a:t>
            </a:r>
            <a:r>
              <a:rPr lang="en-US" i="1" dirty="0"/>
              <a:t>.</a:t>
            </a:r>
            <a:r>
              <a:rPr lang="en-US" dirty="0"/>
              <a:t> London:</a:t>
            </a:r>
            <a:r>
              <a:rPr lang="en-US" baseline="0" dirty="0"/>
              <a:t> Routledge.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tb092204944</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pPr>
            <a:r>
              <a:rPr lang="en-US" sz="1200" kern="1200" dirty="0">
                <a:solidFill>
                  <a:schemeClr val="tx1"/>
                </a:solidFill>
                <a:effectLst/>
                <a:latin typeface="+mn-lt"/>
                <a:ea typeface="+mn-ea"/>
                <a:cs typeface="+mn-cs"/>
              </a:rPr>
              <a:t>Absalom’s mother was from Geshur (2 Sam 3:3), and Absalom</a:t>
            </a:r>
            <a:r>
              <a:rPr lang="en-US" sz="1200" kern="1200" baseline="0" dirty="0">
                <a:solidFill>
                  <a:schemeClr val="tx1"/>
                </a:solidFill>
                <a:effectLst/>
                <a:latin typeface="+mn-lt"/>
                <a:ea typeface="+mn-ea"/>
                <a:cs typeface="+mn-cs"/>
              </a:rPr>
              <a:t> fled there after killing his brother Amnon (2 Sam 13:37). </a:t>
            </a:r>
            <a:r>
              <a:rPr lang="en-US" sz="1200" kern="1200" dirty="0">
                <a:solidFill>
                  <a:schemeClr val="tx1"/>
                </a:solidFill>
                <a:effectLst/>
                <a:latin typeface="+mn-lt"/>
                <a:ea typeface="+mn-ea"/>
                <a:cs typeface="+mn-cs"/>
              </a:rPr>
              <a:t>The region of Geshur is located on the northeast side of the Sea of Galilee. Three known Iron Age II cities of this region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et-Tell, Tel Hadar, and En </a:t>
            </a:r>
            <a:r>
              <a:rPr lang="en-US" sz="1200" kern="1200" dirty="0" err="1">
                <a:solidFill>
                  <a:schemeClr val="tx1"/>
                </a:solidFill>
                <a:effectLst/>
                <a:latin typeface="+mn-lt"/>
                <a:ea typeface="+mn-ea"/>
                <a:cs typeface="+mn-cs"/>
              </a:rPr>
              <a:t>Gev</a:t>
            </a:r>
            <a:r>
              <a:rPr lang="en-US" sz="1200" kern="1200" dirty="0">
                <a:solidFill>
                  <a:schemeClr val="tx1"/>
                </a:solidFill>
                <a:effectLst/>
                <a:latin typeface="+mn-lt"/>
                <a:ea typeface="+mn-ea"/>
                <a:cs typeface="+mn-cs"/>
              </a:rPr>
              <a:t>) are also identified</a:t>
            </a:r>
            <a:r>
              <a:rPr lang="en-US" sz="1200" kern="1200" baseline="0" dirty="0">
                <a:solidFill>
                  <a:schemeClr val="tx1"/>
                </a:solidFill>
                <a:effectLst/>
                <a:latin typeface="+mn-lt"/>
                <a:ea typeface="+mn-ea"/>
                <a:cs typeface="+mn-cs"/>
              </a:rPr>
              <a:t> on the map. </a:t>
            </a:r>
            <a:r>
              <a:rPr lang="en-US" sz="1200" kern="1200" dirty="0">
                <a:solidFill>
                  <a:schemeClr val="tx1"/>
                </a:solidFill>
                <a:effectLst/>
                <a:latin typeface="+mn-lt"/>
                <a:ea typeface="+mn-ea"/>
                <a:cs typeface="+mn-cs"/>
              </a:rPr>
              <a:t>This map is a detail of map</a:t>
            </a:r>
            <a:r>
              <a:rPr lang="en-US" sz="1200" kern="1200" baseline="0" dirty="0">
                <a:solidFill>
                  <a:schemeClr val="tx1"/>
                </a:solidFill>
                <a:effectLst/>
                <a:latin typeface="+mn-lt"/>
                <a:ea typeface="+mn-ea"/>
                <a:cs typeface="+mn-cs"/>
              </a:rPr>
              <a:t> 1-5 </a:t>
            </a:r>
            <a:r>
              <a:rPr lang="en-US" dirty="0"/>
              <a:t>from the </a:t>
            </a:r>
            <a:r>
              <a:rPr lang="en-US" i="1" dirty="0"/>
              <a:t>Satellite Bible Atlas</a:t>
            </a:r>
            <a:r>
              <a:rPr lang="en-US" dirty="0"/>
              <a:t>, by William Schlegel. Used by permission. An editable version of the map is included behind this</a:t>
            </a:r>
            <a:r>
              <a:rPr lang="en-US" baseline="0" dirty="0"/>
              <a:t> graphic for those who may wish to edit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224088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Absalom must have been a man of means in order to acquire a chariot and horses. These were not the possessions</a:t>
            </a:r>
            <a:r>
              <a:rPr lang="en-US" baseline="0" dirty="0"/>
              <a:t> of regular people, and it seems doubtful that he would have been allowed such use from the royal stores.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tb032705255</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2208785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kingdom of Geshur is mentioned fourteen times in the Bible (</a:t>
            </a:r>
            <a:r>
              <a:rPr lang="en-US" sz="1200" kern="1200" dirty="0" err="1">
                <a:solidFill>
                  <a:schemeClr val="tx1"/>
                </a:solidFill>
                <a:effectLst/>
                <a:latin typeface="+mn-lt"/>
                <a:ea typeface="+mn-ea"/>
                <a:cs typeface="+mn-cs"/>
              </a:rPr>
              <a:t>Deut</a:t>
            </a:r>
            <a:r>
              <a:rPr lang="en-US" sz="1200" kern="1200" dirty="0">
                <a:solidFill>
                  <a:schemeClr val="tx1"/>
                </a:solidFill>
                <a:effectLst/>
                <a:latin typeface="+mn-lt"/>
                <a:ea typeface="+mn-ea"/>
                <a:cs typeface="+mn-cs"/>
              </a:rPr>
              <a:t> 3:14; Josh 12:5; 13:2, 11, 13; 1 Sam 27:8; 2 Sam 3:3; 13:37-38; 14:23, 32; 15:8; 1 </a:t>
            </a:r>
            <a:r>
              <a:rPr lang="en-US" sz="1200" kern="1200" dirty="0" err="1">
                <a:solidFill>
                  <a:schemeClr val="tx1"/>
                </a:solidFill>
                <a:effectLst/>
                <a:latin typeface="+mn-lt"/>
                <a:ea typeface="+mn-ea"/>
                <a:cs typeface="+mn-cs"/>
              </a:rPr>
              <a:t>Chr</a:t>
            </a:r>
            <a:r>
              <a:rPr lang="en-US" sz="1200" kern="1200" dirty="0">
                <a:solidFill>
                  <a:schemeClr val="tx1"/>
                </a:solidFill>
                <a:effectLst/>
                <a:latin typeface="+mn-lt"/>
                <a:ea typeface="+mn-ea"/>
                <a:cs typeface="+mn-cs"/>
              </a:rPr>
              <a:t> 2:23; 3:2). The references in Deuteronomy and Joshua refer to the kingdom in relation to the tribal borders and the pre-existing geopolitical realities of Canaan. Significantly, most of these references group </a:t>
            </a:r>
            <a:r>
              <a:rPr lang="en-US" sz="1200" kern="1200" dirty="0" err="1">
                <a:solidFill>
                  <a:schemeClr val="tx1"/>
                </a:solidFill>
                <a:effectLst/>
                <a:latin typeface="+mn-lt"/>
                <a:ea typeface="+mn-ea"/>
                <a:cs typeface="+mn-cs"/>
              </a:rPr>
              <a:t>Geshur</a:t>
            </a:r>
            <a:r>
              <a:rPr lang="en-US" sz="1200" kern="1200" dirty="0">
                <a:solidFill>
                  <a:schemeClr val="tx1"/>
                </a:solidFill>
                <a:effectLst/>
                <a:latin typeface="+mn-lt"/>
                <a:ea typeface="+mn-ea"/>
                <a:cs typeface="+mn-cs"/>
              </a:rPr>
              <a:t> with </a:t>
            </a:r>
            <a:r>
              <a:rPr lang="en-US" sz="1200" kern="1200" dirty="0" err="1">
                <a:solidFill>
                  <a:schemeClr val="tx1"/>
                </a:solidFill>
                <a:effectLst/>
                <a:latin typeface="+mn-lt"/>
                <a:ea typeface="+mn-ea"/>
                <a:cs typeface="+mn-cs"/>
              </a:rPr>
              <a:t>Maacath</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Samuel references all relate to the Davidic era in relation to his marriage alliance with the kingdom and subsequent difficulties with the fruit of this union, Absalom. Na’aman discusses the above-cited biblical texts and also the Amarna Letters, Neo-Assyrian texts, and the archaeological evidence in order to determine the location of the region of Geshur (2012). Regarding the possible Neo-Assyrian reference, Na’aman tentatively suggests identifying the broken toponym of the fourth city of Shalmaneser III’s 838 campaign with Geshur (2012: 92–94). If he is correct, this is significant historically as it could mean that Geshur was an independent kingdom from Aram Damascus as late as the last quarter of the 9th century BC.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impressive Iron Age II remains at et-Tell (20 ac, 8 ha) indicate that it was the most important town in the east Jordan Valley between the </a:t>
            </a:r>
            <a:r>
              <a:rPr lang="en-US" sz="1200" kern="1200" dirty="0" err="1">
                <a:solidFill>
                  <a:schemeClr val="tx1"/>
                </a:solidFill>
                <a:effectLst/>
                <a:latin typeface="+mn-lt"/>
                <a:ea typeface="+mn-ea"/>
                <a:cs typeface="+mn-cs"/>
              </a:rPr>
              <a:t>Jarmuk</a:t>
            </a:r>
            <a:r>
              <a:rPr lang="en-US" sz="1200" kern="1200" dirty="0">
                <a:solidFill>
                  <a:schemeClr val="tx1"/>
                </a:solidFill>
                <a:effectLst/>
                <a:latin typeface="+mn-lt"/>
                <a:ea typeface="+mn-ea"/>
                <a:cs typeface="+mn-cs"/>
              </a:rPr>
              <a:t> River and Tel Dan (Na’aman 2012: 94–95). This area may also have been the entire hinterland of Geshur.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a:t>
            </a:r>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Na’aman, </a:t>
            </a:r>
            <a:r>
              <a:rPr lang="en-US" sz="1200" kern="1200" dirty="0" err="1">
                <a:solidFill>
                  <a:schemeClr val="tx1"/>
                </a:solidFill>
                <a:effectLst/>
                <a:latin typeface="+mn-lt"/>
                <a:ea typeface="+mn-ea"/>
                <a:cs typeface="+mn-cs"/>
              </a:rPr>
              <a:t>Nadav</a:t>
            </a:r>
            <a:r>
              <a:rPr lang="en-US" sz="1200" kern="1200" dirty="0">
                <a:solidFill>
                  <a:schemeClr val="tx1"/>
                </a:solidFill>
                <a:effectLst/>
                <a:latin typeface="+mn-lt"/>
                <a:ea typeface="+mn-ea"/>
                <a:cs typeface="+mn-cs"/>
              </a:rPr>
              <a:t>.</a:t>
            </a:r>
          </a:p>
          <a:p>
            <a:pPr marL="685800" indent="-457200">
              <a:tabLst>
                <a:tab pos="685800" algn="l"/>
              </a:tabLst>
            </a:pPr>
            <a:r>
              <a:rPr lang="en-US" sz="1200" kern="1200" dirty="0">
                <a:solidFill>
                  <a:schemeClr val="tx1"/>
                </a:solidFill>
                <a:effectLst/>
                <a:latin typeface="+mn-lt"/>
                <a:ea typeface="+mn-ea"/>
                <a:cs typeface="+mn-cs"/>
              </a:rPr>
              <a:t>2012	The Kingdom of Geshur in History and Memory. </a:t>
            </a:r>
            <a:r>
              <a:rPr lang="en-US" sz="1200" i="1" kern="1200" dirty="0">
                <a:solidFill>
                  <a:schemeClr val="tx1"/>
                </a:solidFill>
                <a:effectLst/>
                <a:latin typeface="+mn-lt"/>
                <a:ea typeface="+mn-ea"/>
                <a:cs typeface="+mn-cs"/>
              </a:rPr>
              <a:t>Scandinavian Journal of the Old Testament</a:t>
            </a:r>
            <a:r>
              <a:rPr lang="en-US" sz="1200" kern="1200" dirty="0">
                <a:solidFill>
                  <a:schemeClr val="tx1"/>
                </a:solidFill>
                <a:effectLst/>
                <a:latin typeface="+mn-lt"/>
                <a:ea typeface="+mn-ea"/>
                <a:cs typeface="+mn-cs"/>
              </a:rPr>
              <a:t> 26: 88–101.</a:t>
            </a:r>
            <a:br>
              <a:rPr lang="en-US" sz="1200" kern="1200" dirty="0">
                <a:solidFill>
                  <a:schemeClr val="tx1"/>
                </a:solidFill>
                <a:effectLst/>
                <a:latin typeface="+mn-lt"/>
                <a:ea typeface="+mn-ea"/>
                <a:cs typeface="+mn-cs"/>
              </a:rPr>
            </a:br>
            <a:endParaRPr lang="en-US" sz="1200" baseline="0" dirty="0">
              <a:latin typeface="Times New Roman" pitchFamily="18" charset="0"/>
            </a:endParaRPr>
          </a:p>
          <a:p>
            <a:r>
              <a:rPr lang="en-US" dirty="0"/>
              <a:t>ws040215089</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This photo shows the paved road leading up to the Iron Age II city gate at et-Tell. The remains of the city wall are visible on the right.</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tb011412620</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Archaeologists discovered a very large Iron Age II structure at et-Tell that has a layout similar to the </a:t>
            </a:r>
            <a:r>
              <a:rPr lang="en-US" i="1" dirty="0"/>
              <a:t>bit-</a:t>
            </a:r>
            <a:r>
              <a:rPr lang="en-US" i="1" dirty="0" err="1"/>
              <a:t>hilani</a:t>
            </a:r>
            <a:r>
              <a:rPr lang="en-US" dirty="0"/>
              <a:t> palaces of northern Syria. If et-Tell</a:t>
            </a:r>
            <a:r>
              <a:rPr lang="en-US" baseline="0" dirty="0"/>
              <a:t> was the capital of the </a:t>
            </a:r>
            <a:r>
              <a:rPr lang="en-US" baseline="0" dirty="0" err="1"/>
              <a:t>Geshurite</a:t>
            </a:r>
            <a:r>
              <a:rPr lang="en-US" baseline="0" dirty="0"/>
              <a:t> kingdom, and if Absalom found sanctuary there, it is not inconceivable that he stayed for a time in this 10th century BC structure.</a:t>
            </a:r>
            <a:r>
              <a:rPr lang="en-US" dirty="0"/>
              <a:t> The stones used to construct the foundations of the palace at et-Tell are unusually large, averaging</a:t>
            </a:r>
            <a:r>
              <a:rPr lang="en-US" baseline="0" dirty="0"/>
              <a:t> 600–700 pounds (275–325 kg) each. Plentiful evidence of mud bricks led the excavators to conclude that only the foundations were stone-built, while the remainder of the walls were constructed of mud brick (Arav and </a:t>
            </a:r>
            <a:r>
              <a:rPr lang="en-US" baseline="0" dirty="0" err="1"/>
              <a:t>Bernett</a:t>
            </a:r>
            <a:r>
              <a:rPr lang="en-US" baseline="0" dirty="0"/>
              <a:t> 2000: 53).</a:t>
            </a:r>
          </a:p>
          <a:p>
            <a:pPr marL="0" marR="0" indent="0" algn="l" defTabSz="914400" rtl="0" eaLnBrk="1" fontAlgn="auto" latinLnBrk="0" hangingPunct="1">
              <a:lnSpc>
                <a:spcPct val="100000"/>
              </a:lnSpc>
              <a:spcBef>
                <a:spcPct val="0"/>
              </a:spcBef>
              <a:spcAft>
                <a:spcPts val="0"/>
              </a:spcAft>
              <a:buClrTx/>
              <a:buSzTx/>
              <a:buFontTx/>
              <a:buNone/>
              <a:tabLst/>
              <a:defRPr/>
            </a:pPr>
            <a:endParaRPr lang="en-US" baseline="0" dirty="0"/>
          </a:p>
          <a:p>
            <a:r>
              <a:rPr lang="en-US" sz="1200" b="1" dirty="0"/>
              <a:t>Reference:</a:t>
            </a:r>
          </a:p>
          <a:p>
            <a:r>
              <a:rPr lang="en-US" sz="1200" dirty="0"/>
              <a:t>Arav, Rami, and </a:t>
            </a:r>
            <a:r>
              <a:rPr lang="en-US" sz="1200" dirty="0" err="1"/>
              <a:t>Bernett</a:t>
            </a:r>
            <a:r>
              <a:rPr lang="en-US" sz="1200" dirty="0"/>
              <a:t>, Monika.</a:t>
            </a:r>
          </a:p>
          <a:p>
            <a:pPr marL="685800" indent="-457200">
              <a:buNone/>
              <a:tabLst>
                <a:tab pos="685800" algn="l"/>
              </a:tabLst>
            </a:pPr>
            <a:r>
              <a:rPr lang="en-US" sz="1200" dirty="0"/>
              <a:t>2000	The </a:t>
            </a:r>
            <a:r>
              <a:rPr lang="en-US" sz="1200" i="1" dirty="0"/>
              <a:t>bit </a:t>
            </a:r>
            <a:r>
              <a:rPr lang="en-US" sz="1200" i="1" dirty="0" err="1"/>
              <a:t>hilani</a:t>
            </a:r>
            <a:r>
              <a:rPr lang="en-US" sz="1200" i="1" dirty="0"/>
              <a:t> </a:t>
            </a:r>
            <a:r>
              <a:rPr lang="en-US" sz="1200" dirty="0"/>
              <a:t>at Bethsaida: Its Place</a:t>
            </a:r>
            <a:r>
              <a:rPr lang="en-US" sz="1200" baseline="0" dirty="0"/>
              <a:t> in Aramaean/Neo-Hittite and Israelite Palace Architecture in the Iron Age II. </a:t>
            </a:r>
            <a:r>
              <a:rPr lang="en-US" sz="1200" i="1" dirty="0"/>
              <a:t>Israel Exploration Journal</a:t>
            </a:r>
            <a:r>
              <a:rPr lang="en-US" sz="1200" dirty="0"/>
              <a:t> 50: 1–2, 47–81.</a:t>
            </a:r>
            <a:endParaRPr lang="en-US" b="0" dirty="0">
              <a:latin typeface="Times New Roman" pitchFamily="18" charset="0"/>
            </a:endParaRP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adr1305061425</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inscription records that a certain “</a:t>
            </a:r>
            <a:r>
              <a:rPr lang="en-US" sz="1200" dirty="0" err="1"/>
              <a:t>Zoilos</a:t>
            </a:r>
            <a:r>
              <a:rPr lang="en-US" sz="1200" dirty="0"/>
              <a:t>” made</a:t>
            </a:r>
            <a:r>
              <a:rPr lang="en-US" sz="1200" baseline="0" dirty="0"/>
              <a:t> a vow at the cultic center in Dan. The inscription has three lines in Greek and a fourth in Aramaic. Both texts say essentially the same thing. The Greek portion reads, “To the god who is in Dan, </a:t>
            </a:r>
            <a:r>
              <a:rPr lang="en-US" sz="1200" baseline="0" dirty="0" err="1"/>
              <a:t>Zoilos</a:t>
            </a:r>
            <a:r>
              <a:rPr lang="en-US" sz="1200" baseline="0" dirty="0"/>
              <a:t> vowed” (</a:t>
            </a:r>
            <a:r>
              <a:rPr lang="el-GR" sz="1200" baseline="0" dirty="0"/>
              <a:t>ΘΕΩΙ ΤΩΙ ΕΝ ΔΑΝΟΙΣ ΖΩΙΛΟΣ ΕΥΧΗΝ</a:t>
            </a:r>
            <a:r>
              <a:rPr lang="en-US" sz="1200" baseline="0" dirty="0"/>
              <a:t>). The place name “Dan” appears in the dative plural (</a:t>
            </a:r>
            <a:r>
              <a:rPr lang="el-GR" sz="1200" baseline="0" dirty="0"/>
              <a:t>ΔΑΝΟΙΣ</a:t>
            </a:r>
            <a:r>
              <a:rPr lang="en-US" sz="1200" baseline="0" dirty="0"/>
              <a:t>), a construction that is common in the LXX (e.g., Gen 14:12, 20:1; Josh 4:20; Hos 9:3, etc.). Portions of the Aramaic text are broken off but are reconstructed as “[in Dan] </a:t>
            </a:r>
            <a:r>
              <a:rPr lang="en-US" sz="1200" baseline="0" dirty="0" err="1"/>
              <a:t>Zilos</a:t>
            </a:r>
            <a:r>
              <a:rPr lang="en-US" sz="1200" baseline="0" dirty="0"/>
              <a:t> vowed to G[od]” ([</a:t>
            </a:r>
            <a:r>
              <a:rPr lang="he-IL" sz="1200" baseline="0" dirty="0"/>
              <a:t>להא</a:t>
            </a:r>
            <a:r>
              <a:rPr lang="en-US" sz="1200" baseline="0" dirty="0"/>
              <a:t>]</a:t>
            </a:r>
            <a:r>
              <a:rPr lang="he-IL" sz="1200" baseline="0" dirty="0"/>
              <a:t> נדר זילס לא</a:t>
            </a:r>
            <a:r>
              <a:rPr lang="en-US" sz="1200" baseline="0" dirty="0"/>
              <a:t>[</a:t>
            </a:r>
            <a:r>
              <a:rPr lang="he-IL" sz="1200" baseline="0" dirty="0"/>
              <a:t>בדן</a:t>
            </a:r>
            <a:r>
              <a:rPr lang="en-US" sz="1200" baseline="0" dirty="0"/>
              <a:t>]), using the same word for “vow” (Heb. </a:t>
            </a:r>
            <a:r>
              <a:rPr lang="en-US" sz="1200" i="1" baseline="0" dirty="0" err="1"/>
              <a:t>nadar</a:t>
            </a:r>
            <a:r>
              <a:rPr lang="en-US" sz="1200" baseline="0" dirty="0"/>
              <a:t>, </a:t>
            </a:r>
            <a:r>
              <a:rPr lang="he-IL" sz="1200" b="0" i="0" u="none" strike="noStrike" kern="1200" baseline="0" dirty="0">
                <a:solidFill>
                  <a:schemeClr val="tx1"/>
                </a:solidFill>
                <a:latin typeface="+mn-lt"/>
                <a:ea typeface="+mn-ea"/>
                <a:cs typeface="+mn-cs"/>
              </a:rPr>
              <a:t>נָדַר</a:t>
            </a:r>
            <a:r>
              <a:rPr lang="en-US" sz="1200" baseline="0" dirty="0"/>
              <a:t>) that Absalom used. This limestone inscription was discovered in excavations at the site in 1976. It was photographed at the </a:t>
            </a:r>
            <a:r>
              <a:rPr lang="en-US" sz="1200" baseline="0" dirty="0" err="1"/>
              <a:t>Skirball</a:t>
            </a:r>
            <a:r>
              <a:rPr lang="en-US" sz="1200" baseline="0" dirty="0"/>
              <a:t> Museum at the Hebrew Union College in Jerusalem. The next slide includes a label for the word “vow” (Heb. </a:t>
            </a:r>
            <a:r>
              <a:rPr lang="en-US" sz="1200" i="1" baseline="0" dirty="0" err="1"/>
              <a:t>nadar</a:t>
            </a:r>
            <a:r>
              <a:rPr lang="en-US" sz="1200" baseline="0" dirty="0"/>
              <a:t>, </a:t>
            </a:r>
            <a:r>
              <a:rPr lang="he-IL" sz="1200" b="0" i="0" u="none" strike="noStrike" kern="1200" baseline="0" dirty="0">
                <a:solidFill>
                  <a:schemeClr val="tx1"/>
                </a:solidFill>
                <a:latin typeface="+mn-lt"/>
                <a:ea typeface="+mn-ea"/>
                <a:cs typeface="+mn-cs"/>
              </a:rPr>
              <a:t>נָדַר</a:t>
            </a:r>
            <a:r>
              <a:rPr lang="en-US" sz="1200" baseline="0" dirty="0"/>
              <a:t>).</a:t>
            </a:r>
          </a:p>
          <a:p>
            <a:endParaRPr lang="en-US" sz="1200" baseline="0" dirty="0"/>
          </a:p>
          <a:p>
            <a:r>
              <a:rPr lang="en-US" dirty="0"/>
              <a:t>wk031219423</a:t>
            </a:r>
          </a:p>
        </p:txBody>
      </p:sp>
    </p:spTree>
    <p:extLst>
      <p:ext uri="{BB962C8B-B14F-4D97-AF65-F5344CB8AC3E}">
        <p14:creationId xmlns:p14="http://schemas.microsoft.com/office/powerpoint/2010/main" val="17798762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inscription records that a certain “</a:t>
            </a:r>
            <a:r>
              <a:rPr lang="en-US" sz="1200" dirty="0" err="1"/>
              <a:t>Zoilos</a:t>
            </a:r>
            <a:r>
              <a:rPr lang="en-US" sz="1200" dirty="0"/>
              <a:t>” made</a:t>
            </a:r>
            <a:r>
              <a:rPr lang="en-US" sz="1200" baseline="0" dirty="0"/>
              <a:t> a vow at the cultic center in Dan. The inscription has three lines in Greek and a fourth in Aramaic. Both texts say essentially the same thing. The Greek portion reads, “To the god who is in Dan, </a:t>
            </a:r>
            <a:r>
              <a:rPr lang="en-US" sz="1200" baseline="0" dirty="0" err="1"/>
              <a:t>Zoilos</a:t>
            </a:r>
            <a:r>
              <a:rPr lang="en-US" sz="1200" baseline="0" dirty="0"/>
              <a:t> vowed” (</a:t>
            </a:r>
            <a:r>
              <a:rPr lang="el-GR" sz="1200" baseline="0" dirty="0"/>
              <a:t>ΘΕΩΙ ΤΩΙ ΕΝ ΔΑΝΟΙΣ ΖΩΙΛΟΣ ΕΥΧΗΝ</a:t>
            </a:r>
            <a:r>
              <a:rPr lang="en-US" sz="1200" baseline="0" dirty="0"/>
              <a:t>). The place name “Dan” appears in the dative plural (</a:t>
            </a:r>
            <a:r>
              <a:rPr lang="el-GR" sz="1200" baseline="0" dirty="0"/>
              <a:t>ΔΑΝΟΙΣ</a:t>
            </a:r>
            <a:r>
              <a:rPr lang="en-US" sz="1200" baseline="0" dirty="0"/>
              <a:t>), a construction that is common in the LXX (e.g., Gen 14:12, 20:1; Josh 4:20; Hos 9:3, etc.). Portions of the Aramaic text are broken off but are reconstructed as “[in Dan] </a:t>
            </a:r>
            <a:r>
              <a:rPr lang="en-US" sz="1200" baseline="0" dirty="0" err="1"/>
              <a:t>Zilos</a:t>
            </a:r>
            <a:r>
              <a:rPr lang="en-US" sz="1200" baseline="0" dirty="0"/>
              <a:t> vowed to G[od]” ([</a:t>
            </a:r>
            <a:r>
              <a:rPr lang="he-IL" sz="1200" baseline="0" dirty="0"/>
              <a:t>להא</a:t>
            </a:r>
            <a:r>
              <a:rPr lang="en-US" sz="1200" baseline="0" dirty="0"/>
              <a:t>]</a:t>
            </a:r>
            <a:r>
              <a:rPr lang="he-IL" sz="1200" baseline="0" dirty="0"/>
              <a:t> נדר </a:t>
            </a:r>
            <a:r>
              <a:rPr lang="he-IL" sz="1200" baseline="0" dirty="0" err="1"/>
              <a:t>זילס</a:t>
            </a:r>
            <a:r>
              <a:rPr lang="he-IL" sz="1200" baseline="0" dirty="0"/>
              <a:t> לא</a:t>
            </a:r>
            <a:r>
              <a:rPr lang="en-US" sz="1200" baseline="0" dirty="0"/>
              <a:t>[</a:t>
            </a:r>
            <a:r>
              <a:rPr lang="he-IL" sz="1200" baseline="0" dirty="0"/>
              <a:t>בדן</a:t>
            </a:r>
            <a:r>
              <a:rPr lang="en-US" sz="1200" baseline="0" dirty="0"/>
              <a:t>]), using the same word for “vow” (Heb. </a:t>
            </a:r>
            <a:r>
              <a:rPr lang="en-US" sz="1200" i="1" baseline="0" dirty="0" err="1"/>
              <a:t>nadar</a:t>
            </a:r>
            <a:r>
              <a:rPr lang="en-US" sz="1200" baseline="0" dirty="0"/>
              <a:t>, </a:t>
            </a:r>
            <a:r>
              <a:rPr lang="he-IL" sz="1200" b="0" i="0" u="none" strike="noStrike" kern="1200" baseline="0" dirty="0">
                <a:solidFill>
                  <a:schemeClr val="tx1"/>
                </a:solidFill>
                <a:latin typeface="+mn-lt"/>
                <a:ea typeface="+mn-ea"/>
                <a:cs typeface="+mn-cs"/>
              </a:rPr>
              <a:t>נָדַר</a:t>
            </a:r>
            <a:r>
              <a:rPr lang="en-US" sz="1200" baseline="0" dirty="0"/>
              <a:t>) that Absalom used. This limestone inscription was discovered in excavations at the site in 1976. It was photographed at the </a:t>
            </a:r>
            <a:r>
              <a:rPr lang="en-US" sz="1200" baseline="0" dirty="0" err="1"/>
              <a:t>Skirball</a:t>
            </a:r>
            <a:r>
              <a:rPr lang="en-US" sz="1200" baseline="0" dirty="0"/>
              <a:t> Museum at the Hebrew Union College in Jerusalem.  </a:t>
            </a:r>
          </a:p>
          <a:p>
            <a:endParaRPr lang="en-US" sz="1200" baseline="0" dirty="0"/>
          </a:p>
          <a:p>
            <a:r>
              <a:rPr lang="en-US" dirty="0"/>
              <a:t>wk031219423</a:t>
            </a:r>
          </a:p>
        </p:txBody>
      </p:sp>
    </p:spTree>
    <p:extLst>
      <p:ext uri="{BB962C8B-B14F-4D97-AF65-F5344CB8AC3E}">
        <p14:creationId xmlns:p14="http://schemas.microsoft.com/office/powerpoint/2010/main" val="17798762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tb031605564</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8004995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dgg052405101</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27603743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r>
              <a:rPr lang="en-US" baseline="0" dirty="0"/>
              <a:t>The wish of peace was a customary blessing during the Iron Age. This ostracon begins, “</a:t>
            </a:r>
            <a:r>
              <a:rPr lang="en-US" sz="1200" dirty="0">
                <a:latin typeface="+mn-lt"/>
                <a:cs typeface="Times New Roman" pitchFamily="18" charset="0"/>
              </a:rPr>
              <a:t>To my lord </a:t>
            </a:r>
            <a:r>
              <a:rPr lang="en-US" sz="1200" dirty="0" err="1">
                <a:latin typeface="+mn-lt"/>
                <a:cs typeface="Times New Roman" pitchFamily="18" charset="0"/>
              </a:rPr>
              <a:t>Elyashib</a:t>
            </a:r>
            <a:r>
              <a:rPr lang="en-US" sz="1200" dirty="0">
                <a:latin typeface="+mn-lt"/>
                <a:cs typeface="Times New Roman" pitchFamily="18" charset="0"/>
              </a:rPr>
              <a:t>: May Yahweh seek your peace!” (</a:t>
            </a:r>
            <a:r>
              <a:rPr lang="he-IL" sz="1200" dirty="0">
                <a:latin typeface="+mn-lt"/>
                <a:cs typeface="Times New Roman" pitchFamily="18" charset="0"/>
              </a:rPr>
              <a:t>אל</a:t>
            </a:r>
            <a:r>
              <a:rPr lang="he-IL" sz="1200" baseline="0" dirty="0">
                <a:latin typeface="+mn-lt"/>
                <a:cs typeface="Times New Roman" pitchFamily="18" charset="0"/>
              </a:rPr>
              <a:t> אדני אלישב יהוה ישאל לשלמך</a:t>
            </a:r>
            <a:r>
              <a:rPr lang="en-US" sz="1200" baseline="0" dirty="0">
                <a:latin typeface="+mn-lt"/>
                <a:cs typeface="Times New Roman" pitchFamily="18" charset="0"/>
              </a:rPr>
              <a:t>). </a:t>
            </a:r>
            <a:r>
              <a:rPr lang="en-US" dirty="0"/>
              <a:t>Known as Arad Ostracon</a:t>
            </a:r>
            <a:r>
              <a:rPr lang="en-US" baseline="0" dirty="0"/>
              <a:t> #18, this ostracon was photographed in the Israel Museum. A brief description and translation can be found at https://en.wikipedia.org/wiki/House_of_Yahweh_ostracon. The next slide includes labels for the divine name and for the word “your peace.”</a:t>
            </a:r>
            <a:endParaRPr lang="en-US" dirty="0"/>
          </a:p>
          <a:p>
            <a:endParaRPr lang="en-US" dirty="0"/>
          </a:p>
          <a:p>
            <a:r>
              <a:rPr lang="en-US" dirty="0"/>
              <a:t>adr1305113279</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30591090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r>
              <a:rPr lang="en-US" baseline="0" dirty="0"/>
              <a:t>The wish of peace was a customary blessing during the Iron Age. This ostracon begins, “</a:t>
            </a:r>
            <a:r>
              <a:rPr lang="en-US" sz="1200" dirty="0">
                <a:latin typeface="+mn-lt"/>
                <a:cs typeface="Times New Roman" pitchFamily="18" charset="0"/>
              </a:rPr>
              <a:t>To my lord </a:t>
            </a:r>
            <a:r>
              <a:rPr lang="en-US" sz="1200" dirty="0" err="1">
                <a:latin typeface="+mn-lt"/>
                <a:cs typeface="Times New Roman" pitchFamily="18" charset="0"/>
              </a:rPr>
              <a:t>Elyashib</a:t>
            </a:r>
            <a:r>
              <a:rPr lang="en-US" sz="1200" dirty="0">
                <a:latin typeface="+mn-lt"/>
                <a:cs typeface="Times New Roman" pitchFamily="18" charset="0"/>
              </a:rPr>
              <a:t>: May Yahweh seek your peace!” (</a:t>
            </a:r>
            <a:r>
              <a:rPr lang="he-IL" sz="1200" dirty="0">
                <a:latin typeface="+mn-lt"/>
                <a:cs typeface="Times New Roman" pitchFamily="18" charset="0"/>
              </a:rPr>
              <a:t>אל</a:t>
            </a:r>
            <a:r>
              <a:rPr lang="he-IL" sz="1200" baseline="0" dirty="0">
                <a:latin typeface="+mn-lt"/>
                <a:cs typeface="Times New Roman" pitchFamily="18" charset="0"/>
              </a:rPr>
              <a:t> אדני אלישב יהוה ישאל לשלמך</a:t>
            </a:r>
            <a:r>
              <a:rPr lang="en-US" sz="1200" baseline="0" dirty="0">
                <a:latin typeface="+mn-lt"/>
                <a:cs typeface="Times New Roman" pitchFamily="18" charset="0"/>
              </a:rPr>
              <a:t>). </a:t>
            </a:r>
            <a:r>
              <a:rPr lang="en-US" dirty="0"/>
              <a:t>Known as Arad Ostracon</a:t>
            </a:r>
            <a:r>
              <a:rPr lang="en-US" baseline="0" dirty="0"/>
              <a:t> #18, this ostracon was photographed in the Israel Museum. A brief description and translation can be found at https://en.wikipedia.org/wiki/House_of_Yahweh_ostracon. An editable version of this graphic is included behind the photo for those who may wish to modify it.</a:t>
            </a:r>
            <a:endParaRPr lang="en-US" dirty="0"/>
          </a:p>
          <a:p>
            <a:endParaRPr lang="en-US" dirty="0"/>
          </a:p>
          <a:p>
            <a:r>
              <a:rPr lang="en-US" dirty="0"/>
              <a:t>adr1305113279</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30591090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solidFill>
                  <a:srgbClr val="000000"/>
                </a:solidFill>
                <a:cs typeface="Times New Roman" pitchFamily="18" charset="0"/>
              </a:rPr>
              <a:t>Sometimes referred to as the “Road of the Patriarchs,” the road in the center of the photo follows the line of the central ridge through the hill country, passing from Jerusalem to Hebron. It is nearly certain that this is the route that would have been taken by Absalom. </a:t>
            </a:r>
          </a:p>
          <a:p>
            <a:pPr marL="0" indent="0" eaLnBrk="1" hangingPunct="1">
              <a:buFontTx/>
              <a:buNone/>
            </a:pPr>
            <a:endParaRPr lang="en-US" dirty="0">
              <a:solidFill>
                <a:srgbClr val="000000"/>
              </a:solidFill>
              <a:cs typeface="Times New Roman" pitchFamily="18" charset="0"/>
            </a:endParaRPr>
          </a:p>
          <a:p>
            <a:pPr marL="0" indent="0" eaLnBrk="1" hangingPunct="1">
              <a:buFontTx/>
              <a:buNone/>
            </a:pPr>
            <a:r>
              <a:rPr lang="en-US" dirty="0">
                <a:solidFill>
                  <a:srgbClr val="000000"/>
                </a:solidFill>
                <a:cs typeface="Times New Roman" pitchFamily="18" charset="0"/>
              </a:rPr>
              <a:t>Mar Elias is the location of a monastery that commemorates a resting spot of the prophet Elijah in his flight from Jezebel. The original monastery was built in the 6th century AD and was rebuilt during the Crusader period. Tantur Ecumenical Institute for Theological Studies intends to foster dialogue between the religious faiths of the country. The modern Israeli road that bypasses Bethlehem to the west is visible beginning on the right side of Tantur. The next slide includes labels.</a:t>
            </a:r>
          </a:p>
          <a:p>
            <a:pPr marL="228600" indent="-228600" eaLnBrk="1" hangingPunct="1"/>
            <a:endParaRPr lang="en-US" dirty="0">
              <a:solidFill>
                <a:srgbClr val="000000"/>
              </a:solidFill>
              <a:cs typeface="Times New Roman" pitchFamily="18" charset="0"/>
            </a:endParaRPr>
          </a:p>
          <a:p>
            <a:pPr marL="228600" indent="-228600" eaLnBrk="1" hangingPunct="1"/>
            <a:r>
              <a:rPr lang="en-US" dirty="0">
                <a:solidFill>
                  <a:srgbClr val="000000"/>
                </a:solidFill>
                <a:cs typeface="Times New Roman" pitchFamily="18" charset="0"/>
              </a:rPr>
              <a:t>df010703221</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588280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chariot in particular would have been a prestige item during the Iron Age,</a:t>
            </a:r>
            <a:r>
              <a:rPr lang="en-US" baseline="0" dirty="0"/>
              <a:t> implying both wealth and power for whoever was riding in it. </a:t>
            </a:r>
            <a:r>
              <a:rPr lang="en-US" dirty="0"/>
              <a:t>This basalt</a:t>
            </a:r>
            <a:r>
              <a:rPr lang="en-US" baseline="0" dirty="0"/>
              <a:t> relief dates to the reign of Tiglath-pileser III and </a:t>
            </a:r>
            <a:r>
              <a:rPr lang="en-US" dirty="0"/>
              <a:t>was photographed at the Istanbul Museum of the Ancient Orient.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tb041705615</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2382658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solidFill>
                  <a:srgbClr val="000000"/>
                </a:solidFill>
                <a:cs typeface="Times New Roman" pitchFamily="18" charset="0"/>
              </a:rPr>
              <a:t>Sometimes referred to as the “Road of the Patriarchs,” the road in the center of the photo follows the line of the central ridge through the hill country, passing from Jerusalem to Hebron. It is nearly certain that this is the route that would have been taken by Absalom. </a:t>
            </a:r>
          </a:p>
          <a:p>
            <a:pPr marL="0" indent="0" eaLnBrk="1" hangingPunct="1">
              <a:buFontTx/>
              <a:buNone/>
            </a:pPr>
            <a:endParaRPr lang="en-US" dirty="0">
              <a:solidFill>
                <a:srgbClr val="000000"/>
              </a:solidFill>
              <a:cs typeface="Times New Roman" pitchFamily="18" charset="0"/>
            </a:endParaRPr>
          </a:p>
          <a:p>
            <a:pPr marL="0" indent="0" eaLnBrk="1" hangingPunct="1">
              <a:buFontTx/>
              <a:buNone/>
            </a:pPr>
            <a:r>
              <a:rPr lang="en-US" dirty="0">
                <a:solidFill>
                  <a:srgbClr val="000000"/>
                </a:solidFill>
                <a:cs typeface="Times New Roman" pitchFamily="18" charset="0"/>
              </a:rPr>
              <a:t>Mar Elias is the location of a monastery that commemorates a resting spot of the prophet Elijah in his flight from Jezebel. The original monastery was built in the 6th century AD and was rebuilt during the Crusader period. Tantur Ecumenical Institute for Theological Studies intends to foster dialogue between the religious faiths of the country. The modern Israeli road that bypasses Bethlehem to the west is visible beginning on the right side of Tantur.</a:t>
            </a:r>
          </a:p>
          <a:p>
            <a:pPr marL="228600" indent="-228600" eaLnBrk="1" hangingPunct="1"/>
            <a:endParaRPr lang="en-US" dirty="0">
              <a:solidFill>
                <a:srgbClr val="000000"/>
              </a:solidFill>
              <a:cs typeface="Times New Roman" pitchFamily="18" charset="0"/>
            </a:endParaRPr>
          </a:p>
          <a:p>
            <a:pPr marL="228600" indent="-228600" eaLnBrk="1" hangingPunct="1"/>
            <a:r>
              <a:rPr lang="en-US" dirty="0">
                <a:solidFill>
                  <a:srgbClr val="000000"/>
                </a:solidFill>
                <a:cs typeface="Times New Roman" pitchFamily="18" charset="0"/>
              </a:rPr>
              <a:t>df010703221</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5882800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Hebron is located at an elevation of about 3,050 feet (930 m), making it one of the highest points in the hill country of Judah.</a:t>
            </a:r>
          </a:p>
          <a:p>
            <a:endParaRPr lang="en-US" dirty="0"/>
          </a:p>
          <a:p>
            <a:r>
              <a:rPr lang="en-US" dirty="0"/>
              <a:t>tb122906179</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figure is identified by its inscription as a messenger from Egypt to Canaan and the Philistines. This was likely something of a trusted diplomatic role, which may have been</a:t>
            </a:r>
            <a:r>
              <a:rPr lang="en-US" baseline="0" dirty="0"/>
              <a:t> the case with Absalom’s messengers as well</a:t>
            </a:r>
            <a:r>
              <a:rPr lang="en-US" dirty="0"/>
              <a:t>. It was photographed at the Walters Art Museum in Baltimore.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adr1311203304</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41707064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How</a:t>
            </a:r>
            <a:r>
              <a:rPr lang="en-US" baseline="0" dirty="0"/>
              <a:t> the messengers travelled is not stated, but there are indications elsewhere that runners were sometimes used for carrying important messages (cf. 1 Sam 4:12; 2 Sam 18:19-27). </a:t>
            </a:r>
            <a:r>
              <a:rPr lang="en-US" dirty="0"/>
              <a:t>This image comes from The Metropolitan Museum of Art and is in the public domain. Source: https://www.metmuseum.org/art/collection/search/543883</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met543883</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41707064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also possible that the messengers rode on donkeys,</a:t>
            </a:r>
            <a:r>
              <a:rPr lang="en-US" baseline="0" dirty="0"/>
              <a:t> horses, or mules, illustrated here by a photo of a man with his horse on </a:t>
            </a:r>
            <a:r>
              <a:rPr lang="en-US" dirty="0"/>
              <a:t>Mubarak Beach, </a:t>
            </a:r>
            <a:r>
              <a:rPr lang="en-US" dirty="0" err="1"/>
              <a:t>Marsa</a:t>
            </a:r>
            <a:r>
              <a:rPr lang="en-US" dirty="0"/>
              <a:t> </a:t>
            </a:r>
            <a:r>
              <a:rPr lang="en-US" dirty="0" err="1"/>
              <a:t>Matruh</a:t>
            </a:r>
            <a:r>
              <a:rPr lang="en-US" dirty="0"/>
              <a:t> City, western Egypt. This image comes from HESHAMFATHYPH96 and is licensed under CC BY-SA 4.0, via Wikimedia Commons: https://commons.wikimedia.org/wiki/File:%D8%A3%D9%86%D8%A7_%D9%88_%D8%B5%D8%AF%D9%8A%D9%82_%D8%A7%D9%84%D8%AD%D8%B5%D8%A7%D9%86_%D9%86%D8%AC%D8%B1%D9%8A_%D9%81%D9%8A_%D8%A7%D9%84%D8%AC%D9%86%D9%87.jpg.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wiki01272019173317477</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41707064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“trumpet” (Heb. </a:t>
            </a:r>
            <a:r>
              <a:rPr lang="en-US" i="1" dirty="0"/>
              <a:t>shofar</a:t>
            </a:r>
            <a:r>
              <a:rPr lang="en-US" dirty="0"/>
              <a:t>, </a:t>
            </a:r>
            <a:r>
              <a:rPr lang="he-IL" sz="1200" b="0" i="0" u="none" strike="noStrike" kern="1200" baseline="0" dirty="0">
                <a:solidFill>
                  <a:schemeClr val="tx1"/>
                </a:solidFill>
                <a:latin typeface="+mn-lt"/>
                <a:ea typeface="+mn-ea"/>
                <a:cs typeface="+mn-cs"/>
              </a:rPr>
              <a:t>שֹׁפָר</a:t>
            </a:r>
            <a:r>
              <a:rPr lang="en-US" sz="1200" b="0" i="0" u="none" strike="noStrike" kern="1200" baseline="0" dirty="0">
                <a:solidFill>
                  <a:schemeClr val="tx1"/>
                </a:solidFill>
                <a:latin typeface="+mn-lt"/>
                <a:ea typeface="+mn-ea"/>
                <a:cs typeface="+mn-cs"/>
              </a:rPr>
              <a:t>) was a hollowed-out animal horn, used in antiquity for signaling over long distances. </a:t>
            </a:r>
            <a:r>
              <a:rPr lang="en-US" baseline="0" dirty="0"/>
              <a:t>Despite its sometimes diminutive size, a </a:t>
            </a:r>
            <a:r>
              <a:rPr lang="en-US" dirty="0"/>
              <a:t>shofar with normal acoustics and mouthpiece plays approximately</a:t>
            </a:r>
            <a:r>
              <a:rPr lang="en-US" dirty="0">
                <a:effectLst/>
              </a:rPr>
              <a:t> </a:t>
            </a:r>
            <a:r>
              <a:rPr lang="en-US" dirty="0"/>
              <a:t>90–95 decibels, a level at which sustained exposure may result in hearing loss. </a:t>
            </a:r>
          </a:p>
          <a:p>
            <a:endParaRPr lang="en-US" dirty="0"/>
          </a:p>
          <a:p>
            <a:r>
              <a:rPr lang="en-US" dirty="0"/>
              <a:t>tb052201370</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9498260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man in this photo is blowing the traditional shofar, an</a:t>
            </a:r>
            <a:r>
              <a:rPr lang="en-US" baseline="0" dirty="0"/>
              <a:t> instrument made from the horn of a sheep or goat. </a:t>
            </a:r>
            <a:r>
              <a:rPr lang="en-US" sz="1200" b="0" i="0" kern="1200" dirty="0">
                <a:solidFill>
                  <a:schemeClr val="tx1"/>
                </a:solidFill>
                <a:effectLst/>
                <a:latin typeface="+mn-lt"/>
                <a:ea typeface="+mn-ea"/>
                <a:cs typeface="+mn-cs"/>
              </a:rPr>
              <a:t>This American Colony photograph was taken between 1934 and 1939.</a:t>
            </a:r>
          </a:p>
          <a:p>
            <a:endParaRPr lang="en-US" sz="1200" b="0" i="0" kern="1200" dirty="0">
              <a:solidFill>
                <a:schemeClr val="tx1"/>
              </a:solidFill>
              <a:effectLst/>
              <a:latin typeface="+mn-lt"/>
              <a:ea typeface="+mn-ea"/>
              <a:cs typeface="+mn-cs"/>
            </a:endParaRPr>
          </a:p>
          <a:p>
            <a:r>
              <a:rPr lang="en-US" dirty="0"/>
              <a:t>mat03283</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19498260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Perhaps this move was intended to neutralize</a:t>
            </a:r>
            <a:r>
              <a:rPr lang="en-US" sz="1200" b="0" i="0" kern="1200" baseline="0" dirty="0">
                <a:solidFill>
                  <a:schemeClr val="tx1"/>
                </a:solidFill>
                <a:effectLst/>
                <a:latin typeface="+mn-lt"/>
                <a:ea typeface="+mn-ea"/>
                <a:cs typeface="+mn-cs"/>
              </a:rPr>
              <a:t> some of the support that David would have ordinarily had; at a bare minimum it would have given the appearance that these 200 men had already sided with Absalom, making it look like his movement was larger than it actually was. </a:t>
            </a:r>
            <a:r>
              <a:rPr lang="en-US" sz="1200" b="0" i="0" kern="1200" dirty="0">
                <a:solidFill>
                  <a:schemeClr val="tx1"/>
                </a:solidFill>
                <a:effectLst/>
                <a:latin typeface="+mn-lt"/>
                <a:ea typeface="+mn-ea"/>
                <a:cs typeface="+mn-cs"/>
              </a:rPr>
              <a:t>This American Colony photograph was taken July 15, 1944.</a:t>
            </a:r>
          </a:p>
          <a:p>
            <a:endParaRPr lang="en-US" sz="1200" b="0" i="0" kern="1200" dirty="0">
              <a:solidFill>
                <a:schemeClr val="tx1"/>
              </a:solidFill>
              <a:effectLst/>
              <a:latin typeface="+mn-lt"/>
              <a:ea typeface="+mn-ea"/>
              <a:cs typeface="+mn-cs"/>
            </a:endParaRPr>
          </a:p>
          <a:p>
            <a:r>
              <a:rPr lang="en-US" dirty="0"/>
              <a:t>mat00514</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19161473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err="1"/>
              <a:t>Giloh</a:t>
            </a:r>
            <a:r>
              <a:rPr lang="en-US" b="0" baseline="0" dirty="0"/>
              <a:t> of Ahithophel (2 Sam 15:12; 23:34) is commonly identified at Beit </a:t>
            </a:r>
            <a:r>
              <a:rPr lang="en-US" b="0" baseline="0" dirty="0" err="1"/>
              <a:t>Jala</a:t>
            </a:r>
            <a:r>
              <a:rPr lang="en-US" b="0" baseline="0" dirty="0"/>
              <a:t>, located about 2 miles </a:t>
            </a:r>
            <a:r>
              <a:rPr lang="en-US" b="0" baseline="0"/>
              <a:t>(3.2 </a:t>
            </a:r>
            <a:r>
              <a:rPr lang="en-US" b="0" baseline="0" dirty="0"/>
              <a:t>km) west of Bethlehem (</a:t>
            </a:r>
            <a:r>
              <a:rPr lang="en-US" sz="1200" b="0" i="0" u="none" strike="noStrike" kern="1200" baseline="0" dirty="0">
                <a:solidFill>
                  <a:schemeClr val="tx1"/>
                </a:solidFill>
                <a:latin typeface="+mn-lt"/>
                <a:ea typeface="+mn-ea"/>
                <a:cs typeface="+mn-cs"/>
              </a:rPr>
              <a:t>Curtis 2007: 85). </a:t>
            </a:r>
            <a:r>
              <a:rPr lang="en-US" b="0" baseline="0" dirty="0"/>
              <a:t>An alternative is that it could also be related to Giloh of the southern Hill country (Josh 15:51). This latter </a:t>
            </a:r>
            <a:r>
              <a:rPr lang="en-US" sz="1200" b="0" kern="1200" dirty="0">
                <a:solidFill>
                  <a:schemeClr val="tx1"/>
                </a:solidFill>
                <a:effectLst/>
                <a:latin typeface="+mn-lt"/>
                <a:ea typeface="+mn-ea"/>
                <a:cs typeface="+mn-cs"/>
              </a:rPr>
              <a:t>Giloh may be preserved in </a:t>
            </a:r>
            <a:r>
              <a:rPr lang="en-US" sz="1200" kern="1200" dirty="0">
                <a:solidFill>
                  <a:schemeClr val="tx1"/>
                </a:solidFill>
                <a:effectLst/>
                <a:latin typeface="+mn-lt"/>
                <a:ea typeface="+mn-ea"/>
                <a:cs typeface="+mn-cs"/>
              </a:rPr>
              <a:t>Khirbet Kefr Jul,</a:t>
            </a:r>
            <a:r>
              <a:rPr lang="en-US" sz="1200" kern="1200" baseline="0" dirty="0">
                <a:solidFill>
                  <a:schemeClr val="tx1"/>
                </a:solidFill>
                <a:effectLst/>
                <a:latin typeface="+mn-lt"/>
                <a:ea typeface="+mn-ea"/>
                <a:cs typeface="+mn-cs"/>
              </a:rPr>
              <a:t> but the site does not have Iron Age remains. Giloh could be located at the Iron Age site of </a:t>
            </a:r>
            <a:r>
              <a:rPr lang="en-US" sz="1200" kern="1200" dirty="0">
                <a:solidFill>
                  <a:schemeClr val="tx1"/>
                </a:solidFill>
                <a:effectLst/>
                <a:latin typeface="+mn-lt"/>
                <a:ea typeface="+mn-ea"/>
                <a:cs typeface="+mn-cs"/>
              </a:rPr>
              <a:t>edh-Dhahiriya, which is located 2 miles (3.2 km) south</a:t>
            </a:r>
            <a:r>
              <a:rPr lang="en-US" sz="1200" kern="1200" baseline="0" dirty="0">
                <a:solidFill>
                  <a:schemeClr val="tx1"/>
                </a:solidFill>
                <a:effectLst/>
                <a:latin typeface="+mn-lt"/>
                <a:ea typeface="+mn-ea"/>
                <a:cs typeface="+mn-cs"/>
              </a:rPr>
              <a:t> of Khirbet </a:t>
            </a:r>
            <a:r>
              <a:rPr lang="en-US" sz="1200" kern="1200" baseline="0" dirty="0" err="1">
                <a:solidFill>
                  <a:schemeClr val="tx1"/>
                </a:solidFill>
                <a:effectLst/>
                <a:latin typeface="+mn-lt"/>
                <a:ea typeface="+mn-ea"/>
                <a:cs typeface="+mn-cs"/>
              </a:rPr>
              <a:t>Kefr</a:t>
            </a:r>
            <a:r>
              <a:rPr lang="en-US" sz="1200" kern="1200" baseline="0" dirty="0">
                <a:solidFill>
                  <a:schemeClr val="tx1"/>
                </a:solidFill>
                <a:effectLst/>
                <a:latin typeface="+mn-lt"/>
                <a:ea typeface="+mn-ea"/>
                <a:cs typeface="+mn-cs"/>
              </a:rPr>
              <a:t> Jul. </a:t>
            </a:r>
            <a:r>
              <a:rPr lang="en-US" sz="1200" kern="1200" dirty="0">
                <a:solidFill>
                  <a:schemeClr val="tx1"/>
                </a:solidFill>
                <a:effectLst/>
                <a:latin typeface="+mn-lt"/>
                <a:ea typeface="+mn-ea"/>
                <a:cs typeface="+mn-cs"/>
              </a:rPr>
              <a:t>This map is a detail of map</a:t>
            </a:r>
            <a:r>
              <a:rPr lang="en-US" sz="1200" kern="1200" baseline="0" dirty="0">
                <a:solidFill>
                  <a:schemeClr val="tx1"/>
                </a:solidFill>
                <a:effectLst/>
                <a:latin typeface="+mn-lt"/>
                <a:ea typeface="+mn-ea"/>
                <a:cs typeface="+mn-cs"/>
              </a:rPr>
              <a:t> 1-6 </a:t>
            </a:r>
            <a:r>
              <a:rPr lang="en-US" dirty="0"/>
              <a:t>from the </a:t>
            </a:r>
            <a:r>
              <a:rPr lang="en-US" i="1" dirty="0"/>
              <a:t>Satellite Bible Atlas</a:t>
            </a:r>
            <a:r>
              <a:rPr lang="en-US" dirty="0"/>
              <a:t>, by William Schlegel. Used by permission. An editable version of the map is included behind this</a:t>
            </a:r>
            <a:r>
              <a:rPr lang="en-US" baseline="0" dirty="0"/>
              <a:t> graphic for those who may wish to edit 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p>
          <a:p>
            <a:r>
              <a:rPr lang="en-US" sz="1200" b="0" i="0" u="none" strike="noStrike" kern="1200" baseline="0" dirty="0">
                <a:solidFill>
                  <a:schemeClr val="tx1"/>
                </a:solidFill>
                <a:latin typeface="+mn-lt"/>
                <a:ea typeface="+mn-ea"/>
                <a:cs typeface="+mn-cs"/>
              </a:rPr>
              <a:t>Curtis, A.,</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ed.</a:t>
            </a:r>
          </a:p>
          <a:p>
            <a:pPr marL="685800" indent="-457200">
              <a:tabLst>
                <a:tab pos="685800" algn="l"/>
              </a:tabLst>
            </a:pPr>
            <a:r>
              <a:rPr lang="en-US" sz="1200" b="0" i="0" u="none" strike="noStrike" kern="1200" baseline="0" dirty="0">
                <a:solidFill>
                  <a:schemeClr val="tx1"/>
                </a:solidFill>
                <a:latin typeface="+mn-lt"/>
                <a:ea typeface="+mn-ea"/>
                <a:cs typeface="+mn-cs"/>
              </a:rPr>
              <a:t>2007	</a:t>
            </a:r>
            <a:r>
              <a:rPr lang="en-US" sz="1200" b="0" i="1" u="none" strike="noStrike" kern="1200" baseline="0" dirty="0">
                <a:solidFill>
                  <a:schemeClr val="tx1"/>
                </a:solidFill>
                <a:latin typeface="+mn-lt"/>
                <a:ea typeface="+mn-ea"/>
                <a:cs typeface="+mn-cs"/>
              </a:rPr>
              <a:t>Oxford Bible Atlas</a:t>
            </a:r>
            <a:r>
              <a:rPr lang="en-US" sz="1200" b="0" i="0" u="none" strike="noStrike" kern="1200" baseline="0" dirty="0">
                <a:solidFill>
                  <a:schemeClr val="tx1"/>
                </a:solidFill>
                <a:latin typeface="+mn-lt"/>
                <a:ea typeface="+mn-ea"/>
                <a:cs typeface="+mn-cs"/>
              </a:rPr>
              <a:t>. 4th edition. Oxford</a:t>
            </a:r>
            <a:r>
              <a:rPr lang="en-US" dirty="0"/>
              <a:t> and</a:t>
            </a:r>
            <a:r>
              <a:rPr lang="en-US" sz="1200" b="0" i="0" u="none" strike="noStrike" kern="1200" baseline="0" dirty="0">
                <a:solidFill>
                  <a:schemeClr val="tx1"/>
                </a:solidFill>
                <a:latin typeface="+mn-lt"/>
                <a:ea typeface="+mn-ea"/>
                <a:cs typeface="+mn-cs"/>
              </a:rPr>
              <a:t> New York: Oxford University Press.</a:t>
            </a:r>
            <a:endParaRPr lang="en-US" b="0"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9868103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Unfortunately, no excavations or even extensive surveys have been carried out in or around Beit </a:t>
            </a:r>
            <a:r>
              <a:rPr lang="en-US" sz="1200" b="0" i="0" u="none" strike="noStrike" kern="1200" baseline="0" dirty="0" err="1">
                <a:solidFill>
                  <a:schemeClr val="tx1"/>
                </a:solidFill>
                <a:latin typeface="+mn-lt"/>
                <a:ea typeface="+mn-ea"/>
                <a:cs typeface="+mn-cs"/>
              </a:rPr>
              <a:t>Jala</a:t>
            </a:r>
            <a:r>
              <a:rPr lang="en-US" sz="1200" b="0" i="0" u="none" strike="noStrike" kern="1200" baseline="0" dirty="0">
                <a:solidFill>
                  <a:schemeClr val="tx1"/>
                </a:solidFill>
                <a:latin typeface="+mn-lt"/>
                <a:ea typeface="+mn-ea"/>
                <a:cs typeface="+mn-cs"/>
              </a:rPr>
              <a:t>.</a:t>
            </a:r>
            <a:endParaRPr lang="en-US" dirty="0"/>
          </a:p>
          <a:p>
            <a:endParaRPr lang="en-US" dirty="0"/>
          </a:p>
          <a:p>
            <a:r>
              <a:rPr lang="en-US" dirty="0"/>
              <a:t>tb030103214</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1213151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Louvre Museum.</a:t>
            </a:r>
          </a:p>
          <a:p>
            <a:endParaRPr lang="en-US" dirty="0"/>
          </a:p>
          <a:p>
            <a:r>
              <a:rPr lang="en-US" dirty="0"/>
              <a:t>tb060408618</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2382658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of the Persian throne room at Persepolis depicts the king</a:t>
            </a:r>
            <a:r>
              <a:rPr lang="en-US" baseline="0" dirty="0"/>
              <a:t> on his throne. Behind him stands a man who is probably the crown prince, and further back are other palace dignitaries. The man on the left approaches the king with his hand raised to his mouth, a sign of deference and submission. This relief</a:t>
            </a:r>
            <a:r>
              <a:rPr lang="en-US" dirty="0"/>
              <a:t> was photographed at the National Museum of Iran.</a:t>
            </a:r>
          </a:p>
          <a:p>
            <a:endParaRPr lang="en-US" dirty="0">
              <a:solidFill>
                <a:srgbClr val="000000"/>
              </a:solidFill>
              <a:latin typeface="Calibri"/>
            </a:endParaRPr>
          </a:p>
          <a:p>
            <a:r>
              <a:rPr lang="fr-FR" dirty="0"/>
              <a:t>tb0514183878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17552122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Metropolitan Museum of Art, public domain,</a:t>
            </a:r>
            <a:r>
              <a:rPr lang="en-US" baseline="0" dirty="0"/>
              <a:t> Rogers Fund, 1912, </a:t>
            </a:r>
            <a:r>
              <a:rPr lang="en-US" dirty="0"/>
              <a:t>http://metmuseum.org/art/collection/search/544009</a:t>
            </a:r>
          </a:p>
          <a:p>
            <a:endParaRPr lang="en-US" dirty="0"/>
          </a:p>
          <a:p>
            <a:r>
              <a:rPr lang="en-US" dirty="0"/>
              <a:t>met544009</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1448065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 was taken between 1900 and 1920.</a:t>
            </a:r>
          </a:p>
          <a:p>
            <a:endParaRPr lang="en-US" dirty="0"/>
          </a:p>
          <a:p>
            <a:r>
              <a:rPr lang="en-US" dirty="0"/>
              <a:t>mat01032</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mat01356</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34377501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phrases “with the edge of the sword” is a figure of speech used to describe an attack with almost any weapon. </a:t>
            </a:r>
            <a:r>
              <a:rPr lang="en-US" dirty="0"/>
              <a:t>This relief comes from the palace of Tiglath-pileser III</a:t>
            </a:r>
            <a:r>
              <a:rPr lang="en-US" baseline="0" dirty="0"/>
              <a:t> at Nimrud. It</a:t>
            </a:r>
            <a:r>
              <a:rPr lang="en-US" dirty="0"/>
              <a:t> was photographed</a:t>
            </a:r>
            <a:r>
              <a:rPr lang="en-US" baseline="0" dirty="0"/>
              <a:t> at the Getty Villa in southern California while on loan from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tb100919405</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34377501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from </a:t>
            </a:r>
            <a:r>
              <a:rPr lang="en-US" dirty="0" err="1"/>
              <a:t>Lisht</a:t>
            </a:r>
            <a:r>
              <a:rPr lang="en-US" dirty="0"/>
              <a:t> North</a:t>
            </a:r>
            <a:r>
              <a:rPr lang="en-US" baseline="0" dirty="0"/>
              <a:t> was created as part of the</a:t>
            </a:r>
            <a:r>
              <a:rPr lang="en-US" dirty="0"/>
              <a:t> thirty-year jubilee celebration of an Egyptian king, probably Snefru of the 4th dynasty.</a:t>
            </a:r>
            <a:r>
              <a:rPr lang="en-US" baseline="0" dirty="0"/>
              <a:t> It depicts a line of loyal courtiers ready to help and support the king. </a:t>
            </a:r>
            <a:r>
              <a:rPr lang="en-US" dirty="0"/>
              <a:t>This image comes from The Metropolitan Museum of Art and is in the public domain. Source: https://www.metmuseum.org/art/collection/search/543994</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met543994</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343775016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seems likely that David’s party would have included women and children, and probably enough goods to supply what they needed</a:t>
            </a:r>
            <a:r>
              <a:rPr lang="en-US" baseline="0" dirty="0"/>
              <a:t> on their journey, at least in part. </a:t>
            </a:r>
            <a:r>
              <a:rPr lang="en-US" dirty="0"/>
              <a:t>This relief was photographed</a:t>
            </a:r>
            <a:r>
              <a:rPr lang="en-US" baseline="0" dirty="0"/>
              <a:t> at the British Museum.</a:t>
            </a:r>
            <a:endParaRPr lang="en-US" dirty="0"/>
          </a:p>
          <a:p>
            <a:endParaRPr lang="en-US" dirty="0">
              <a:solidFill>
                <a:srgbClr val="000000"/>
              </a:solidFill>
              <a:latin typeface="Calibri"/>
            </a:endParaRPr>
          </a:p>
          <a:p>
            <a:r>
              <a:rPr lang="en-US" dirty="0"/>
              <a:t>adr1805170967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3241375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b="0" i="0" kern="1200" dirty="0">
                <a:solidFill>
                  <a:schemeClr val="tx1"/>
                </a:solidFill>
                <a:effectLst/>
                <a:latin typeface="+mn-lt"/>
                <a:ea typeface="+mn-ea"/>
                <a:cs typeface="+mn-cs"/>
              </a:rPr>
              <a:t>A “concubine” (Heb. </a:t>
            </a:r>
            <a:r>
              <a:rPr lang="en-US" sz="1200" b="0" i="1" kern="1200" dirty="0" err="1">
                <a:solidFill>
                  <a:schemeClr val="tx1"/>
                </a:solidFill>
                <a:effectLst/>
                <a:latin typeface="+mn-lt"/>
                <a:ea typeface="+mn-ea"/>
                <a:cs typeface="+mn-cs"/>
              </a:rPr>
              <a:t>pilegesh</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פִּלֶגֶשׁ</a:t>
            </a:r>
            <a:r>
              <a:rPr lang="en-US" sz="1200" b="0" i="0" kern="1200" baseline="0" dirty="0">
                <a:solidFill>
                  <a:schemeClr val="tx1"/>
                </a:solidFill>
                <a:effectLst/>
                <a:latin typeface="+mn-lt"/>
                <a:ea typeface="+mn-ea"/>
                <a:cs typeface="+mn-cs"/>
              </a:rPr>
              <a:t>) was a woman who had a (sexual) relationship with a man but was not or could not be married to him because of cultural or legal barriers. In many ways they were considered the equivalent of a wife, but without the full legal rights. </a:t>
            </a:r>
            <a:r>
              <a:rPr lang="en-US" dirty="0">
                <a:solidFill>
                  <a:srgbClr val="000000"/>
                </a:solidFill>
                <a:latin typeface="Calibri"/>
              </a:rPr>
              <a:t>This American Colony photo was taken </a:t>
            </a:r>
            <a:r>
              <a:rPr lang="en-US" dirty="0"/>
              <a:t>between 1898 and 1914.</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Calibri"/>
            </a:endParaRPr>
          </a:p>
          <a:p>
            <a:r>
              <a:rPr lang="en-US" dirty="0"/>
              <a:t>mat06840</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35485415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Calibri"/>
              </a:rPr>
              <a:t>This marble relief was photographed at the Getty Villa in southern California.</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Calibri"/>
            </a:endParaRPr>
          </a:p>
          <a:p>
            <a:r>
              <a:rPr lang="en-US" dirty="0"/>
              <a:t>tb100919497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35485415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translation of the phrase “they waited</a:t>
            </a:r>
            <a:r>
              <a:rPr lang="en-US" baseline="0" dirty="0"/>
              <a:t> at the last house” (Heb.</a:t>
            </a:r>
            <a:r>
              <a:rPr lang="en-US" dirty="0"/>
              <a:t> </a:t>
            </a:r>
            <a:r>
              <a:rPr lang="he-IL" sz="1200" b="0" i="0" u="none" strike="noStrike" kern="1200" baseline="0" dirty="0">
                <a:solidFill>
                  <a:schemeClr val="tx1"/>
                </a:solidFill>
                <a:latin typeface="+mn-lt"/>
                <a:ea typeface="+mn-ea"/>
                <a:cs typeface="+mn-cs"/>
              </a:rPr>
              <a:t>וַיַּעַמְדוּ בֵּית הַמֶּרְחָק</a:t>
            </a:r>
            <a:r>
              <a:rPr lang="en-US" dirty="0"/>
              <a:t>) is uncertain. Some English versions take it to be a place name, i.e., “Beth-</a:t>
            </a:r>
            <a:r>
              <a:rPr lang="en-US" dirty="0" err="1"/>
              <a:t>merhak</a:t>
            </a:r>
            <a:r>
              <a:rPr lang="en-US" dirty="0"/>
              <a:t>” (ASV), a distant place (NET), or even the outskirts of the city (NKJV, NIV). Given that this precedes his crossing of the</a:t>
            </a:r>
            <a:r>
              <a:rPr lang="en-US" baseline="0" dirty="0"/>
              <a:t> Kidron Valley and ascent of the Mount of Olives, it seems best to associate it with the outskirts of the city of Jerusalem, perhaps just beyond the city gate. </a:t>
            </a:r>
            <a:r>
              <a:rPr lang="en-US" sz="1200" b="0" i="0" kern="1200" dirty="0">
                <a:solidFill>
                  <a:schemeClr val="tx1"/>
                </a:solidFill>
                <a:effectLst/>
                <a:latin typeface="+mn-lt"/>
                <a:ea typeface="+mn-ea"/>
                <a:cs typeface="+mn-cs"/>
              </a:rPr>
              <a:t>This American Colony photograph was taken between 1900 and 1920.</a:t>
            </a:r>
            <a:endParaRPr lang="en-US" dirty="0"/>
          </a:p>
          <a:p>
            <a:endParaRPr lang="en-US" dirty="0"/>
          </a:p>
          <a:p>
            <a:r>
              <a:rPr lang="en-US" dirty="0"/>
              <a:t>mat01216</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3757701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t>The recruitment of fifty men to run before Absalom’s chariot indicates both his popularity and his aspirations to popularity (and eventually the throne). This activity also calls to mind the warning of Samuel, that the king would make the sons of the Israelites run before his chariots (1 Sam 8:11). The act of running before the chariot of the king is depicted on this tomb relief from Tell el-Amarna. This pre-dates the time of Samuel by several hundred years, illustrating that such practices were well-known.</a:t>
            </a:r>
            <a:endParaRPr lang="en-US" sz="1200" dirty="0"/>
          </a:p>
          <a:p>
            <a:endParaRPr lang="en-US" sz="1200" dirty="0"/>
          </a:p>
          <a:p>
            <a:r>
              <a:rPr lang="en-US" dirty="0"/>
              <a:t>tb010905288</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154818470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route took him eastward. The</a:t>
            </a:r>
            <a:r>
              <a:rPr lang="en-US" baseline="0" dirty="0"/>
              <a:t> Iron Age gate of Jerusalem has not yet been located but may have been in the vicinity of the Gihon Spring. If this is correct, he stopped momentarily just outside the gate on the slope of the Kidron Valley, in the vicinity of the Gihon Spring and the two towers that guarded it. Today the floor of the Kidron Valley is much higher than it was in antiquity; the opposing slope of the Mount of Olives is quite steep even today, and it appears that David would have turned north up the Kidron before ascending the Mount of Olives where the ascent was more gradual. See the next slide for labels.</a:t>
            </a:r>
            <a:endParaRPr lang="en-US" dirty="0"/>
          </a:p>
          <a:p>
            <a:endParaRPr lang="en-US" dirty="0"/>
          </a:p>
          <a:p>
            <a:r>
              <a:rPr lang="en-US" dirty="0"/>
              <a:t>adr080718291</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7990064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route took him eastward. The</a:t>
            </a:r>
            <a:r>
              <a:rPr lang="en-US" baseline="0" dirty="0"/>
              <a:t> Iron Age gate of Jerusalem has not yet been located but may have been in the vicinity of the Gihon Spring. If this is correct, he stopped momentarily just outside the gate on the slope of the Kidron Valley, in the vicinity of the Gihon Spring and the two towers that guarded it. Today the floor of the Kidron Valley is much higher than it was in antiquity; the opposing slope of the Mount of Olives is quite steep even today, and it appears that David would have turned north up the Kidron before ascending the Mount of Olives where the ascent was more gradual.</a:t>
            </a:r>
            <a:endParaRPr lang="en-US" dirty="0"/>
          </a:p>
          <a:p>
            <a:endParaRPr lang="en-US" dirty="0"/>
          </a:p>
          <a:p>
            <a:r>
              <a:rPr lang="en-US" dirty="0"/>
              <a:t>adr080718291</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27395074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unfolding</a:t>
            </a:r>
            <a:r>
              <a:rPr lang="en-US" baseline="0" dirty="0"/>
              <a:t> narrative of 1 Samuel 15–17 provides a rather detailed description of David’s route as he fled Jerusalem. The first stop is the one mentioned in this verse, on the outskirts of Jerusalem. </a:t>
            </a:r>
            <a:r>
              <a:rPr lang="en-US" dirty="0"/>
              <a:t>He then crossed </a:t>
            </a:r>
            <a:r>
              <a:rPr lang="en-US" baseline="0" dirty="0"/>
              <a:t>the Kidron Valley (2 Sam 15:23), ascended the Mount of Olives (2 Sam 15:30), passed by the summit (“where God was worshipped,” probably ancient Nob; 2 Sam 15:32), and continued northeast past </a:t>
            </a:r>
            <a:r>
              <a:rPr lang="en-US" baseline="0" dirty="0" err="1"/>
              <a:t>Bahurim</a:t>
            </a:r>
            <a:r>
              <a:rPr lang="en-US" baseline="0" dirty="0"/>
              <a:t> (2 Sam 16:5) as he took the “way of the wilderness” (2 Sam 15:23) towards the fords of the Jordan (2 Sam 17:16; 17:22) and eventually to Mahanaim in Gilead (2 Sam 17:22). </a:t>
            </a:r>
            <a:r>
              <a:rPr lang="en-US" sz="1200" b="0" i="0" kern="1200" dirty="0">
                <a:solidFill>
                  <a:schemeClr val="tx1"/>
                </a:solidFill>
                <a:effectLst/>
                <a:latin typeface="+mn-lt"/>
                <a:ea typeface="+mn-ea"/>
                <a:cs typeface="+mn-cs"/>
              </a:rPr>
              <a:t>This American Colony photograph was taken in 1931. The next slide includes labels.</a:t>
            </a:r>
            <a:endParaRPr lang="en-US" dirty="0"/>
          </a:p>
          <a:p>
            <a:endParaRPr lang="en-US" dirty="0"/>
          </a:p>
          <a:p>
            <a:r>
              <a:rPr lang="en-US" dirty="0"/>
              <a:t>mat22132</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375770174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unfolding</a:t>
            </a:r>
            <a:r>
              <a:rPr lang="en-US" baseline="0" dirty="0"/>
              <a:t> narrative of 1 Samuel 15–17 provides a rather detailed description of David’s route as he fled Jerusalem. The first stop is the one mentioned in this verse, on the outskirts of Jerusalem. </a:t>
            </a:r>
            <a:r>
              <a:rPr lang="en-US" dirty="0"/>
              <a:t>He then crossed </a:t>
            </a:r>
            <a:r>
              <a:rPr lang="en-US" baseline="0" dirty="0"/>
              <a:t>the Kidron Valley (2 Sam 15:23), ascended the Mount of Olives (2 Sam 15:30), passed by the summit (“where God was worshipped,” probably ancient Nob; 2 Sam 15:32), and continued northeast past </a:t>
            </a:r>
            <a:r>
              <a:rPr lang="en-US" baseline="0" dirty="0" err="1"/>
              <a:t>Bahurim</a:t>
            </a:r>
            <a:r>
              <a:rPr lang="en-US" baseline="0" dirty="0"/>
              <a:t> (2 Sam 16:5) as he took the “way of the wilderness” (2 Sam 15:23) towards the fords of the Jordan (2 Sam 17:16; 17:22) and eventually to Mahanaim in Gilead (2 Sam 17:22). </a:t>
            </a:r>
            <a:r>
              <a:rPr lang="en-US" sz="1200" b="0" i="0" kern="1200" dirty="0">
                <a:solidFill>
                  <a:schemeClr val="tx1"/>
                </a:solidFill>
                <a:effectLst/>
                <a:latin typeface="+mn-lt"/>
                <a:ea typeface="+mn-ea"/>
                <a:cs typeface="+mn-cs"/>
              </a:rPr>
              <a:t>This American Colony photograph was taken in 1931.</a:t>
            </a:r>
            <a:endParaRPr lang="en-US" dirty="0"/>
          </a:p>
          <a:p>
            <a:endParaRPr lang="en-US" dirty="0"/>
          </a:p>
          <a:p>
            <a:r>
              <a:rPr lang="en-US" dirty="0"/>
              <a:t>mat22132</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375770174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db6805024711</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20921637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a:t>
            </a:r>
            <a:r>
              <a:rPr lang="en-US" b="0" baseline="0" dirty="0"/>
              <a:t> Cherethites and Pelethites occur frequently in the narrative associated with David (</a:t>
            </a:r>
            <a:r>
              <a:rPr lang="de-DE" b="0" baseline="0" dirty="0"/>
              <a:t>1 Sam 30:14; 2 Sam 8:18; 15:18; 20:7, 23; 1 Kgs 1:38, 44; 1 Chr 18:17</a:t>
            </a:r>
            <a:r>
              <a:rPr lang="en-US" b="0" baseline="0" dirty="0"/>
              <a:t>). They appear to have made up a significant part of the military force that remained loyal to David. Two later passages connect these peoples with the seacoast and the Philistines (</a:t>
            </a:r>
            <a:r>
              <a:rPr lang="hu-HU" b="0" baseline="0" dirty="0"/>
              <a:t>Ezek 25:16; Zeph 2:5</a:t>
            </a:r>
            <a:r>
              <a:rPr lang="en-US" b="0" baseline="0" dirty="0"/>
              <a:t>), but the exact relationship between the Cherethites and Pelethites and the Philistines remains unclear. The area of the ancient Philistine city of Ashkelon is shown here as a representative of the Philistine region.</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tb121704822</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33866838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solidFill>
                  <a:srgbClr val="000000"/>
                </a:solidFill>
                <a:ea typeface="ＭＳ Ｐゴシック" pitchFamily="34" charset="-128"/>
                <a:cs typeface="Times New Roman" pitchFamily="18" charset="0"/>
              </a:rPr>
              <a:t>The name “</a:t>
            </a:r>
            <a:r>
              <a:rPr lang="en-US" dirty="0" err="1">
                <a:solidFill>
                  <a:srgbClr val="000000"/>
                </a:solidFill>
                <a:ea typeface="ＭＳ Ｐゴシック" pitchFamily="34" charset="-128"/>
                <a:cs typeface="Times New Roman" pitchFamily="18" charset="0"/>
              </a:rPr>
              <a:t>Gittite</a:t>
            </a:r>
            <a:r>
              <a:rPr lang="en-US" dirty="0">
                <a:solidFill>
                  <a:srgbClr val="000000"/>
                </a:solidFill>
                <a:ea typeface="ＭＳ Ｐゴシック" pitchFamily="34" charset="-128"/>
                <a:cs typeface="Times New Roman" pitchFamily="18" charset="0"/>
              </a:rPr>
              <a:t>” (Heb. </a:t>
            </a:r>
            <a:r>
              <a:rPr lang="he-IL" sz="1200" b="0" i="0" u="none" strike="noStrike" kern="1200" baseline="0" dirty="0">
                <a:solidFill>
                  <a:schemeClr val="tx1"/>
                </a:solidFill>
                <a:ea typeface="+mn-ea"/>
                <a:cs typeface="+mn-cs"/>
              </a:rPr>
              <a:t>הַגִּתִּים</a:t>
            </a:r>
            <a:r>
              <a:rPr lang="en-US" sz="1200" b="0" i="0" u="none" strike="noStrike" kern="1200" baseline="0" dirty="0">
                <a:solidFill>
                  <a:schemeClr val="tx1"/>
                </a:solidFill>
                <a:ea typeface="+mn-ea"/>
                <a:cs typeface="+mn-cs"/>
              </a:rPr>
              <a:t>) refers to someone from the city of Gath (cf. Josh 13:3)</a:t>
            </a:r>
            <a:r>
              <a:rPr lang="en-US" dirty="0">
                <a:solidFill>
                  <a:srgbClr val="000000"/>
                </a:solidFill>
                <a:ea typeface="ＭＳ Ｐゴシック" pitchFamily="34" charset="-128"/>
                <a:cs typeface="Times New Roman" pitchFamily="18" charset="0"/>
              </a:rPr>
              <a:t>. It may be noted that Goliath</a:t>
            </a:r>
            <a:r>
              <a:rPr lang="en-US" baseline="0" dirty="0">
                <a:solidFill>
                  <a:srgbClr val="000000"/>
                </a:solidFill>
                <a:ea typeface="ＭＳ Ｐゴシック" pitchFamily="34" charset="-128"/>
                <a:cs typeface="Times New Roman" pitchFamily="18" charset="0"/>
              </a:rPr>
              <a:t> was from that Philistine city, and also that David had additional positive interactions with the city. </a:t>
            </a:r>
            <a:r>
              <a:rPr lang="en-US" dirty="0">
                <a:solidFill>
                  <a:srgbClr val="000000"/>
                </a:solidFill>
                <a:ea typeface="ＭＳ Ｐゴシック" pitchFamily="34" charset="-128"/>
                <a:cs typeface="Times New Roman" pitchFamily="18" charset="0"/>
              </a:rPr>
              <a:t>Fearing for his life and acting crazy in order to escape, Gath was David’s first stop when he fled from Saul (1 Sam 21:10-15). Psalms 34 and 56 were written by David in connection with his feigned insanity before Abimelech. Later in his fugitive years, David returned to Gath and settled in the city, bringing with him his two wives and 600 men (1 Sam 27:1-5). The king of Gath later gave David his own city at Ziklag. David appears to have made friends in the city, loyal enough to follow him even after the</a:t>
            </a:r>
            <a:r>
              <a:rPr lang="en-US" baseline="0" dirty="0">
                <a:solidFill>
                  <a:srgbClr val="000000"/>
                </a:solidFill>
                <a:ea typeface="ＭＳ Ｐゴシック" pitchFamily="34" charset="-128"/>
                <a:cs typeface="Times New Roman" pitchFamily="18" charset="0"/>
              </a:rPr>
              <a:t> establishment of his kingship over Israel and Judah.</a:t>
            </a:r>
            <a:endParaRPr lang="en-US" dirty="0">
              <a:solidFill>
                <a:srgbClr val="000000"/>
              </a:solidFill>
              <a:ea typeface="ＭＳ Ｐゴシック" pitchFamily="34" charset="-128"/>
              <a:cs typeface="Times New Roman" pitchFamily="18" charset="0"/>
            </a:endParaRPr>
          </a:p>
          <a:p>
            <a:pPr marL="228600" indent="-228600" eaLnBrk="1" hangingPunct="1">
              <a:buFontTx/>
              <a:buAutoNum type="arabicPeriod"/>
            </a:pPr>
            <a:endParaRPr lang="en-US" dirty="0">
              <a:solidFill>
                <a:srgbClr val="000000"/>
              </a:solidFill>
              <a:ea typeface="ＭＳ Ｐゴシック" pitchFamily="34" charset="-128"/>
              <a:cs typeface="Times New Roman" pitchFamily="18" charset="0"/>
            </a:endParaRPr>
          </a:p>
          <a:p>
            <a:pPr marL="228600" indent="-228600" eaLnBrk="1" hangingPunct="1"/>
            <a:r>
              <a:rPr lang="en-US" dirty="0">
                <a:solidFill>
                  <a:srgbClr val="000000"/>
                </a:solidFill>
                <a:ea typeface="ＭＳ Ｐゴシック" pitchFamily="34" charset="-128"/>
                <a:cs typeface="Times New Roman" pitchFamily="18" charset="0"/>
              </a:rPr>
              <a:t>tb062300236</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1277612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solidFill>
                  <a:srgbClr val="000000"/>
                </a:solidFill>
                <a:ea typeface="ＭＳ Ｐゴシック" pitchFamily="34" charset="-128"/>
                <a:cs typeface="Times New Roman" pitchFamily="18" charset="0"/>
              </a:rPr>
              <a:t>Tell es-Safi is located six miles (10 km) south of Ekron, and the proximity seems to fit the biblical sources. An Arab village was located on the tell until 1948, when it was abandoned because of the war. It was thought at one point that the village and cemetery covered all earlier remains, but it is now known that the Philistine city was much larger.</a:t>
            </a:r>
          </a:p>
          <a:p>
            <a:pPr marL="0" indent="0" eaLnBrk="1" hangingPunct="1">
              <a:buFontTx/>
              <a:buNone/>
            </a:pPr>
            <a:endParaRPr lang="en-US" sz="1200" dirty="0">
              <a:solidFill>
                <a:srgbClr val="000000"/>
              </a:solidFill>
              <a:ea typeface="ＭＳ Ｐゴシック" pitchFamily="34" charset="-128"/>
              <a:cs typeface="Times New Roman" pitchFamily="18" charset="0"/>
            </a:endParaRPr>
          </a:p>
          <a:p>
            <a:pPr marL="152400" indent="-152400" eaLnBrk="1" hangingPunct="1">
              <a:lnSpc>
                <a:spcPct val="80000"/>
              </a:lnSpc>
            </a:pPr>
            <a:r>
              <a:rPr lang="en-US" sz="1200" dirty="0">
                <a:solidFill>
                  <a:srgbClr val="000000"/>
                </a:solidFill>
                <a:ea typeface="ＭＳ Ｐゴシック" pitchFamily="34" charset="-128"/>
                <a:cs typeface="Times New Roman" pitchFamily="18" charset="0"/>
              </a:rPr>
              <a:t>ws011016493</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338679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F. J. Bliss and R. A. S. Macalister dug two short seasons at Gath (Tell </a:t>
            </a:r>
            <a:r>
              <a:rPr lang="en-US" dirty="0" err="1"/>
              <a:t>es</a:t>
            </a:r>
            <a:r>
              <a:rPr lang="en-US" dirty="0"/>
              <a:t>-Safi) in 1899. Recent excavations were begun under the direction of </a:t>
            </a:r>
            <a:r>
              <a:rPr lang="en-US" dirty="0" err="1"/>
              <a:t>Aren</a:t>
            </a:r>
            <a:r>
              <a:rPr lang="en-US" dirty="0"/>
              <a:t> Maeir of Bar-</a:t>
            </a:r>
            <a:r>
              <a:rPr lang="en-US" dirty="0" err="1"/>
              <a:t>Ilan</a:t>
            </a:r>
            <a:r>
              <a:rPr lang="en-US" dirty="0"/>
              <a:t> University. The site was surveyed in 1996 and intensive excavations have continued until the present. The survey and excavations determined that the site was almost continuously inhabited from the Chalcolithic period until AD 1948. It was also found that the site is more than 100 acres (40 ha)—more than four times what was previously thought. During the Early and Late Bronze Ages, Gath was one of the larger cities in the region, as it seems that the entire mound was inhabited. The Philistine site flourished in the 12th, 11th, 10th, and 9th centuries, but it declined after its destruction by </a:t>
            </a:r>
            <a:r>
              <a:rPr lang="en-US" dirty="0" err="1"/>
              <a:t>Hazael</a:t>
            </a:r>
            <a:r>
              <a:rPr lang="en-US" dirty="0"/>
              <a:t> in the late 9th century. Recent analysis indicates that Gath may have already become Philistine in the late 13th century BC before the famous stand-off between Ramses III and the Sea Peoples that is depicted on the walls of the temple at Medinet Habu. This corresponds with evidence in the biblical text (e.g., Josh 13:3) that Philistines were settled on the coast earlier than the time of Ramses III.</a:t>
            </a:r>
          </a:p>
          <a:p>
            <a:pPr marL="0" indent="0" eaLnBrk="1" hangingPunct="1">
              <a:buFontTx/>
              <a:buNone/>
            </a:pPr>
            <a:endParaRPr lang="en-US" dirty="0"/>
          </a:p>
          <a:p>
            <a:pPr marL="0" marR="0" indent="0" algn="l" defTabSz="914400" rtl="0" eaLnBrk="1" fontAlgn="auto" latinLnBrk="0" hangingPunct="1">
              <a:spcBef>
                <a:spcPts val="0"/>
              </a:spcBef>
              <a:spcAft>
                <a:spcPts val="0"/>
              </a:spcAft>
              <a:buClrTx/>
              <a:buSzTx/>
              <a:buFontTx/>
              <a:buNone/>
              <a:tabLst/>
              <a:defRPr/>
            </a:pPr>
            <a:r>
              <a:rPr lang="en-US" dirty="0"/>
              <a:t>ws041915182</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54462300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name “</a:t>
            </a:r>
            <a:r>
              <a:rPr lang="en-US" sz="1200" dirty="0" err="1"/>
              <a:t>Ittai</a:t>
            </a:r>
            <a:r>
              <a:rPr lang="en-US" sz="1200" dirty="0"/>
              <a:t>” (Heb. </a:t>
            </a:r>
            <a:r>
              <a:rPr lang="he-IL" sz="1200" b="0" i="0" u="none" strike="noStrike" kern="1200" baseline="0" dirty="0">
                <a:solidFill>
                  <a:schemeClr val="tx1"/>
                </a:solidFill>
                <a:latin typeface="+mn-lt"/>
                <a:ea typeface="+mn-ea"/>
                <a:cs typeface="+mn-cs"/>
              </a:rPr>
              <a:t>אִתַּי</a:t>
            </a:r>
            <a:r>
              <a:rPr lang="en-US" sz="1200" b="0" i="0" u="none" strike="noStrike" kern="1200" baseline="0" dirty="0">
                <a:solidFill>
                  <a:schemeClr val="tx1"/>
                </a:solidFill>
                <a:latin typeface="+mn-lt"/>
                <a:ea typeface="+mn-ea"/>
                <a:cs typeface="+mn-cs"/>
              </a:rPr>
              <a:t>) may be non-Semitic, which would not be surprising given his identity as a Philistine. </a:t>
            </a:r>
            <a:r>
              <a:rPr lang="en-US" dirty="0"/>
              <a:t>This relief was part of the mortuary</a:t>
            </a:r>
            <a:r>
              <a:rPr lang="en-US" baseline="0" dirty="0"/>
              <a:t> temple of Ramesses III (1187–1156 BC) at Medinet Habu. Like other depictions of the Philistines from this time, it shows them with tall feathered headdresses. </a:t>
            </a:r>
            <a:r>
              <a:rPr lang="en-US" dirty="0"/>
              <a:t>The Philistine captives shown here are seated, awaiting</a:t>
            </a:r>
            <a:r>
              <a:rPr lang="en-US" baseline="0" dirty="0"/>
              <a:t> their fate as prisoners of the Egyptians. The deep, smooth indentations on either side of this carving were created by the repeated rubbing of the stone by pilgrims and tourists over several millennia.</a:t>
            </a:r>
            <a:endParaRPr lang="en-US" dirty="0"/>
          </a:p>
          <a:p>
            <a:endParaRPr lang="en-US" sz="1200" dirty="0"/>
          </a:p>
          <a:p>
            <a:r>
              <a:rPr lang="en-US" sz="1200" dirty="0"/>
              <a:t>tb011105849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1902499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city gates of</a:t>
            </a:r>
            <a:r>
              <a:rPr lang="en-US" baseline="0" dirty="0"/>
              <a:t> the Iron Age II had benches lining the gate chambers, as seen in this gate at Gezer. These likely facilitated gatherings, whether for judicial purposes or for commerce (cf. Ruth 4:1-2). See the next slide for labels.</a:t>
            </a:r>
            <a:endParaRPr lang="en-US" dirty="0"/>
          </a:p>
          <a:p>
            <a:endParaRPr lang="en-US" dirty="0"/>
          </a:p>
          <a:p>
            <a:r>
              <a:rPr lang="en-US" dirty="0"/>
              <a:t>mjb1902200742</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Gath was only about 24 miles (39 km) west of Jerusalem; what made </a:t>
            </a:r>
            <a:r>
              <a:rPr lang="en-US" sz="1200" dirty="0" err="1"/>
              <a:t>Ittai</a:t>
            </a:r>
            <a:r>
              <a:rPr lang="en-US" sz="1200" dirty="0"/>
              <a:t> a foreigner and an exile, however, was his ethnicity</a:t>
            </a:r>
            <a:r>
              <a:rPr lang="en-US" sz="1200" baseline="0" dirty="0"/>
              <a:t> as a Philistine. </a:t>
            </a:r>
            <a:endParaRPr lang="en-US" sz="1200" dirty="0"/>
          </a:p>
          <a:p>
            <a:endParaRPr lang="en-US" sz="1200" dirty="0"/>
          </a:p>
          <a:p>
            <a:r>
              <a:rPr lang="en-US" sz="1200" dirty="0"/>
              <a:t>tb060906166</a:t>
            </a:r>
            <a:endParaRPr lang="en-US" dirty="0"/>
          </a:p>
        </p:txBody>
      </p:sp>
    </p:spTree>
    <p:extLst>
      <p:ext uri="{BB962C8B-B14F-4D97-AF65-F5344CB8AC3E}">
        <p14:creationId xmlns:p14="http://schemas.microsoft.com/office/powerpoint/2010/main" val="13292836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David made clear that he did not expect a foreign officer or mercenary to stand with him against an internal</a:t>
            </a:r>
            <a:r>
              <a:rPr lang="en-US" baseline="0" dirty="0"/>
              <a:t> insurrection, thus granting him freedom to extricate himself from the situation. </a:t>
            </a:r>
            <a:r>
              <a:rPr lang="en-US" dirty="0"/>
              <a:t>This American Colony photograph of a man walking away down a path was taken between 1934 and 1939.</a:t>
            </a:r>
          </a:p>
          <a:p>
            <a:endParaRPr lang="en-US" dirty="0"/>
          </a:p>
          <a:p>
            <a:r>
              <a:rPr lang="en-US" dirty="0"/>
              <a:t>mat16343</a:t>
            </a:r>
          </a:p>
        </p:txBody>
      </p:sp>
    </p:spTree>
    <p:extLst>
      <p:ext uri="{BB962C8B-B14F-4D97-AF65-F5344CB8AC3E}">
        <p14:creationId xmlns:p14="http://schemas.microsoft.com/office/powerpoint/2010/main" val="99670012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Yahweh was the personal name of Israel’s God. This name was also known to Israel’s neighbors, as evidenced by various</a:t>
            </a:r>
            <a:r>
              <a:rPr lang="en-US" baseline="0" dirty="0"/>
              <a:t> inscriptions. </a:t>
            </a:r>
            <a:r>
              <a:rPr lang="en-US" dirty="0"/>
              <a:t>The Mesha</a:t>
            </a:r>
            <a:r>
              <a:rPr lang="en-US" baseline="0" dirty="0"/>
              <a:t> Stele (aka the Moabite Stone) describes how Moab was oppressed by the Israelite king Omri, and how the Moabite king Mesha was able to regain a number of cities which he then refortified. Midway through the inscription Mesha describes his conquest of Nebo. He states, </a:t>
            </a:r>
            <a:r>
              <a:rPr lang="en-US" dirty="0"/>
              <a:t>“I killed in all seven thousand men, but I did not kill the women and maidens, for I devoted them to </a:t>
            </a:r>
            <a:r>
              <a:rPr lang="en-US" dirty="0" err="1"/>
              <a:t>Ashtar-Chemosh</a:t>
            </a:r>
            <a:r>
              <a:rPr lang="en-US" dirty="0"/>
              <a:t>; and I took from it the vessels of Yahweh and offered them before Chemosh.”</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Moabite Stone </a:t>
            </a:r>
            <a:r>
              <a:rPr lang="en-US" baseline="0" dirty="0"/>
              <a:t>was d</a:t>
            </a:r>
            <a:r>
              <a:rPr lang="en-US" dirty="0"/>
              <a:t>iscovered in 1868 at </a:t>
            </a:r>
            <a:r>
              <a:rPr lang="en-US" dirty="0" err="1"/>
              <a:t>Dibon</a:t>
            </a:r>
            <a:r>
              <a:rPr lang="en-US" dirty="0"/>
              <a:t> by a missionary physician visiting the Bedouin. It dates from the late 9th century BC. It measures 3.3 x 2 feet (1 x 0.6 m), and it is the longest monumental stone inscription in Palestine, with 34 lines of text. It preserves the earliest extrabiblical reference to Yahweh in the land settled by Israel (although the Egyptian “Shasu of Yahweh” inscriptions are centuries earlier). It was written in the Moabite language, which is very similar to ancient Hebrew, circa 820 BC. The author of the inscription, Mesha, king of Moab, claims to have been a vassal of Israel for 40 years before successfully rebelling. </a:t>
            </a:r>
            <a:r>
              <a:rPr lang="en-US" dirty="0" err="1"/>
              <a:t>Mesha’s</a:t>
            </a:r>
            <a:r>
              <a:rPr lang="en-US" dirty="0"/>
              <a:t> major boast in the inscription is that he conquered the Israelite land of the Medeba Plateau, rebuilt the cities, and established a sanctuary for the Moabite god Chemosh. Second Kings 3 records a military campaign of Israel and Judah against Moab, which takes place before the revolt of Mesha described in this inscription. Lemaire has demonstrated that the Moabite Stone includes a reference to the “House of David.” This inscription</a:t>
            </a:r>
            <a:r>
              <a:rPr lang="en-US" baseline="0" dirty="0"/>
              <a:t> </a:t>
            </a:r>
            <a:r>
              <a:rPr lang="en-US" dirty="0"/>
              <a:t>was photographed at the Louvre Museum. The next slide includes a label for the divine name.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tb060408127b</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41608202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Yahweh was the personal name of Israel’s God. This name was also known to Israel’s neighbors, as evidenced by various</a:t>
            </a:r>
            <a:r>
              <a:rPr lang="en-US" baseline="0" dirty="0"/>
              <a:t> inscriptions. </a:t>
            </a:r>
            <a:r>
              <a:rPr lang="en-US" dirty="0"/>
              <a:t>The Mesha</a:t>
            </a:r>
            <a:r>
              <a:rPr lang="en-US" baseline="0" dirty="0"/>
              <a:t> Stele (aka the Moabite Stone) describes how Moab was oppressed by the Israelite king Omri, and how the Moabite king Mesha was able to regain a number of cities which he then refortified. Midway through the inscription Mesha describes his conquest of Nebo. He states, </a:t>
            </a:r>
            <a:r>
              <a:rPr lang="en-US" dirty="0"/>
              <a:t>“I killed in all seven thousand men, but I did not kill the women and maidens, for I devoted them to </a:t>
            </a:r>
            <a:r>
              <a:rPr lang="en-US" dirty="0" err="1"/>
              <a:t>Ashtar-Chemosh</a:t>
            </a:r>
            <a:r>
              <a:rPr lang="en-US" dirty="0"/>
              <a:t>; and I took from it the vessels of Yahweh and offered them before </a:t>
            </a:r>
            <a:r>
              <a:rPr lang="en-US" dirty="0" err="1"/>
              <a:t>Chemosh</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Moabite Stone </a:t>
            </a:r>
            <a:r>
              <a:rPr lang="en-US" baseline="0" dirty="0"/>
              <a:t>was d</a:t>
            </a:r>
            <a:r>
              <a:rPr lang="en-US" dirty="0"/>
              <a:t>iscovered in 1868 at Dibon by a missionary physician visiting the Bedouin. It dates from the late 9th century BC. It measures 3.3 x 2 feet (1 x 0.6 m), and it is the longest monumental stone inscription in Palestine, with 34 lines of text. It preserves the earliest extrabiblical reference to Yahweh in the land settled by Israel (although the Egyptian “</a:t>
            </a:r>
            <a:r>
              <a:rPr lang="en-US" dirty="0" err="1"/>
              <a:t>Shasu</a:t>
            </a:r>
            <a:r>
              <a:rPr lang="en-US" dirty="0"/>
              <a:t> of Yahweh” inscriptions are centuries earlier). It was written in the Moabite language, which is very similar to ancient Hebrew, circa 820 BC. The author of the inscription, Mesha, king of Moab, claims to have been a vassal of Israel for 40 years before successfully rebelling. Mesha’s major boast in the inscription is that he conquered the Israelite land of the Medeba Plateau, rebuilt the cities, and established a sanctuary for the Moabite god </a:t>
            </a:r>
            <a:r>
              <a:rPr lang="en-US" dirty="0" err="1"/>
              <a:t>Chemosh</a:t>
            </a:r>
            <a:r>
              <a:rPr lang="en-US" dirty="0"/>
              <a:t>. Second Kings 3 records a military campaign of Israel and Judah against Moab, which takes place before the revolt of Mesha described in this inscription. Lemaire has demonstrated that the Moabite Stone includes a reference to the “House of David.” This inscription</a:t>
            </a:r>
            <a:r>
              <a:rPr lang="en-US" baseline="0" dirty="0"/>
              <a:t> </a:t>
            </a:r>
            <a:r>
              <a:rPr lang="en-US" dirty="0"/>
              <a:t>was photographed at the Louvre Museum.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tb060408127b</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416082026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Ittai</a:t>
            </a:r>
            <a:r>
              <a:rPr lang="en-US" dirty="0"/>
              <a:t> pledged to accompany David wherever he went, regardless of the danger to his life. This loyalty from a foreigner sharply contrasts with the treason of David’s own son.</a:t>
            </a:r>
          </a:p>
          <a:p>
            <a:endParaRPr lang="en-US" dirty="0"/>
          </a:p>
          <a:p>
            <a:r>
              <a:rPr lang="en-US" dirty="0"/>
              <a:t>tb031603001</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85707109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a:t>
            </a:r>
          </a:p>
          <a:p>
            <a:endParaRPr lang="en-US" dirty="0"/>
          </a:p>
          <a:p>
            <a:r>
              <a:rPr lang="en-US" dirty="0"/>
              <a:t>tb112004314</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157318323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Kidron brook was the stream that flowed from the Gihon Spring, located on the eastern flank of the city of Jerusalem. Because the subsequent narrative makes it clear that David turned north to pass by the “place where God was worshipped” (2 Sam 15:32), and because the opposing slope of the Mount of Olives is rather steep, it seems likely that David and his company moved up the Kidron Valley even as they passed across it. The next slide includes labels.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tb010703234</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32315928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Kidron brook was the stream that flowed from the Gihon Spring, located on the eastern flank of the city of Jerusalem. Because the subsequent narrative makes it clear that David turned north to pass by the “place where God was worshipped” (2 Sam 15:32), and because the opposing slope of the Mount of Olives is rather steep, it seems likely that David and his company moved up the Kidron Valley even as they passed across it.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tb010703234</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323159285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Kidron Valley cuts between the City of David and the Mount of Olives. The western side of Jerusalem in David’s day was the Central or </a:t>
            </a:r>
            <a:r>
              <a:rPr lang="en-US" dirty="0" err="1"/>
              <a:t>Tyropoean</a:t>
            </a:r>
            <a:r>
              <a:rPr lang="en-US" dirty="0"/>
              <a:t> Valley. In the</a:t>
            </a:r>
            <a:r>
              <a:rPr lang="en-US" baseline="0" dirty="0"/>
              <a:t> reign of Hezekiah the city expanded to include the Western Hill, which was then bounded on the west by the Hinnom Valley. The next slide includes labels.</a:t>
            </a:r>
          </a:p>
          <a:p>
            <a:pPr eaLnBrk="1" hangingPunct="1"/>
            <a:endParaRPr lang="en-US" dirty="0"/>
          </a:p>
          <a:p>
            <a:pPr eaLnBrk="1" hangingPunct="1"/>
            <a:r>
              <a:rPr lang="en-US" dirty="0"/>
              <a:t>tb010703209</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143555021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Kidron Valley cuts between the City of David and the Mount of Olives. The western side of Jerusalem in David’s day was the Central or </a:t>
            </a:r>
            <a:r>
              <a:rPr lang="en-US" dirty="0" err="1"/>
              <a:t>Tyropoean</a:t>
            </a:r>
            <a:r>
              <a:rPr lang="en-US" dirty="0"/>
              <a:t> Valley. In the</a:t>
            </a:r>
            <a:r>
              <a:rPr lang="en-US" baseline="0" dirty="0"/>
              <a:t> reign of Hezekiah the city expanded to include the Western Hill, which was then bounded on the west by the Hinnom Valley. </a:t>
            </a:r>
          </a:p>
          <a:p>
            <a:pPr eaLnBrk="1" hangingPunct="1"/>
            <a:endParaRPr lang="en-US" dirty="0"/>
          </a:p>
          <a:p>
            <a:pPr eaLnBrk="1" hangingPunct="1"/>
            <a:r>
              <a:rPr lang="en-US" dirty="0"/>
              <a:t>tb010703209</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1435550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city gates of</a:t>
            </a:r>
            <a:r>
              <a:rPr lang="en-US" baseline="0" dirty="0"/>
              <a:t> the Iron Age II had benches lining the gate chambers, as seen in this gate at Gezer. These likely facilitated gatherings, whether for judicial purposes or for commerce (cf. Ruth 4:1-2).</a:t>
            </a:r>
            <a:endParaRPr lang="en-US" dirty="0"/>
          </a:p>
          <a:p>
            <a:endParaRPr lang="en-US" dirty="0"/>
          </a:p>
          <a:p>
            <a:r>
              <a:rPr lang="en-US" dirty="0"/>
              <a:t>mjb1902200742</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257703715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next slide includes labels.</a:t>
            </a:r>
          </a:p>
          <a:p>
            <a:pPr eaLnBrk="1" hangingPunct="1"/>
            <a:endParaRPr lang="en-US" dirty="0"/>
          </a:p>
          <a:p>
            <a:pPr eaLnBrk="1" hangingPunct="1"/>
            <a:r>
              <a:rPr lang="en-US" dirty="0"/>
              <a:t>tb010703207</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4355502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t>tb010703207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143555021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unusual perspective taken in modern times largely obscures the fact that most of Jerusalem is built over today.</a:t>
            </a:r>
          </a:p>
          <a:p>
            <a:endParaRPr lang="en-US" dirty="0"/>
          </a:p>
          <a:p>
            <a:r>
              <a:rPr lang="en-US" dirty="0"/>
              <a:t>tb042306038</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68601695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This view of the Kidron Valley is taken from below the Temple Mount, north of the ancient City of David. The</a:t>
            </a:r>
            <a:r>
              <a:rPr lang="en-US" baseline="0" dirty="0"/>
              <a:t> modern buildings perched on the far side of the valley belong to the Arab village of Silwan. The ancient City of David is mostly hidden behind the green foliage on the right side of the photo.</a:t>
            </a:r>
            <a:endParaRPr lang="en-US" dirty="0"/>
          </a:p>
          <a:p>
            <a:pPr marL="0" indent="0" eaLnBrk="1" hangingPunct="1">
              <a:buFontTx/>
              <a:buNone/>
            </a:pPr>
            <a:endParaRPr lang="en-US" dirty="0"/>
          </a:p>
          <a:p>
            <a:pPr marL="0" indent="0" eaLnBrk="1" hangingPunct="1">
              <a:buFontTx/>
              <a:buNone/>
            </a:pPr>
            <a:r>
              <a:rPr lang="en-US" dirty="0"/>
              <a:t>tb051908131</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43555021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It seems most likely that David’s route took him north up the Kidron Valley, to a place where the ascent of the Mount of Olives would be less steep. </a:t>
            </a:r>
          </a:p>
          <a:p>
            <a:pPr marL="0" indent="0" eaLnBrk="1" hangingPunct="1">
              <a:buFontTx/>
              <a:buNone/>
            </a:pPr>
            <a:endParaRPr lang="en-US" dirty="0"/>
          </a:p>
          <a:p>
            <a:pPr marL="0" indent="0" eaLnBrk="1" hangingPunct="1">
              <a:buFontTx/>
              <a:buNone/>
            </a:pPr>
            <a:r>
              <a:rPr lang="en-US" dirty="0"/>
              <a:t>tb012603219</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14355502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route of David and those fleeing Jerusalem is called “the way of the wilderness,” which is the same term used for Zedekiah and his military when they fled Jerusalem went through the Judean Wilderness to Jericho (2 Kgs 25:4). Given that they passed over the Mount of Olives and near </a:t>
            </a:r>
            <a:r>
              <a:rPr lang="en-US" baseline="0" dirty="0" err="1"/>
              <a:t>Bahurim</a:t>
            </a:r>
            <a:r>
              <a:rPr lang="en-US" baseline="0" dirty="0"/>
              <a:t>, this should most likely be understood to be the Ascent of Adummim, the main road along the Wadi Qilt between Jerusalem and Jericho.</a:t>
            </a:r>
          </a:p>
          <a:p>
            <a:endParaRPr lang="en-US" baseline="0" dirty="0"/>
          </a:p>
          <a:p>
            <a:r>
              <a:rPr lang="en-US" dirty="0"/>
              <a:t>ws022215477</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81232989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route of David and those fleeing Jerusalem is called “the way of the wilderness,” which is the same term used for Zedekiah and his military when they fled Jerusalem went through the Judean Wilderness to Jericho (2 Kgs 25:4). Given that they passed over the Mount of Olives and near </a:t>
            </a:r>
            <a:r>
              <a:rPr lang="en-US" baseline="0" dirty="0" err="1"/>
              <a:t>Bahurim</a:t>
            </a:r>
            <a:r>
              <a:rPr lang="en-US" baseline="0" dirty="0"/>
              <a:t>, this should most likely be understood to be the Ascent of Adummim, the main road along the Wadi Qilt between Jerusalem and Jericho.</a:t>
            </a:r>
          </a:p>
          <a:p>
            <a:endParaRPr lang="en-US" baseline="0" dirty="0"/>
          </a:p>
          <a:p>
            <a:r>
              <a:rPr lang="en-US" dirty="0"/>
              <a:t>ws022215477</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81232989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solidFill>
                  <a:srgbClr val="000000"/>
                </a:solidFill>
              </a:rPr>
              <a:t>The “Ascent of </a:t>
            </a:r>
            <a:r>
              <a:rPr lang="en-US" dirty="0" err="1">
                <a:solidFill>
                  <a:srgbClr val="000000"/>
                </a:solidFill>
              </a:rPr>
              <a:t>Adummim</a:t>
            </a:r>
            <a:r>
              <a:rPr lang="en-US" dirty="0">
                <a:solidFill>
                  <a:srgbClr val="000000"/>
                </a:solidFill>
              </a:rPr>
              <a:t>” was the main route from Jericho to Jerusalem in antiquity. It followed a ridge located south of the Wadi </a:t>
            </a:r>
            <a:r>
              <a:rPr lang="en-US" dirty="0" err="1">
                <a:solidFill>
                  <a:srgbClr val="000000"/>
                </a:solidFill>
              </a:rPr>
              <a:t>Qilt</a:t>
            </a:r>
            <a:r>
              <a:rPr lang="en-US" dirty="0">
                <a:solidFill>
                  <a:srgbClr val="000000"/>
                </a:solidFill>
              </a:rPr>
              <a:t> and north of Nahal </a:t>
            </a:r>
            <a:r>
              <a:rPr lang="en-US" dirty="0" err="1">
                <a:solidFill>
                  <a:srgbClr val="000000"/>
                </a:solidFill>
              </a:rPr>
              <a:t>Og</a:t>
            </a:r>
            <a:r>
              <a:rPr lang="en-US" dirty="0">
                <a:solidFill>
                  <a:srgbClr val="000000"/>
                </a:solidFill>
              </a:rPr>
              <a:t>, and near Jerusalem was forced to cross the Nahal </a:t>
            </a:r>
            <a:r>
              <a:rPr lang="en-US" dirty="0" err="1">
                <a:solidFill>
                  <a:srgbClr val="000000"/>
                </a:solidFill>
              </a:rPr>
              <a:t>Og</a:t>
            </a:r>
            <a:r>
              <a:rPr lang="en-US" dirty="0">
                <a:solidFill>
                  <a:srgbClr val="000000"/>
                </a:solidFill>
              </a:rPr>
              <a:t> at a more passable location. Among the biblical events which likely occurred on this route were David’s flight from Absalom (2 Sam 15–16), Zedekiah’s flight from the Babylonians (2 Kgs 25:4), the story of the Good Samaritan (Luke 10:25-37), and Jesus’s travels from Jericho to Jerusalem (e.g., Luke 19:28). The next slide includes labels.</a:t>
            </a:r>
          </a:p>
          <a:p>
            <a:pPr eaLnBrk="1" hangingPunct="1">
              <a:spcBef>
                <a:spcPct val="0"/>
              </a:spcBef>
            </a:pP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tb010703282</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6679694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solidFill>
                  <a:srgbClr val="000000"/>
                </a:solidFill>
              </a:rPr>
              <a:t>The “Ascent of </a:t>
            </a:r>
            <a:r>
              <a:rPr lang="en-US" dirty="0" err="1">
                <a:solidFill>
                  <a:srgbClr val="000000"/>
                </a:solidFill>
              </a:rPr>
              <a:t>Adummim</a:t>
            </a:r>
            <a:r>
              <a:rPr lang="en-US" dirty="0">
                <a:solidFill>
                  <a:srgbClr val="000000"/>
                </a:solidFill>
              </a:rPr>
              <a:t>” was the main route from Jericho to Jerusalem in antiquity. It followed a ridge located south of the Wadi </a:t>
            </a:r>
            <a:r>
              <a:rPr lang="en-US" dirty="0" err="1">
                <a:solidFill>
                  <a:srgbClr val="000000"/>
                </a:solidFill>
              </a:rPr>
              <a:t>Qilt</a:t>
            </a:r>
            <a:r>
              <a:rPr lang="en-US" dirty="0">
                <a:solidFill>
                  <a:srgbClr val="000000"/>
                </a:solidFill>
              </a:rPr>
              <a:t> and north of Nahal </a:t>
            </a:r>
            <a:r>
              <a:rPr lang="en-US" dirty="0" err="1">
                <a:solidFill>
                  <a:srgbClr val="000000"/>
                </a:solidFill>
              </a:rPr>
              <a:t>Og</a:t>
            </a:r>
            <a:r>
              <a:rPr lang="en-US" dirty="0">
                <a:solidFill>
                  <a:srgbClr val="000000"/>
                </a:solidFill>
              </a:rPr>
              <a:t>, and near Jerusalem was forced to cross the Nahal </a:t>
            </a:r>
            <a:r>
              <a:rPr lang="en-US" dirty="0" err="1">
                <a:solidFill>
                  <a:srgbClr val="000000"/>
                </a:solidFill>
              </a:rPr>
              <a:t>Og</a:t>
            </a:r>
            <a:r>
              <a:rPr lang="en-US" dirty="0">
                <a:solidFill>
                  <a:srgbClr val="000000"/>
                </a:solidFill>
              </a:rPr>
              <a:t> at a more passable location. Among the biblical events which likely occurred on this route were David’s flight from Absalom (2 Sam 15–16), Zedekiah’s flight from the Babylonians (2 Kgs 25:4), the story of the Good Samaritan (Luke 10:25-37), and Jesus’s travels from Jericho to Jerusalem (e.g., Luke 19:28). </a:t>
            </a:r>
          </a:p>
          <a:p>
            <a:pPr eaLnBrk="1" hangingPunct="1">
              <a:spcBef>
                <a:spcPct val="0"/>
              </a:spcBef>
            </a:pP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tb010703282</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16679694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photo shows the upper</a:t>
            </a:r>
            <a:r>
              <a:rPr lang="en-US" baseline="0" dirty="0"/>
              <a:t> end of the Ascent of Adummim. Jerusalem is out of view behind the Mount of Olives (marked by three towers). The next slide includes labels.</a:t>
            </a:r>
          </a:p>
          <a:p>
            <a:endParaRPr lang="en-US" dirty="0"/>
          </a:p>
          <a:p>
            <a:r>
              <a:rPr lang="en-US" dirty="0"/>
              <a:t>ws020115389</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713650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a plaza in front of </a:t>
            </a:r>
            <a:r>
              <a:rPr lang="en-US" baseline="0" dirty="0"/>
              <a:t>the Iron Age II city gate of Dan. Tel Dan’s gate system provides one of the best archaeological windows into the varied purposes of Israelite gates. Besides two four-chambered gates, this complex includes two separate shrines made up of a row of standing stones (</a:t>
            </a:r>
            <a:r>
              <a:rPr lang="en-US" i="1" baseline="0" dirty="0" err="1"/>
              <a:t>maseboth</a:t>
            </a:r>
            <a:r>
              <a:rPr lang="en-US" baseline="0" dirty="0"/>
              <a:t>), a paved plaza, and an installation variously interpreted as a throne, judgment seat, or cultic niche. Notably, 1 Kings 22:10 indicates that there was a throne and a threshing floor at the entrance of the gate of Samaria. See the next slide for labels.</a:t>
            </a:r>
            <a:endParaRPr lang="en-US" dirty="0"/>
          </a:p>
          <a:p>
            <a:endParaRPr lang="en-US" dirty="0"/>
          </a:p>
          <a:p>
            <a:r>
              <a:rPr lang="en-US" dirty="0"/>
              <a:t>tb052907121</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photo shows the upper</a:t>
            </a:r>
            <a:r>
              <a:rPr lang="en-US" baseline="0" dirty="0"/>
              <a:t> end of the Ascent of Adummim. Jerusalem is out of view behind the Mount of Olives (marked by three towers).</a:t>
            </a:r>
          </a:p>
          <a:p>
            <a:endParaRPr lang="en-US" dirty="0"/>
          </a:p>
          <a:p>
            <a:r>
              <a:rPr lang="en-US" dirty="0"/>
              <a:t>ws020115389</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171365050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foreground of this aerial</a:t>
            </a:r>
            <a:r>
              <a:rPr lang="en-US" baseline="0" dirty="0"/>
              <a:t> photo shows a section of the Roman road along the upper end of the Ascent of Adummim. The hill on the horizon at the center is the Mount of Olives; the tower of Augusta Victoria (left) and the bell tower on the Hebrew University campus on Mount Scopus (right) are visible along the skyline. Presumably this section of Roman road marks the same path that would have been used by David as he left Jerusalem.</a:t>
            </a:r>
            <a:endParaRPr lang="en-US" dirty="0"/>
          </a:p>
          <a:p>
            <a:endParaRPr lang="en-US" dirty="0"/>
          </a:p>
          <a:p>
            <a:r>
              <a:rPr lang="en-US" dirty="0"/>
              <a:t>ws052418977</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171365050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foreground of this aerial</a:t>
            </a:r>
            <a:r>
              <a:rPr lang="en-US" baseline="0" dirty="0"/>
              <a:t> photo shows a section of the Roman road along the upper end of the Ascent of Adummim. The hill on the horizon at the center is the Mount of Olives; the tower of Augusta Victoria (left) and the bell tower on the Hebrew University campus on Mount Scopus (right) are visible along the skyline. Presumably this section of Roman road marks the same path that would have been used by David as he left Jerusalem.</a:t>
            </a:r>
            <a:endParaRPr lang="en-US" dirty="0"/>
          </a:p>
          <a:p>
            <a:endParaRPr lang="en-US" dirty="0"/>
          </a:p>
          <a:p>
            <a:r>
              <a:rPr lang="en-US" dirty="0"/>
              <a:t>ws052418977</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71365050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aerial photo shows the Wadi Qilt and the Ascent of Adummim along the lower sections, not far from the Jericho plain. Saint George’s Monastery is visible on the far side of the Wadi Qilt, toward the right end of the photo. This photo illustrates the dry “wilderness” character of this route.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ws022617113</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72958320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Ark of the Covenant was carried on poles on the shoulders of the priests</a:t>
            </a:r>
            <a:r>
              <a:rPr lang="en-US" baseline="0" dirty="0"/>
              <a:t>. </a:t>
            </a:r>
            <a:r>
              <a:rPr lang="en-US" dirty="0"/>
              <a:t>The relief shown here depicts priests of the Egyptian god Amun carrying his barque (boat) on poles on their shoulders. This relief was photographed at the Petrie Museum of Egyptian Archaeology at University College London.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adr1305238618</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7221348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Zadok is only ever identified as a priest, but because</a:t>
            </a:r>
            <a:r>
              <a:rPr lang="en-US" baseline="0" dirty="0"/>
              <a:t> of his prominence in both David’s reign and during the reign of Solomon (1 Kgs 2:35) it is often thought that he was the high priest. This model of a high priest was photographed at the tabernacle model in Timna Park, southern Israel.</a:t>
            </a:r>
          </a:p>
          <a:p>
            <a:endParaRPr lang="en-US" dirty="0"/>
          </a:p>
          <a:p>
            <a:r>
              <a:rPr lang="en-US" dirty="0"/>
              <a:t>tb022804700</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54094073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not known exactly what</a:t>
            </a:r>
            <a:r>
              <a:rPr lang="en-US" baseline="0" dirty="0"/>
              <a:t> the appearance of the ark was. This model provides an example of how one artist has conceived of it. This model was photographed at the tabernacle model in Timna Park, southern Israel.</a:t>
            </a:r>
          </a:p>
          <a:p>
            <a:endParaRPr lang="en-US" dirty="0"/>
          </a:p>
          <a:p>
            <a:r>
              <a:rPr lang="en-US" dirty="0"/>
              <a:t>tb052208375</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51302621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passage should remind the reader of the Jordan River crossing in Joshua 3. In this case, the ark is set down by the Levites as the people and the king go into exile (and to the other side of the Jordan) instead of the ark being held by the Levites as they came over on dry land into Canaan. </a:t>
            </a:r>
            <a:r>
              <a:rPr lang="en-US" sz="1200" b="0" i="0" kern="1200" dirty="0">
                <a:solidFill>
                  <a:schemeClr val="tx1"/>
                </a:solidFill>
                <a:effectLst/>
                <a:latin typeface="+mn-lt"/>
                <a:ea typeface="+mn-ea"/>
                <a:cs typeface="+mn-cs"/>
              </a:rPr>
              <a:t>This American Colony photograph was taken between 1898 and 1914.</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mat06782</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18568568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was photographed at the tabernacle model once located at </a:t>
            </a:r>
            <a:r>
              <a:rPr lang="en-US" dirty="0" err="1"/>
              <a:t>Almog</a:t>
            </a:r>
            <a:r>
              <a:rPr lang="en-US" dirty="0"/>
              <a:t>, near Qumran.</a:t>
            </a:r>
          </a:p>
          <a:p>
            <a:endParaRPr lang="en-US" dirty="0"/>
          </a:p>
          <a:p>
            <a:r>
              <a:rPr lang="en-US" dirty="0"/>
              <a:t>as042219502</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118724601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baseline="0" dirty="0"/>
              <a:t>This orthostat from the Hittite city of </a:t>
            </a:r>
            <a:r>
              <a:rPr lang="en-US" baseline="0" dirty="0" err="1"/>
              <a:t>Arslan</a:t>
            </a:r>
            <a:r>
              <a:rPr lang="en-US" baseline="0" dirty="0"/>
              <a:t> Tash shows two men carrying a box suspended from poles in a manner similar to the way in which the ark was carried. This artifact was photographed at the </a:t>
            </a:r>
            <a:r>
              <a:rPr lang="en-US" dirty="0"/>
              <a:t>Bible Lands Museum in Jerusalem.</a:t>
            </a:r>
          </a:p>
          <a:p>
            <a:endParaRPr lang="en-US" dirty="0"/>
          </a:p>
          <a:p>
            <a:r>
              <a:rPr lang="en-US" dirty="0"/>
              <a:t>mjb1904258099</a:t>
            </a:r>
          </a:p>
        </p:txBody>
      </p:sp>
    </p:spTree>
    <p:extLst>
      <p:ext uri="{BB962C8B-B14F-4D97-AF65-F5344CB8AC3E}">
        <p14:creationId xmlns:p14="http://schemas.microsoft.com/office/powerpoint/2010/main" val="4078247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8_Title Only">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6519672"/>
            <a:ext cx="8074152" cy="338328"/>
          </a:xfrm>
          <a:solidFill>
            <a:schemeClr val="bg1"/>
          </a:solidFill>
        </p:spPr>
        <p:txBody>
          <a:bodyPr>
            <a:spAutoFit/>
          </a:bodyPr>
          <a:lstStyle>
            <a:lvl1pPr marL="0" indent="0">
              <a:spcBef>
                <a:spcPts val="0"/>
              </a:spcBef>
              <a:buNone/>
              <a:defRPr sz="1600"/>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chemeClr val="bg1"/>
          </a:solidFill>
        </p:spPr>
        <p:txBody>
          <a:bodyPr>
            <a:spAutoFit/>
          </a:bodyPr>
          <a:lstStyle>
            <a:lvl1pPr marL="342900" indent="-342900" algn="r">
              <a:spcBef>
                <a:spcPts val="0"/>
              </a:spcBef>
              <a:buFont typeface="+mj-lt"/>
              <a:buNone/>
              <a:defRPr lang="en-US" sz="1600" kern="1200" dirty="0">
                <a:solidFill>
                  <a:schemeClr val="tx1"/>
                </a:solidFill>
                <a:latin typeface="+mn-lt"/>
                <a:ea typeface="+mn-ea"/>
                <a:cs typeface="+mn-cs"/>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5760"/>
          </a:xfrm>
          <a:solidFill>
            <a:schemeClr val="bg1"/>
          </a:solidFill>
        </p:spPr>
        <p:txBody>
          <a:bodyPr anchor="t" anchorCtr="0">
            <a:spAutoFit/>
          </a:bodyPr>
          <a:lstStyle>
            <a:lvl1pPr marL="0" algn="l" defTabSz="914400" rtl="0" eaLnBrk="1" fontAlgn="base" latinLnBrk="0" hangingPunct="1">
              <a:spcBef>
                <a:spcPct val="0"/>
              </a:spcBef>
              <a:spcAft>
                <a:spcPct val="0"/>
              </a:spcAft>
              <a:defRPr lang="en-US" sz="18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6173905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12/26/2021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95.jpg"/></Relationships>
</file>

<file path=ppt/slides/_rels/slide106.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01.jpe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2.xml"/><Relationship Id="rId1" Type="http://schemas.openxmlformats.org/officeDocument/2006/relationships/tags" Target="../tags/tag12.xml"/><Relationship Id="rId5" Type="http://schemas.microsoft.com/office/2007/relationships/hdphoto" Target="../media/hdphoto5.wdp"/><Relationship Id="rId4" Type="http://schemas.openxmlformats.org/officeDocument/2006/relationships/image" Target="../media/image102.jpeg"/></Relationships>
</file>

<file path=ppt/slides/_rels/slide11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04.jpe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04.jpeg"/></Relationships>
</file>

<file path=ppt/slides/_rels/slide119.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07.jpeg"/></Relationships>
</file>

<file path=ppt/slides/_rels/slide123.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17.jpeg"/></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117.jpeg"/></Relationships>
</file>

<file path=ppt/slides/_rels/slide138.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125.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48.jpe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63.jpeg"/></Relationships>
</file>

<file path=ppt/slides/_rels/slide6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2.wdp"/></Relationships>
</file>

<file path=ppt/slides/_rels/slide7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3.xml"/><Relationship Id="rId1" Type="http://schemas.openxmlformats.org/officeDocument/2006/relationships/slideLayout" Target="../slideLayouts/slideLayout3.xml"/><Relationship Id="rId4" Type="http://schemas.openxmlformats.org/officeDocument/2006/relationships/image" Target="../media/image70.jpg"/></Relationships>
</file>

<file path=ppt/slides/_rels/slide74.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73.jpe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73.jpe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74.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74.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75.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75.jpeg"/></Relationships>
</file>

<file path=ppt/slides/_rels/slide8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microsoft.com/office/2007/relationships/hdphoto" Target="../media/hdphoto4.wdp"/></Relationships>
</file>

<file path=ppt/slides/_rels/slide99.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15</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Plaza and Iron Age gate at Dan</a:t>
            </a:r>
          </a:p>
        </p:txBody>
      </p:sp>
      <p:sp>
        <p:nvSpPr>
          <p:cNvPr id="3" name="Text Placeholder 2"/>
          <p:cNvSpPr>
            <a:spLocks noGrp="1"/>
          </p:cNvSpPr>
          <p:nvPr>
            <p:ph type="body" sz="quarter" idx="12"/>
          </p:nvPr>
        </p:nvSpPr>
        <p:spPr/>
        <p:txBody>
          <a:bodyPr/>
          <a:lstStyle/>
          <a:p>
            <a:r>
              <a:rPr lang="en-US" dirty="0"/>
              <a:t>15:2</a:t>
            </a:r>
          </a:p>
        </p:txBody>
      </p:sp>
      <p:sp>
        <p:nvSpPr>
          <p:cNvPr id="4" name="Title 3"/>
          <p:cNvSpPr>
            <a:spLocks noGrp="1"/>
          </p:cNvSpPr>
          <p:nvPr>
            <p:ph type="title"/>
          </p:nvPr>
        </p:nvSpPr>
        <p:spPr/>
        <p:txBody>
          <a:bodyPr/>
          <a:lstStyle/>
          <a:p>
            <a:r>
              <a:rPr lang="en-US" dirty="0"/>
              <a:t>Absalom rose up early and stood beside the way of the gate</a:t>
            </a:r>
          </a:p>
        </p:txBody>
      </p:sp>
      <p:pic>
        <p:nvPicPr>
          <p:cNvPr id="6" name="Picture 5" descr="Dan marketplace and Iron Age gate, tb05290712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7" name="Text Box 16"/>
          <p:cNvSpPr txBox="1">
            <a:spLocks noChangeArrowheads="1"/>
          </p:cNvSpPr>
          <p:nvPr/>
        </p:nvSpPr>
        <p:spPr bwMode="auto">
          <a:xfrm>
            <a:off x="3219970" y="2282487"/>
            <a:ext cx="68480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Gate</a:t>
            </a:r>
          </a:p>
        </p:txBody>
      </p:sp>
      <p:sp>
        <p:nvSpPr>
          <p:cNvPr id="8" name="Line 9"/>
          <p:cNvSpPr>
            <a:spLocks noChangeShapeType="1"/>
          </p:cNvSpPr>
          <p:nvPr/>
        </p:nvSpPr>
        <p:spPr bwMode="auto">
          <a:xfrm>
            <a:off x="3635307" y="2635519"/>
            <a:ext cx="201646" cy="290527"/>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9" name="Text Box 16"/>
          <p:cNvSpPr txBox="1">
            <a:spLocks noChangeArrowheads="1"/>
          </p:cNvSpPr>
          <p:nvPr/>
        </p:nvSpPr>
        <p:spPr bwMode="auto">
          <a:xfrm>
            <a:off x="5632943" y="2725991"/>
            <a:ext cx="84991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Shrine</a:t>
            </a:r>
          </a:p>
        </p:txBody>
      </p:sp>
      <p:sp>
        <p:nvSpPr>
          <p:cNvPr id="10" name="Line 9"/>
          <p:cNvSpPr>
            <a:spLocks noChangeShapeType="1"/>
          </p:cNvSpPr>
          <p:nvPr/>
        </p:nvSpPr>
        <p:spPr bwMode="auto">
          <a:xfrm>
            <a:off x="6040989" y="3106991"/>
            <a:ext cx="0" cy="32200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1" name="Text Box 16"/>
          <p:cNvSpPr txBox="1">
            <a:spLocks noChangeArrowheads="1"/>
          </p:cNvSpPr>
          <p:nvPr/>
        </p:nvSpPr>
        <p:spPr bwMode="auto">
          <a:xfrm>
            <a:off x="2910429" y="3426867"/>
            <a:ext cx="72487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Plaza</a:t>
            </a:r>
          </a:p>
        </p:txBody>
      </p:sp>
      <p:sp>
        <p:nvSpPr>
          <p:cNvPr id="12" name="Text Box 16">
            <a:extLst>
              <a:ext uri="{FF2B5EF4-FFF2-40B4-BE49-F238E27FC236}">
                <a16:creationId xmlns:a16="http://schemas.microsoft.com/office/drawing/2014/main" id="{EC6C5312-D814-482F-BBAC-ECF128CFA190}"/>
              </a:ext>
            </a:extLst>
          </p:cNvPr>
          <p:cNvSpPr txBox="1">
            <a:spLocks noChangeArrowheads="1"/>
          </p:cNvSpPr>
          <p:nvPr/>
        </p:nvSpPr>
        <p:spPr bwMode="auto">
          <a:xfrm>
            <a:off x="5038303" y="5082650"/>
            <a:ext cx="150393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Marketplace</a:t>
            </a:r>
          </a:p>
        </p:txBody>
      </p:sp>
    </p:spTree>
    <p:extLst>
      <p:ext uri="{BB962C8B-B14F-4D97-AF65-F5344CB8AC3E}">
        <p14:creationId xmlns:p14="http://schemas.microsoft.com/office/powerpoint/2010/main" val="123881756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Eye from a statue of a deity at a temple in Nimrud</a:t>
            </a:r>
          </a:p>
        </p:txBody>
      </p:sp>
      <p:sp>
        <p:nvSpPr>
          <p:cNvPr id="3" name="Text Placeholder 2"/>
          <p:cNvSpPr>
            <a:spLocks noGrp="1"/>
          </p:cNvSpPr>
          <p:nvPr>
            <p:ph type="body" sz="quarter" idx="12"/>
          </p:nvPr>
        </p:nvSpPr>
        <p:spPr/>
        <p:txBody>
          <a:bodyPr/>
          <a:lstStyle/>
          <a:p>
            <a:r>
              <a:rPr lang="en-US" dirty="0"/>
              <a:t>15:25</a:t>
            </a:r>
          </a:p>
        </p:txBody>
      </p:sp>
      <p:sp>
        <p:nvSpPr>
          <p:cNvPr id="4" name="Title 3"/>
          <p:cNvSpPr>
            <a:spLocks noGrp="1"/>
          </p:cNvSpPr>
          <p:nvPr>
            <p:ph type="title"/>
          </p:nvPr>
        </p:nvSpPr>
        <p:spPr/>
        <p:txBody>
          <a:bodyPr/>
          <a:lstStyle/>
          <a:p>
            <a:r>
              <a:rPr lang="en-US" dirty="0"/>
              <a:t>If I find favor in the eyes of Yahweh, He will bring me back again </a:t>
            </a:r>
          </a:p>
        </p:txBody>
      </p:sp>
      <p:pic>
        <p:nvPicPr>
          <p:cNvPr id="6" name="Picture 5" descr="Nimrud, temples, inlay eyes of deities, adr090506786.jpg"/>
          <p:cNvPicPr>
            <a:picLocks noChangeAspect="1"/>
          </p:cNvPicPr>
          <p:nvPr/>
        </p:nvPicPr>
        <p:blipFill rotWithShape="1">
          <a:blip r:embed="rId3" cstate="print">
            <a:extLst>
              <a:ext uri="{28A0092B-C50C-407E-A947-70E740481C1C}">
                <a14:useLocalDpi xmlns:a14="http://schemas.microsoft.com/office/drawing/2010/main" val="0"/>
              </a:ext>
            </a:extLst>
          </a:blip>
          <a:srcRect b="7933"/>
          <a:stretch/>
        </p:blipFill>
        <p:spPr>
          <a:xfrm>
            <a:off x="0" y="634016"/>
            <a:ext cx="9144000" cy="5589969"/>
          </a:xfrm>
          <a:prstGeom prst="rect">
            <a:avLst/>
          </a:prstGeom>
        </p:spPr>
      </p:pic>
    </p:spTree>
    <p:extLst>
      <p:ext uri="{BB962C8B-B14F-4D97-AF65-F5344CB8AC3E}">
        <p14:creationId xmlns:p14="http://schemas.microsoft.com/office/powerpoint/2010/main" val="44386962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Ark of the Covenant replica in the Augusta Victoria Church, Jerusalem</a:t>
            </a:r>
          </a:p>
        </p:txBody>
      </p:sp>
      <p:sp>
        <p:nvSpPr>
          <p:cNvPr id="3" name="Text Placeholder 2"/>
          <p:cNvSpPr>
            <a:spLocks noGrp="1"/>
          </p:cNvSpPr>
          <p:nvPr>
            <p:ph type="body" sz="quarter" idx="12"/>
          </p:nvPr>
        </p:nvSpPr>
        <p:spPr/>
        <p:txBody>
          <a:bodyPr/>
          <a:lstStyle/>
          <a:p>
            <a:r>
              <a:rPr lang="en-US" dirty="0"/>
              <a:t>15:25</a:t>
            </a:r>
          </a:p>
        </p:txBody>
      </p:sp>
      <p:sp>
        <p:nvSpPr>
          <p:cNvPr id="4" name="Title 3"/>
          <p:cNvSpPr>
            <a:spLocks noGrp="1"/>
          </p:cNvSpPr>
          <p:nvPr>
            <p:ph type="title"/>
          </p:nvPr>
        </p:nvSpPr>
        <p:spPr/>
        <p:txBody>
          <a:bodyPr/>
          <a:lstStyle/>
          <a:p>
            <a:r>
              <a:rPr lang="en-US" dirty="0"/>
              <a:t>And He will show me both the ark and His dwelling place</a:t>
            </a:r>
          </a:p>
        </p:txBody>
      </p:sp>
      <p:pic>
        <p:nvPicPr>
          <p:cNvPr id="3074" name="Picture 2" descr="C:\Users\Kris\Documents\Bolen\04 0Adds 2012\Israel2016\03 Jerusalem\Mount of Olives\Ark of Covenant replica in Augusta Victoria church, tb0601161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1638"/>
            <a:ext cx="9144000" cy="6053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421905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Kris\Documents\Bolen\04 0Adds 2012\61 UAE\Museums\UAE Heritage Village\Bedouin tent made of goat and sheep hair, tb051017143.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tent made of goat and sheep hair</a:t>
            </a:r>
          </a:p>
        </p:txBody>
      </p:sp>
      <p:sp>
        <p:nvSpPr>
          <p:cNvPr id="3" name="Text Placeholder 2"/>
          <p:cNvSpPr>
            <a:spLocks noGrp="1"/>
          </p:cNvSpPr>
          <p:nvPr>
            <p:ph type="body" sz="quarter" idx="12"/>
          </p:nvPr>
        </p:nvSpPr>
        <p:spPr/>
        <p:txBody>
          <a:bodyPr/>
          <a:lstStyle/>
          <a:p>
            <a:r>
              <a:rPr lang="en-US" dirty="0"/>
              <a:t>15:25</a:t>
            </a:r>
          </a:p>
        </p:txBody>
      </p:sp>
      <p:sp>
        <p:nvSpPr>
          <p:cNvPr id="4" name="Title 3"/>
          <p:cNvSpPr>
            <a:spLocks noGrp="1"/>
          </p:cNvSpPr>
          <p:nvPr>
            <p:ph type="title"/>
          </p:nvPr>
        </p:nvSpPr>
        <p:spPr/>
        <p:txBody>
          <a:bodyPr/>
          <a:lstStyle/>
          <a:p>
            <a:r>
              <a:rPr lang="en-US" dirty="0"/>
              <a:t>And He will show me both the ark and His dwelling place</a:t>
            </a:r>
          </a:p>
        </p:txBody>
      </p:sp>
    </p:spTree>
    <p:extLst>
      <p:ext uri="{BB962C8B-B14F-4D97-AF65-F5344CB8AC3E}">
        <p14:creationId xmlns:p14="http://schemas.microsoft.com/office/powerpoint/2010/main" val="14938930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PLBLsr\tab-replace\Tabernacle model, tb030807088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2907"/>
            <a:ext cx="9144001" cy="60721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the tabernacle </a:t>
            </a:r>
          </a:p>
        </p:txBody>
      </p:sp>
      <p:sp>
        <p:nvSpPr>
          <p:cNvPr id="3" name="Text Placeholder 2"/>
          <p:cNvSpPr>
            <a:spLocks noGrp="1"/>
          </p:cNvSpPr>
          <p:nvPr>
            <p:ph type="body" sz="quarter" idx="12"/>
          </p:nvPr>
        </p:nvSpPr>
        <p:spPr/>
        <p:txBody>
          <a:bodyPr/>
          <a:lstStyle/>
          <a:p>
            <a:r>
              <a:rPr lang="en-US" dirty="0"/>
              <a:t>15:25</a:t>
            </a:r>
          </a:p>
        </p:txBody>
      </p:sp>
      <p:sp>
        <p:nvSpPr>
          <p:cNvPr id="4" name="Title 3"/>
          <p:cNvSpPr>
            <a:spLocks noGrp="1"/>
          </p:cNvSpPr>
          <p:nvPr>
            <p:ph type="title"/>
          </p:nvPr>
        </p:nvSpPr>
        <p:spPr/>
        <p:txBody>
          <a:bodyPr/>
          <a:lstStyle/>
          <a:p>
            <a:r>
              <a:rPr lang="en-US" dirty="0"/>
              <a:t>And He will show me both the ark and His dwelling place</a:t>
            </a:r>
          </a:p>
        </p:txBody>
      </p:sp>
    </p:spTree>
    <p:extLst>
      <p:ext uri="{BB962C8B-B14F-4D97-AF65-F5344CB8AC3E}">
        <p14:creationId xmlns:p14="http://schemas.microsoft.com/office/powerpoint/2010/main" val="391425320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7924C0E1-5D5B-4CB8-8AC4-F68BB018E91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276" r="4000" b="8954"/>
          <a:stretch/>
        </p:blipFill>
        <p:spPr bwMode="auto">
          <a:xfrm>
            <a:off x="0" y="662941"/>
            <a:ext cx="9144000" cy="5532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Ivory plaque with kneeling male with upraised hands, 8th–7th centuries BC</a:t>
            </a:r>
          </a:p>
        </p:txBody>
      </p:sp>
      <p:sp>
        <p:nvSpPr>
          <p:cNvPr id="3" name="Text Placeholder 2"/>
          <p:cNvSpPr>
            <a:spLocks noGrp="1"/>
          </p:cNvSpPr>
          <p:nvPr>
            <p:ph type="body" sz="quarter" idx="12"/>
          </p:nvPr>
        </p:nvSpPr>
        <p:spPr/>
        <p:txBody>
          <a:bodyPr/>
          <a:lstStyle/>
          <a:p>
            <a:r>
              <a:rPr lang="en-US" dirty="0"/>
              <a:t>15:26</a:t>
            </a:r>
          </a:p>
        </p:txBody>
      </p:sp>
      <p:sp>
        <p:nvSpPr>
          <p:cNvPr id="4" name="Title 3"/>
          <p:cNvSpPr>
            <a:spLocks noGrp="1"/>
          </p:cNvSpPr>
          <p:nvPr>
            <p:ph type="title"/>
          </p:nvPr>
        </p:nvSpPr>
        <p:spPr/>
        <p:txBody>
          <a:bodyPr/>
          <a:lstStyle/>
          <a:p>
            <a:r>
              <a:rPr lang="en-US" dirty="0"/>
              <a:t>Let Him do to me as seems good to Him</a:t>
            </a:r>
          </a:p>
        </p:txBody>
      </p:sp>
    </p:spTree>
    <p:extLst>
      <p:ext uri="{BB962C8B-B14F-4D97-AF65-F5344CB8AC3E}">
        <p14:creationId xmlns:p14="http://schemas.microsoft.com/office/powerpoint/2010/main" val="330476493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662941"/>
            <a:ext cx="9144000" cy="5532119"/>
            <a:chOff x="0" y="662941"/>
            <a:chExt cx="9144000" cy="5532119"/>
          </a:xfrm>
        </p:grpSpPr>
        <p:pic>
          <p:nvPicPr>
            <p:cNvPr id="9" name="Picture 2">
              <a:extLst>
                <a:ext uri="{FF2B5EF4-FFF2-40B4-BE49-F238E27FC236}">
                  <a16:creationId xmlns:a16="http://schemas.microsoft.com/office/drawing/2014/main" id="{7924C0E1-5D5B-4CB8-8AC4-F68BB018E91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276" r="4000" b="8954"/>
            <a:stretch/>
          </p:blipFill>
          <p:spPr bwMode="auto">
            <a:xfrm>
              <a:off x="0" y="662941"/>
              <a:ext cx="9144000" cy="5532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Freeform 5">
              <a:extLst>
                <a:ext uri="{FF2B5EF4-FFF2-40B4-BE49-F238E27FC236}">
                  <a16:creationId xmlns:a16="http://schemas.microsoft.com/office/drawing/2014/main" id="{80B26689-130A-49D1-B2A6-FEA188BF34EF}"/>
                </a:ext>
              </a:extLst>
            </p:cNvPr>
            <p:cNvSpPr/>
            <p:nvPr/>
          </p:nvSpPr>
          <p:spPr>
            <a:xfrm>
              <a:off x="4180268" y="2305029"/>
              <a:ext cx="1603065" cy="2178744"/>
            </a:xfrm>
            <a:custGeom>
              <a:avLst/>
              <a:gdLst>
                <a:gd name="connsiteX0" fmla="*/ 538163 w 1571625"/>
                <a:gd name="connsiteY0" fmla="*/ 523875 h 2166938"/>
                <a:gd name="connsiteX1" fmla="*/ 538163 w 1571625"/>
                <a:gd name="connsiteY1" fmla="*/ 461963 h 2166938"/>
                <a:gd name="connsiteX2" fmla="*/ 681038 w 1571625"/>
                <a:gd name="connsiteY2" fmla="*/ 452438 h 2166938"/>
                <a:gd name="connsiteX3" fmla="*/ 709613 w 1571625"/>
                <a:gd name="connsiteY3" fmla="*/ 323850 h 2166938"/>
                <a:gd name="connsiteX4" fmla="*/ 776288 w 1571625"/>
                <a:gd name="connsiteY4" fmla="*/ 295275 h 2166938"/>
                <a:gd name="connsiteX5" fmla="*/ 642938 w 1571625"/>
                <a:gd name="connsiteY5" fmla="*/ 190500 h 2166938"/>
                <a:gd name="connsiteX6" fmla="*/ 485775 w 1571625"/>
                <a:gd name="connsiteY6" fmla="*/ 0 h 2166938"/>
                <a:gd name="connsiteX7" fmla="*/ 133350 w 1571625"/>
                <a:gd name="connsiteY7" fmla="*/ 180975 h 2166938"/>
                <a:gd name="connsiteX8" fmla="*/ 223838 w 1571625"/>
                <a:gd name="connsiteY8" fmla="*/ 423863 h 2166938"/>
                <a:gd name="connsiteX9" fmla="*/ 209550 w 1571625"/>
                <a:gd name="connsiteY9" fmla="*/ 533400 h 2166938"/>
                <a:gd name="connsiteX10" fmla="*/ 61913 w 1571625"/>
                <a:gd name="connsiteY10" fmla="*/ 552450 h 2166938"/>
                <a:gd name="connsiteX11" fmla="*/ 42863 w 1571625"/>
                <a:gd name="connsiteY11" fmla="*/ 695325 h 2166938"/>
                <a:gd name="connsiteX12" fmla="*/ 171450 w 1571625"/>
                <a:gd name="connsiteY12" fmla="*/ 909638 h 2166938"/>
                <a:gd name="connsiteX13" fmla="*/ 204788 w 1571625"/>
                <a:gd name="connsiteY13" fmla="*/ 1271588 h 2166938"/>
                <a:gd name="connsiteX14" fmla="*/ 161925 w 1571625"/>
                <a:gd name="connsiteY14" fmla="*/ 1600200 h 2166938"/>
                <a:gd name="connsiteX15" fmla="*/ 271463 w 1571625"/>
                <a:gd name="connsiteY15" fmla="*/ 1695450 h 2166938"/>
                <a:gd name="connsiteX16" fmla="*/ 4763 w 1571625"/>
                <a:gd name="connsiteY16" fmla="*/ 1652588 h 2166938"/>
                <a:gd name="connsiteX17" fmla="*/ 0 w 1571625"/>
                <a:gd name="connsiteY17" fmla="*/ 1895475 h 2166938"/>
                <a:gd name="connsiteX18" fmla="*/ 0 w 1571625"/>
                <a:gd name="connsiteY18" fmla="*/ 2095500 h 2166938"/>
                <a:gd name="connsiteX19" fmla="*/ 114300 w 1571625"/>
                <a:gd name="connsiteY19" fmla="*/ 2119313 h 2166938"/>
                <a:gd name="connsiteX20" fmla="*/ 71438 w 1571625"/>
                <a:gd name="connsiteY20" fmla="*/ 2038350 h 2166938"/>
                <a:gd name="connsiteX21" fmla="*/ 161925 w 1571625"/>
                <a:gd name="connsiteY21" fmla="*/ 1766888 h 2166938"/>
                <a:gd name="connsiteX22" fmla="*/ 947738 w 1571625"/>
                <a:gd name="connsiteY22" fmla="*/ 2152650 h 2166938"/>
                <a:gd name="connsiteX23" fmla="*/ 847725 w 1571625"/>
                <a:gd name="connsiteY23" fmla="*/ 1776413 h 2166938"/>
                <a:gd name="connsiteX24" fmla="*/ 695325 w 1571625"/>
                <a:gd name="connsiteY24" fmla="*/ 1614488 h 2166938"/>
                <a:gd name="connsiteX25" fmla="*/ 962025 w 1571625"/>
                <a:gd name="connsiteY25" fmla="*/ 1347788 h 2166938"/>
                <a:gd name="connsiteX26" fmla="*/ 1166813 w 1571625"/>
                <a:gd name="connsiteY26" fmla="*/ 2157413 h 2166938"/>
                <a:gd name="connsiteX27" fmla="*/ 1571625 w 1571625"/>
                <a:gd name="connsiteY27" fmla="*/ 2166938 h 2166938"/>
                <a:gd name="connsiteX28" fmla="*/ 1504950 w 1571625"/>
                <a:gd name="connsiteY28" fmla="*/ 2100263 h 2166938"/>
                <a:gd name="connsiteX29" fmla="*/ 1281113 w 1571625"/>
                <a:gd name="connsiteY29" fmla="*/ 2019300 h 2166938"/>
                <a:gd name="connsiteX30" fmla="*/ 1038225 w 1571625"/>
                <a:gd name="connsiteY30" fmla="*/ 1157288 h 2166938"/>
                <a:gd name="connsiteX31" fmla="*/ 547688 w 1571625"/>
                <a:gd name="connsiteY31" fmla="*/ 1271588 h 2166938"/>
                <a:gd name="connsiteX32" fmla="*/ 600075 w 1571625"/>
                <a:gd name="connsiteY32" fmla="*/ 895350 h 2166938"/>
                <a:gd name="connsiteX33" fmla="*/ 704850 w 1571625"/>
                <a:gd name="connsiteY33" fmla="*/ 881063 h 2166938"/>
                <a:gd name="connsiteX34" fmla="*/ 981075 w 1571625"/>
                <a:gd name="connsiteY34" fmla="*/ 1081088 h 2166938"/>
                <a:gd name="connsiteX35" fmla="*/ 1314450 w 1571625"/>
                <a:gd name="connsiteY35" fmla="*/ 819150 h 2166938"/>
                <a:gd name="connsiteX36" fmla="*/ 1528763 w 1571625"/>
                <a:gd name="connsiteY36" fmla="*/ 476250 h 2166938"/>
                <a:gd name="connsiteX37" fmla="*/ 1347788 w 1571625"/>
                <a:gd name="connsiteY37" fmla="*/ 461963 h 2166938"/>
                <a:gd name="connsiteX38" fmla="*/ 1190625 w 1571625"/>
                <a:gd name="connsiteY38" fmla="*/ 762000 h 2166938"/>
                <a:gd name="connsiteX39" fmla="*/ 942975 w 1571625"/>
                <a:gd name="connsiteY39" fmla="*/ 938213 h 2166938"/>
                <a:gd name="connsiteX40" fmla="*/ 842963 w 1571625"/>
                <a:gd name="connsiteY40" fmla="*/ 804863 h 2166938"/>
                <a:gd name="connsiteX41" fmla="*/ 1052513 w 1571625"/>
                <a:gd name="connsiteY41" fmla="*/ 604838 h 2166938"/>
                <a:gd name="connsiteX42" fmla="*/ 1247775 w 1571625"/>
                <a:gd name="connsiteY42" fmla="*/ 238125 h 2166938"/>
                <a:gd name="connsiteX43" fmla="*/ 1028700 w 1571625"/>
                <a:gd name="connsiteY43" fmla="*/ 385763 h 2166938"/>
                <a:gd name="connsiteX44" fmla="*/ 919163 w 1571625"/>
                <a:gd name="connsiteY44" fmla="*/ 638175 h 2166938"/>
                <a:gd name="connsiteX45" fmla="*/ 771525 w 1571625"/>
                <a:gd name="connsiteY45" fmla="*/ 700088 h 2166938"/>
                <a:gd name="connsiteX46" fmla="*/ 723900 w 1571625"/>
                <a:gd name="connsiteY46" fmla="*/ 585788 h 2166938"/>
                <a:gd name="connsiteX47" fmla="*/ 538163 w 1571625"/>
                <a:gd name="connsiteY47" fmla="*/ 523875 h 2166938"/>
                <a:gd name="connsiteX0" fmla="*/ 538163 w 1571625"/>
                <a:gd name="connsiteY0" fmla="*/ 523875 h 2166938"/>
                <a:gd name="connsiteX1" fmla="*/ 538163 w 1571625"/>
                <a:gd name="connsiteY1" fmla="*/ 461963 h 2166938"/>
                <a:gd name="connsiteX2" fmla="*/ 681038 w 1571625"/>
                <a:gd name="connsiteY2" fmla="*/ 452438 h 2166938"/>
                <a:gd name="connsiteX3" fmla="*/ 709613 w 1571625"/>
                <a:gd name="connsiteY3" fmla="*/ 323850 h 2166938"/>
                <a:gd name="connsiteX4" fmla="*/ 776288 w 1571625"/>
                <a:gd name="connsiteY4" fmla="*/ 295275 h 2166938"/>
                <a:gd name="connsiteX5" fmla="*/ 642938 w 1571625"/>
                <a:gd name="connsiteY5" fmla="*/ 190500 h 2166938"/>
                <a:gd name="connsiteX6" fmla="*/ 485775 w 1571625"/>
                <a:gd name="connsiteY6" fmla="*/ 0 h 2166938"/>
                <a:gd name="connsiteX7" fmla="*/ 133350 w 1571625"/>
                <a:gd name="connsiteY7" fmla="*/ 180975 h 2166938"/>
                <a:gd name="connsiteX8" fmla="*/ 223838 w 1571625"/>
                <a:gd name="connsiteY8" fmla="*/ 423863 h 2166938"/>
                <a:gd name="connsiteX9" fmla="*/ 209550 w 1571625"/>
                <a:gd name="connsiteY9" fmla="*/ 533400 h 2166938"/>
                <a:gd name="connsiteX10" fmla="*/ 61913 w 1571625"/>
                <a:gd name="connsiteY10" fmla="*/ 552450 h 2166938"/>
                <a:gd name="connsiteX11" fmla="*/ 42863 w 1571625"/>
                <a:gd name="connsiteY11" fmla="*/ 695325 h 2166938"/>
                <a:gd name="connsiteX12" fmla="*/ 171450 w 1571625"/>
                <a:gd name="connsiteY12" fmla="*/ 909638 h 2166938"/>
                <a:gd name="connsiteX13" fmla="*/ 204788 w 1571625"/>
                <a:gd name="connsiteY13" fmla="*/ 1271588 h 2166938"/>
                <a:gd name="connsiteX14" fmla="*/ 161925 w 1571625"/>
                <a:gd name="connsiteY14" fmla="*/ 1600200 h 2166938"/>
                <a:gd name="connsiteX15" fmla="*/ 271463 w 1571625"/>
                <a:gd name="connsiteY15" fmla="*/ 1695450 h 2166938"/>
                <a:gd name="connsiteX16" fmla="*/ 4763 w 1571625"/>
                <a:gd name="connsiteY16" fmla="*/ 1652588 h 2166938"/>
                <a:gd name="connsiteX17" fmla="*/ 0 w 1571625"/>
                <a:gd name="connsiteY17" fmla="*/ 1895475 h 2166938"/>
                <a:gd name="connsiteX18" fmla="*/ 0 w 1571625"/>
                <a:gd name="connsiteY18" fmla="*/ 2095500 h 2166938"/>
                <a:gd name="connsiteX19" fmla="*/ 114300 w 1571625"/>
                <a:gd name="connsiteY19" fmla="*/ 2119313 h 2166938"/>
                <a:gd name="connsiteX20" fmla="*/ 71438 w 1571625"/>
                <a:gd name="connsiteY20" fmla="*/ 2038350 h 2166938"/>
                <a:gd name="connsiteX21" fmla="*/ 161925 w 1571625"/>
                <a:gd name="connsiteY21" fmla="*/ 1766888 h 2166938"/>
                <a:gd name="connsiteX22" fmla="*/ 947738 w 1571625"/>
                <a:gd name="connsiteY22" fmla="*/ 2152650 h 2166938"/>
                <a:gd name="connsiteX23" fmla="*/ 847725 w 1571625"/>
                <a:gd name="connsiteY23" fmla="*/ 1776413 h 2166938"/>
                <a:gd name="connsiteX24" fmla="*/ 695325 w 1571625"/>
                <a:gd name="connsiteY24" fmla="*/ 1614488 h 2166938"/>
                <a:gd name="connsiteX25" fmla="*/ 962025 w 1571625"/>
                <a:gd name="connsiteY25" fmla="*/ 1347788 h 2166938"/>
                <a:gd name="connsiteX26" fmla="*/ 1166813 w 1571625"/>
                <a:gd name="connsiteY26" fmla="*/ 2157413 h 2166938"/>
                <a:gd name="connsiteX27" fmla="*/ 1571625 w 1571625"/>
                <a:gd name="connsiteY27" fmla="*/ 2166938 h 2166938"/>
                <a:gd name="connsiteX28" fmla="*/ 1504950 w 1571625"/>
                <a:gd name="connsiteY28" fmla="*/ 2100263 h 2166938"/>
                <a:gd name="connsiteX29" fmla="*/ 1281113 w 1571625"/>
                <a:gd name="connsiteY29" fmla="*/ 2019300 h 2166938"/>
                <a:gd name="connsiteX30" fmla="*/ 1038225 w 1571625"/>
                <a:gd name="connsiteY30" fmla="*/ 1157288 h 2166938"/>
                <a:gd name="connsiteX31" fmla="*/ 547688 w 1571625"/>
                <a:gd name="connsiteY31" fmla="*/ 1271588 h 2166938"/>
                <a:gd name="connsiteX32" fmla="*/ 600075 w 1571625"/>
                <a:gd name="connsiteY32" fmla="*/ 895350 h 2166938"/>
                <a:gd name="connsiteX33" fmla="*/ 704850 w 1571625"/>
                <a:gd name="connsiteY33" fmla="*/ 881063 h 2166938"/>
                <a:gd name="connsiteX34" fmla="*/ 981075 w 1571625"/>
                <a:gd name="connsiteY34" fmla="*/ 1081088 h 2166938"/>
                <a:gd name="connsiteX35" fmla="*/ 1314450 w 1571625"/>
                <a:gd name="connsiteY35" fmla="*/ 819150 h 2166938"/>
                <a:gd name="connsiteX36" fmla="*/ 1528763 w 1571625"/>
                <a:gd name="connsiteY36" fmla="*/ 476250 h 2166938"/>
                <a:gd name="connsiteX37" fmla="*/ 1347788 w 1571625"/>
                <a:gd name="connsiteY37" fmla="*/ 461963 h 2166938"/>
                <a:gd name="connsiteX38" fmla="*/ 1190625 w 1571625"/>
                <a:gd name="connsiteY38" fmla="*/ 762000 h 2166938"/>
                <a:gd name="connsiteX39" fmla="*/ 942975 w 1571625"/>
                <a:gd name="connsiteY39" fmla="*/ 938213 h 2166938"/>
                <a:gd name="connsiteX40" fmla="*/ 842963 w 1571625"/>
                <a:gd name="connsiteY40" fmla="*/ 804863 h 2166938"/>
                <a:gd name="connsiteX41" fmla="*/ 1052513 w 1571625"/>
                <a:gd name="connsiteY41" fmla="*/ 604838 h 2166938"/>
                <a:gd name="connsiteX42" fmla="*/ 1247775 w 1571625"/>
                <a:gd name="connsiteY42" fmla="*/ 238125 h 2166938"/>
                <a:gd name="connsiteX43" fmla="*/ 1028700 w 1571625"/>
                <a:gd name="connsiteY43" fmla="*/ 385763 h 2166938"/>
                <a:gd name="connsiteX44" fmla="*/ 919163 w 1571625"/>
                <a:gd name="connsiteY44" fmla="*/ 638175 h 2166938"/>
                <a:gd name="connsiteX45" fmla="*/ 771525 w 1571625"/>
                <a:gd name="connsiteY45" fmla="*/ 700088 h 2166938"/>
                <a:gd name="connsiteX46" fmla="*/ 723900 w 1571625"/>
                <a:gd name="connsiteY46" fmla="*/ 585788 h 2166938"/>
                <a:gd name="connsiteX47" fmla="*/ 538163 w 1571625"/>
                <a:gd name="connsiteY47" fmla="*/ 523875 h 2166938"/>
                <a:gd name="connsiteX0" fmla="*/ 538163 w 1571625"/>
                <a:gd name="connsiteY0" fmla="*/ 523890 h 2166953"/>
                <a:gd name="connsiteX1" fmla="*/ 538163 w 1571625"/>
                <a:gd name="connsiteY1" fmla="*/ 461978 h 2166953"/>
                <a:gd name="connsiteX2" fmla="*/ 681038 w 1571625"/>
                <a:gd name="connsiteY2" fmla="*/ 452453 h 2166953"/>
                <a:gd name="connsiteX3" fmla="*/ 709613 w 1571625"/>
                <a:gd name="connsiteY3" fmla="*/ 323865 h 2166953"/>
                <a:gd name="connsiteX4" fmla="*/ 776288 w 1571625"/>
                <a:gd name="connsiteY4" fmla="*/ 295290 h 2166953"/>
                <a:gd name="connsiteX5" fmla="*/ 642938 w 1571625"/>
                <a:gd name="connsiteY5" fmla="*/ 190515 h 2166953"/>
                <a:gd name="connsiteX6" fmla="*/ 485775 w 1571625"/>
                <a:gd name="connsiteY6" fmla="*/ 15 h 2166953"/>
                <a:gd name="connsiteX7" fmla="*/ 133350 w 1571625"/>
                <a:gd name="connsiteY7" fmla="*/ 180990 h 2166953"/>
                <a:gd name="connsiteX8" fmla="*/ 223838 w 1571625"/>
                <a:gd name="connsiteY8" fmla="*/ 423878 h 2166953"/>
                <a:gd name="connsiteX9" fmla="*/ 209550 w 1571625"/>
                <a:gd name="connsiteY9" fmla="*/ 533415 h 2166953"/>
                <a:gd name="connsiteX10" fmla="*/ 61913 w 1571625"/>
                <a:gd name="connsiteY10" fmla="*/ 552465 h 2166953"/>
                <a:gd name="connsiteX11" fmla="*/ 42863 w 1571625"/>
                <a:gd name="connsiteY11" fmla="*/ 695340 h 2166953"/>
                <a:gd name="connsiteX12" fmla="*/ 171450 w 1571625"/>
                <a:gd name="connsiteY12" fmla="*/ 909653 h 2166953"/>
                <a:gd name="connsiteX13" fmla="*/ 204788 w 1571625"/>
                <a:gd name="connsiteY13" fmla="*/ 1271603 h 2166953"/>
                <a:gd name="connsiteX14" fmla="*/ 161925 w 1571625"/>
                <a:gd name="connsiteY14" fmla="*/ 1600215 h 2166953"/>
                <a:gd name="connsiteX15" fmla="*/ 271463 w 1571625"/>
                <a:gd name="connsiteY15" fmla="*/ 1695465 h 2166953"/>
                <a:gd name="connsiteX16" fmla="*/ 4763 w 1571625"/>
                <a:gd name="connsiteY16" fmla="*/ 1652603 h 2166953"/>
                <a:gd name="connsiteX17" fmla="*/ 0 w 1571625"/>
                <a:gd name="connsiteY17" fmla="*/ 1895490 h 2166953"/>
                <a:gd name="connsiteX18" fmla="*/ 0 w 1571625"/>
                <a:gd name="connsiteY18" fmla="*/ 2095515 h 2166953"/>
                <a:gd name="connsiteX19" fmla="*/ 114300 w 1571625"/>
                <a:gd name="connsiteY19" fmla="*/ 2119328 h 2166953"/>
                <a:gd name="connsiteX20" fmla="*/ 71438 w 1571625"/>
                <a:gd name="connsiteY20" fmla="*/ 2038365 h 2166953"/>
                <a:gd name="connsiteX21" fmla="*/ 161925 w 1571625"/>
                <a:gd name="connsiteY21" fmla="*/ 1766903 h 2166953"/>
                <a:gd name="connsiteX22" fmla="*/ 947738 w 1571625"/>
                <a:gd name="connsiteY22" fmla="*/ 2152665 h 2166953"/>
                <a:gd name="connsiteX23" fmla="*/ 847725 w 1571625"/>
                <a:gd name="connsiteY23" fmla="*/ 1776428 h 2166953"/>
                <a:gd name="connsiteX24" fmla="*/ 695325 w 1571625"/>
                <a:gd name="connsiteY24" fmla="*/ 1614503 h 2166953"/>
                <a:gd name="connsiteX25" fmla="*/ 962025 w 1571625"/>
                <a:gd name="connsiteY25" fmla="*/ 1347803 h 2166953"/>
                <a:gd name="connsiteX26" fmla="*/ 1166813 w 1571625"/>
                <a:gd name="connsiteY26" fmla="*/ 2157428 h 2166953"/>
                <a:gd name="connsiteX27" fmla="*/ 1571625 w 1571625"/>
                <a:gd name="connsiteY27" fmla="*/ 2166953 h 2166953"/>
                <a:gd name="connsiteX28" fmla="*/ 1504950 w 1571625"/>
                <a:gd name="connsiteY28" fmla="*/ 2100278 h 2166953"/>
                <a:gd name="connsiteX29" fmla="*/ 1281113 w 1571625"/>
                <a:gd name="connsiteY29" fmla="*/ 2019315 h 2166953"/>
                <a:gd name="connsiteX30" fmla="*/ 1038225 w 1571625"/>
                <a:gd name="connsiteY30" fmla="*/ 1157303 h 2166953"/>
                <a:gd name="connsiteX31" fmla="*/ 547688 w 1571625"/>
                <a:gd name="connsiteY31" fmla="*/ 1271603 h 2166953"/>
                <a:gd name="connsiteX32" fmla="*/ 600075 w 1571625"/>
                <a:gd name="connsiteY32" fmla="*/ 895365 h 2166953"/>
                <a:gd name="connsiteX33" fmla="*/ 704850 w 1571625"/>
                <a:gd name="connsiteY33" fmla="*/ 881078 h 2166953"/>
                <a:gd name="connsiteX34" fmla="*/ 981075 w 1571625"/>
                <a:gd name="connsiteY34" fmla="*/ 1081103 h 2166953"/>
                <a:gd name="connsiteX35" fmla="*/ 1314450 w 1571625"/>
                <a:gd name="connsiteY35" fmla="*/ 819165 h 2166953"/>
                <a:gd name="connsiteX36" fmla="*/ 1528763 w 1571625"/>
                <a:gd name="connsiteY36" fmla="*/ 476265 h 2166953"/>
                <a:gd name="connsiteX37" fmla="*/ 1347788 w 1571625"/>
                <a:gd name="connsiteY37" fmla="*/ 461978 h 2166953"/>
                <a:gd name="connsiteX38" fmla="*/ 1190625 w 1571625"/>
                <a:gd name="connsiteY38" fmla="*/ 762015 h 2166953"/>
                <a:gd name="connsiteX39" fmla="*/ 942975 w 1571625"/>
                <a:gd name="connsiteY39" fmla="*/ 938228 h 2166953"/>
                <a:gd name="connsiteX40" fmla="*/ 842963 w 1571625"/>
                <a:gd name="connsiteY40" fmla="*/ 804878 h 2166953"/>
                <a:gd name="connsiteX41" fmla="*/ 1052513 w 1571625"/>
                <a:gd name="connsiteY41" fmla="*/ 604853 h 2166953"/>
                <a:gd name="connsiteX42" fmla="*/ 1247775 w 1571625"/>
                <a:gd name="connsiteY42" fmla="*/ 238140 h 2166953"/>
                <a:gd name="connsiteX43" fmla="*/ 1028700 w 1571625"/>
                <a:gd name="connsiteY43" fmla="*/ 385778 h 2166953"/>
                <a:gd name="connsiteX44" fmla="*/ 919163 w 1571625"/>
                <a:gd name="connsiteY44" fmla="*/ 638190 h 2166953"/>
                <a:gd name="connsiteX45" fmla="*/ 771525 w 1571625"/>
                <a:gd name="connsiteY45" fmla="*/ 700103 h 2166953"/>
                <a:gd name="connsiteX46" fmla="*/ 723900 w 1571625"/>
                <a:gd name="connsiteY46" fmla="*/ 585803 h 2166953"/>
                <a:gd name="connsiteX47" fmla="*/ 538163 w 1571625"/>
                <a:gd name="connsiteY47" fmla="*/ 523890 h 2166953"/>
                <a:gd name="connsiteX0" fmla="*/ 538163 w 1571625"/>
                <a:gd name="connsiteY0" fmla="*/ 523890 h 2166953"/>
                <a:gd name="connsiteX1" fmla="*/ 538163 w 1571625"/>
                <a:gd name="connsiteY1" fmla="*/ 461978 h 2166953"/>
                <a:gd name="connsiteX2" fmla="*/ 681038 w 1571625"/>
                <a:gd name="connsiteY2" fmla="*/ 452453 h 2166953"/>
                <a:gd name="connsiteX3" fmla="*/ 709613 w 1571625"/>
                <a:gd name="connsiteY3" fmla="*/ 323865 h 2166953"/>
                <a:gd name="connsiteX4" fmla="*/ 776288 w 1571625"/>
                <a:gd name="connsiteY4" fmla="*/ 295290 h 2166953"/>
                <a:gd name="connsiteX5" fmla="*/ 642938 w 1571625"/>
                <a:gd name="connsiteY5" fmla="*/ 190515 h 2166953"/>
                <a:gd name="connsiteX6" fmla="*/ 485775 w 1571625"/>
                <a:gd name="connsiteY6" fmla="*/ 15 h 2166953"/>
                <a:gd name="connsiteX7" fmla="*/ 119063 w 1571625"/>
                <a:gd name="connsiteY7" fmla="*/ 185752 h 2166953"/>
                <a:gd name="connsiteX8" fmla="*/ 223838 w 1571625"/>
                <a:gd name="connsiteY8" fmla="*/ 423878 h 2166953"/>
                <a:gd name="connsiteX9" fmla="*/ 209550 w 1571625"/>
                <a:gd name="connsiteY9" fmla="*/ 533415 h 2166953"/>
                <a:gd name="connsiteX10" fmla="*/ 61913 w 1571625"/>
                <a:gd name="connsiteY10" fmla="*/ 552465 h 2166953"/>
                <a:gd name="connsiteX11" fmla="*/ 42863 w 1571625"/>
                <a:gd name="connsiteY11" fmla="*/ 695340 h 2166953"/>
                <a:gd name="connsiteX12" fmla="*/ 171450 w 1571625"/>
                <a:gd name="connsiteY12" fmla="*/ 909653 h 2166953"/>
                <a:gd name="connsiteX13" fmla="*/ 204788 w 1571625"/>
                <a:gd name="connsiteY13" fmla="*/ 1271603 h 2166953"/>
                <a:gd name="connsiteX14" fmla="*/ 161925 w 1571625"/>
                <a:gd name="connsiteY14" fmla="*/ 1600215 h 2166953"/>
                <a:gd name="connsiteX15" fmla="*/ 271463 w 1571625"/>
                <a:gd name="connsiteY15" fmla="*/ 1695465 h 2166953"/>
                <a:gd name="connsiteX16" fmla="*/ 4763 w 1571625"/>
                <a:gd name="connsiteY16" fmla="*/ 1652603 h 2166953"/>
                <a:gd name="connsiteX17" fmla="*/ 0 w 1571625"/>
                <a:gd name="connsiteY17" fmla="*/ 1895490 h 2166953"/>
                <a:gd name="connsiteX18" fmla="*/ 0 w 1571625"/>
                <a:gd name="connsiteY18" fmla="*/ 2095515 h 2166953"/>
                <a:gd name="connsiteX19" fmla="*/ 114300 w 1571625"/>
                <a:gd name="connsiteY19" fmla="*/ 2119328 h 2166953"/>
                <a:gd name="connsiteX20" fmla="*/ 71438 w 1571625"/>
                <a:gd name="connsiteY20" fmla="*/ 2038365 h 2166953"/>
                <a:gd name="connsiteX21" fmla="*/ 161925 w 1571625"/>
                <a:gd name="connsiteY21" fmla="*/ 1766903 h 2166953"/>
                <a:gd name="connsiteX22" fmla="*/ 947738 w 1571625"/>
                <a:gd name="connsiteY22" fmla="*/ 2152665 h 2166953"/>
                <a:gd name="connsiteX23" fmla="*/ 847725 w 1571625"/>
                <a:gd name="connsiteY23" fmla="*/ 1776428 h 2166953"/>
                <a:gd name="connsiteX24" fmla="*/ 695325 w 1571625"/>
                <a:gd name="connsiteY24" fmla="*/ 1614503 h 2166953"/>
                <a:gd name="connsiteX25" fmla="*/ 962025 w 1571625"/>
                <a:gd name="connsiteY25" fmla="*/ 1347803 h 2166953"/>
                <a:gd name="connsiteX26" fmla="*/ 1166813 w 1571625"/>
                <a:gd name="connsiteY26" fmla="*/ 2157428 h 2166953"/>
                <a:gd name="connsiteX27" fmla="*/ 1571625 w 1571625"/>
                <a:gd name="connsiteY27" fmla="*/ 2166953 h 2166953"/>
                <a:gd name="connsiteX28" fmla="*/ 1504950 w 1571625"/>
                <a:gd name="connsiteY28" fmla="*/ 2100278 h 2166953"/>
                <a:gd name="connsiteX29" fmla="*/ 1281113 w 1571625"/>
                <a:gd name="connsiteY29" fmla="*/ 2019315 h 2166953"/>
                <a:gd name="connsiteX30" fmla="*/ 1038225 w 1571625"/>
                <a:gd name="connsiteY30" fmla="*/ 1157303 h 2166953"/>
                <a:gd name="connsiteX31" fmla="*/ 547688 w 1571625"/>
                <a:gd name="connsiteY31" fmla="*/ 1271603 h 2166953"/>
                <a:gd name="connsiteX32" fmla="*/ 600075 w 1571625"/>
                <a:gd name="connsiteY32" fmla="*/ 895365 h 2166953"/>
                <a:gd name="connsiteX33" fmla="*/ 704850 w 1571625"/>
                <a:gd name="connsiteY33" fmla="*/ 881078 h 2166953"/>
                <a:gd name="connsiteX34" fmla="*/ 981075 w 1571625"/>
                <a:gd name="connsiteY34" fmla="*/ 1081103 h 2166953"/>
                <a:gd name="connsiteX35" fmla="*/ 1314450 w 1571625"/>
                <a:gd name="connsiteY35" fmla="*/ 819165 h 2166953"/>
                <a:gd name="connsiteX36" fmla="*/ 1528763 w 1571625"/>
                <a:gd name="connsiteY36" fmla="*/ 476265 h 2166953"/>
                <a:gd name="connsiteX37" fmla="*/ 1347788 w 1571625"/>
                <a:gd name="connsiteY37" fmla="*/ 461978 h 2166953"/>
                <a:gd name="connsiteX38" fmla="*/ 1190625 w 1571625"/>
                <a:gd name="connsiteY38" fmla="*/ 762015 h 2166953"/>
                <a:gd name="connsiteX39" fmla="*/ 942975 w 1571625"/>
                <a:gd name="connsiteY39" fmla="*/ 938228 h 2166953"/>
                <a:gd name="connsiteX40" fmla="*/ 842963 w 1571625"/>
                <a:gd name="connsiteY40" fmla="*/ 804878 h 2166953"/>
                <a:gd name="connsiteX41" fmla="*/ 1052513 w 1571625"/>
                <a:gd name="connsiteY41" fmla="*/ 604853 h 2166953"/>
                <a:gd name="connsiteX42" fmla="*/ 1247775 w 1571625"/>
                <a:gd name="connsiteY42" fmla="*/ 238140 h 2166953"/>
                <a:gd name="connsiteX43" fmla="*/ 1028700 w 1571625"/>
                <a:gd name="connsiteY43" fmla="*/ 385778 h 2166953"/>
                <a:gd name="connsiteX44" fmla="*/ 919163 w 1571625"/>
                <a:gd name="connsiteY44" fmla="*/ 638190 h 2166953"/>
                <a:gd name="connsiteX45" fmla="*/ 771525 w 1571625"/>
                <a:gd name="connsiteY45" fmla="*/ 700103 h 2166953"/>
                <a:gd name="connsiteX46" fmla="*/ 723900 w 1571625"/>
                <a:gd name="connsiteY46" fmla="*/ 585803 h 2166953"/>
                <a:gd name="connsiteX47" fmla="*/ 538163 w 1571625"/>
                <a:gd name="connsiteY47" fmla="*/ 523890 h 2166953"/>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2383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2383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78581 w 1571625"/>
                <a:gd name="connsiteY16" fmla="*/ 1631177 h 2166958"/>
                <a:gd name="connsiteX17" fmla="*/ 4763 w 1571625"/>
                <a:gd name="connsiteY17" fmla="*/ 1652608 h 2166958"/>
                <a:gd name="connsiteX18" fmla="*/ 0 w 1571625"/>
                <a:gd name="connsiteY18" fmla="*/ 1895495 h 2166958"/>
                <a:gd name="connsiteX19" fmla="*/ 0 w 1571625"/>
                <a:gd name="connsiteY19" fmla="*/ 2095520 h 2166958"/>
                <a:gd name="connsiteX20" fmla="*/ 114300 w 1571625"/>
                <a:gd name="connsiteY20" fmla="*/ 2119333 h 2166958"/>
                <a:gd name="connsiteX21" fmla="*/ 71438 w 1571625"/>
                <a:gd name="connsiteY21" fmla="*/ 2038370 h 2166958"/>
                <a:gd name="connsiteX22" fmla="*/ 161925 w 1571625"/>
                <a:gd name="connsiteY22" fmla="*/ 1766908 h 2166958"/>
                <a:gd name="connsiteX23" fmla="*/ 947738 w 1571625"/>
                <a:gd name="connsiteY23" fmla="*/ 2152670 h 2166958"/>
                <a:gd name="connsiteX24" fmla="*/ 847725 w 1571625"/>
                <a:gd name="connsiteY24" fmla="*/ 1776433 h 2166958"/>
                <a:gd name="connsiteX25" fmla="*/ 695325 w 1571625"/>
                <a:gd name="connsiteY25" fmla="*/ 1614508 h 2166958"/>
                <a:gd name="connsiteX26" fmla="*/ 962025 w 1571625"/>
                <a:gd name="connsiteY26" fmla="*/ 1347808 h 2166958"/>
                <a:gd name="connsiteX27" fmla="*/ 1166813 w 1571625"/>
                <a:gd name="connsiteY27" fmla="*/ 2157433 h 2166958"/>
                <a:gd name="connsiteX28" fmla="*/ 1571625 w 1571625"/>
                <a:gd name="connsiteY28" fmla="*/ 2166958 h 2166958"/>
                <a:gd name="connsiteX29" fmla="*/ 1504950 w 1571625"/>
                <a:gd name="connsiteY29" fmla="*/ 2100283 h 2166958"/>
                <a:gd name="connsiteX30" fmla="*/ 1281113 w 1571625"/>
                <a:gd name="connsiteY30" fmla="*/ 2019320 h 2166958"/>
                <a:gd name="connsiteX31" fmla="*/ 1038225 w 1571625"/>
                <a:gd name="connsiteY31" fmla="*/ 1157308 h 2166958"/>
                <a:gd name="connsiteX32" fmla="*/ 547688 w 1571625"/>
                <a:gd name="connsiteY32" fmla="*/ 1271608 h 2166958"/>
                <a:gd name="connsiteX33" fmla="*/ 600075 w 1571625"/>
                <a:gd name="connsiteY33" fmla="*/ 895370 h 2166958"/>
                <a:gd name="connsiteX34" fmla="*/ 704850 w 1571625"/>
                <a:gd name="connsiteY34" fmla="*/ 881083 h 2166958"/>
                <a:gd name="connsiteX35" fmla="*/ 981075 w 1571625"/>
                <a:gd name="connsiteY35" fmla="*/ 1081108 h 2166958"/>
                <a:gd name="connsiteX36" fmla="*/ 1314450 w 1571625"/>
                <a:gd name="connsiteY36" fmla="*/ 819170 h 2166958"/>
                <a:gd name="connsiteX37" fmla="*/ 1528763 w 1571625"/>
                <a:gd name="connsiteY37" fmla="*/ 476270 h 2166958"/>
                <a:gd name="connsiteX38" fmla="*/ 1347788 w 1571625"/>
                <a:gd name="connsiteY38" fmla="*/ 461983 h 2166958"/>
                <a:gd name="connsiteX39" fmla="*/ 1190625 w 1571625"/>
                <a:gd name="connsiteY39" fmla="*/ 762020 h 2166958"/>
                <a:gd name="connsiteX40" fmla="*/ 942975 w 1571625"/>
                <a:gd name="connsiteY40" fmla="*/ 938233 h 2166958"/>
                <a:gd name="connsiteX41" fmla="*/ 842963 w 1571625"/>
                <a:gd name="connsiteY41" fmla="*/ 804883 h 2166958"/>
                <a:gd name="connsiteX42" fmla="*/ 1052513 w 1571625"/>
                <a:gd name="connsiteY42" fmla="*/ 604858 h 2166958"/>
                <a:gd name="connsiteX43" fmla="*/ 1247775 w 1571625"/>
                <a:gd name="connsiteY43" fmla="*/ 238145 h 2166958"/>
                <a:gd name="connsiteX44" fmla="*/ 1028700 w 1571625"/>
                <a:gd name="connsiteY44" fmla="*/ 385783 h 2166958"/>
                <a:gd name="connsiteX45" fmla="*/ 919163 w 1571625"/>
                <a:gd name="connsiteY45" fmla="*/ 638195 h 2166958"/>
                <a:gd name="connsiteX46" fmla="*/ 771525 w 1571625"/>
                <a:gd name="connsiteY46" fmla="*/ 700108 h 2166958"/>
                <a:gd name="connsiteX47" fmla="*/ 723900 w 1571625"/>
                <a:gd name="connsiteY47" fmla="*/ 585808 h 2166958"/>
                <a:gd name="connsiteX48" fmla="*/ 538163 w 1571625"/>
                <a:gd name="connsiteY48" fmla="*/ 523895 h 2166958"/>
                <a:gd name="connsiteX0" fmla="*/ 538163 w 1571625"/>
                <a:gd name="connsiteY0" fmla="*/ 523895 h 2166958"/>
                <a:gd name="connsiteX1" fmla="*/ 538163 w 1571625"/>
                <a:gd name="connsiteY1" fmla="*/ 461983 h 2166958"/>
                <a:gd name="connsiteX2" fmla="*/ 681038 w 1571625"/>
                <a:gd name="connsiteY2" fmla="*/ 452458 h 2166958"/>
                <a:gd name="connsiteX3" fmla="*/ 709613 w 1571625"/>
                <a:gd name="connsiteY3" fmla="*/ 323870 h 2166958"/>
                <a:gd name="connsiteX4" fmla="*/ 776288 w 1571625"/>
                <a:gd name="connsiteY4" fmla="*/ 295295 h 2166958"/>
                <a:gd name="connsiteX5" fmla="*/ 642938 w 1571625"/>
                <a:gd name="connsiteY5" fmla="*/ 190520 h 2166958"/>
                <a:gd name="connsiteX6" fmla="*/ 485775 w 1571625"/>
                <a:gd name="connsiteY6" fmla="*/ 20 h 2166958"/>
                <a:gd name="connsiteX7" fmla="*/ 119063 w 1571625"/>
                <a:gd name="connsiteY7" fmla="*/ 185757 h 2166958"/>
                <a:gd name="connsiteX8" fmla="*/ 204788 w 1571625"/>
                <a:gd name="connsiteY8" fmla="*/ 423883 h 2166958"/>
                <a:gd name="connsiteX9" fmla="*/ 209550 w 1571625"/>
                <a:gd name="connsiteY9" fmla="*/ 533420 h 2166958"/>
                <a:gd name="connsiteX10" fmla="*/ 61913 w 1571625"/>
                <a:gd name="connsiteY10" fmla="*/ 552470 h 2166958"/>
                <a:gd name="connsiteX11" fmla="*/ 42863 w 1571625"/>
                <a:gd name="connsiteY11" fmla="*/ 695345 h 2166958"/>
                <a:gd name="connsiteX12" fmla="*/ 171450 w 1571625"/>
                <a:gd name="connsiteY12" fmla="*/ 909658 h 2166958"/>
                <a:gd name="connsiteX13" fmla="*/ 204788 w 1571625"/>
                <a:gd name="connsiteY13" fmla="*/ 1271608 h 2166958"/>
                <a:gd name="connsiteX14" fmla="*/ 161925 w 1571625"/>
                <a:gd name="connsiteY14" fmla="*/ 1600220 h 2166958"/>
                <a:gd name="connsiteX15" fmla="*/ 271463 w 1571625"/>
                <a:gd name="connsiteY15" fmla="*/ 1695470 h 2166958"/>
                <a:gd name="connsiteX16" fmla="*/ 4763 w 1571625"/>
                <a:gd name="connsiteY16" fmla="*/ 1652608 h 2166958"/>
                <a:gd name="connsiteX17" fmla="*/ 0 w 1571625"/>
                <a:gd name="connsiteY17" fmla="*/ 1895495 h 2166958"/>
                <a:gd name="connsiteX18" fmla="*/ 0 w 1571625"/>
                <a:gd name="connsiteY18" fmla="*/ 2095520 h 2166958"/>
                <a:gd name="connsiteX19" fmla="*/ 114300 w 1571625"/>
                <a:gd name="connsiteY19" fmla="*/ 2119333 h 2166958"/>
                <a:gd name="connsiteX20" fmla="*/ 71438 w 1571625"/>
                <a:gd name="connsiteY20" fmla="*/ 2038370 h 2166958"/>
                <a:gd name="connsiteX21" fmla="*/ 161925 w 1571625"/>
                <a:gd name="connsiteY21" fmla="*/ 1766908 h 2166958"/>
                <a:gd name="connsiteX22" fmla="*/ 947738 w 1571625"/>
                <a:gd name="connsiteY22" fmla="*/ 2152670 h 2166958"/>
                <a:gd name="connsiteX23" fmla="*/ 847725 w 1571625"/>
                <a:gd name="connsiteY23" fmla="*/ 1776433 h 2166958"/>
                <a:gd name="connsiteX24" fmla="*/ 695325 w 1571625"/>
                <a:gd name="connsiteY24" fmla="*/ 1614508 h 2166958"/>
                <a:gd name="connsiteX25" fmla="*/ 962025 w 1571625"/>
                <a:gd name="connsiteY25" fmla="*/ 1347808 h 2166958"/>
                <a:gd name="connsiteX26" fmla="*/ 1166813 w 1571625"/>
                <a:gd name="connsiteY26" fmla="*/ 2157433 h 2166958"/>
                <a:gd name="connsiteX27" fmla="*/ 1571625 w 1571625"/>
                <a:gd name="connsiteY27" fmla="*/ 2166958 h 2166958"/>
                <a:gd name="connsiteX28" fmla="*/ 1504950 w 1571625"/>
                <a:gd name="connsiteY28" fmla="*/ 2100283 h 2166958"/>
                <a:gd name="connsiteX29" fmla="*/ 1281113 w 1571625"/>
                <a:gd name="connsiteY29" fmla="*/ 2019320 h 2166958"/>
                <a:gd name="connsiteX30" fmla="*/ 1038225 w 1571625"/>
                <a:gd name="connsiteY30" fmla="*/ 1157308 h 2166958"/>
                <a:gd name="connsiteX31" fmla="*/ 547688 w 1571625"/>
                <a:gd name="connsiteY31" fmla="*/ 1271608 h 2166958"/>
                <a:gd name="connsiteX32" fmla="*/ 600075 w 1571625"/>
                <a:gd name="connsiteY32" fmla="*/ 895370 h 2166958"/>
                <a:gd name="connsiteX33" fmla="*/ 704850 w 1571625"/>
                <a:gd name="connsiteY33" fmla="*/ 881083 h 2166958"/>
                <a:gd name="connsiteX34" fmla="*/ 981075 w 1571625"/>
                <a:gd name="connsiteY34" fmla="*/ 1081108 h 2166958"/>
                <a:gd name="connsiteX35" fmla="*/ 1314450 w 1571625"/>
                <a:gd name="connsiteY35" fmla="*/ 819170 h 2166958"/>
                <a:gd name="connsiteX36" fmla="*/ 1528763 w 1571625"/>
                <a:gd name="connsiteY36" fmla="*/ 476270 h 2166958"/>
                <a:gd name="connsiteX37" fmla="*/ 1347788 w 1571625"/>
                <a:gd name="connsiteY37" fmla="*/ 461983 h 2166958"/>
                <a:gd name="connsiteX38" fmla="*/ 1190625 w 1571625"/>
                <a:gd name="connsiteY38" fmla="*/ 762020 h 2166958"/>
                <a:gd name="connsiteX39" fmla="*/ 942975 w 1571625"/>
                <a:gd name="connsiteY39" fmla="*/ 938233 h 2166958"/>
                <a:gd name="connsiteX40" fmla="*/ 842963 w 1571625"/>
                <a:gd name="connsiteY40" fmla="*/ 804883 h 2166958"/>
                <a:gd name="connsiteX41" fmla="*/ 1052513 w 1571625"/>
                <a:gd name="connsiteY41" fmla="*/ 604858 h 2166958"/>
                <a:gd name="connsiteX42" fmla="*/ 1247775 w 1571625"/>
                <a:gd name="connsiteY42" fmla="*/ 238145 h 2166958"/>
                <a:gd name="connsiteX43" fmla="*/ 1028700 w 1571625"/>
                <a:gd name="connsiteY43" fmla="*/ 385783 h 2166958"/>
                <a:gd name="connsiteX44" fmla="*/ 919163 w 1571625"/>
                <a:gd name="connsiteY44" fmla="*/ 638195 h 2166958"/>
                <a:gd name="connsiteX45" fmla="*/ 771525 w 1571625"/>
                <a:gd name="connsiteY45" fmla="*/ 700108 h 2166958"/>
                <a:gd name="connsiteX46" fmla="*/ 723900 w 1571625"/>
                <a:gd name="connsiteY46" fmla="*/ 585808 h 2166958"/>
                <a:gd name="connsiteX47" fmla="*/ 538163 w 1571625"/>
                <a:gd name="connsiteY47" fmla="*/ 523895 h 2166958"/>
                <a:gd name="connsiteX0" fmla="*/ 547755 w 1581217"/>
                <a:gd name="connsiteY0" fmla="*/ 523895 h 2166958"/>
                <a:gd name="connsiteX1" fmla="*/ 547755 w 1581217"/>
                <a:gd name="connsiteY1" fmla="*/ 461983 h 2166958"/>
                <a:gd name="connsiteX2" fmla="*/ 690630 w 1581217"/>
                <a:gd name="connsiteY2" fmla="*/ 452458 h 2166958"/>
                <a:gd name="connsiteX3" fmla="*/ 719205 w 1581217"/>
                <a:gd name="connsiteY3" fmla="*/ 323870 h 2166958"/>
                <a:gd name="connsiteX4" fmla="*/ 785880 w 1581217"/>
                <a:gd name="connsiteY4" fmla="*/ 295295 h 2166958"/>
                <a:gd name="connsiteX5" fmla="*/ 652530 w 1581217"/>
                <a:gd name="connsiteY5" fmla="*/ 190520 h 2166958"/>
                <a:gd name="connsiteX6" fmla="*/ 495367 w 1581217"/>
                <a:gd name="connsiteY6" fmla="*/ 20 h 2166958"/>
                <a:gd name="connsiteX7" fmla="*/ 128655 w 1581217"/>
                <a:gd name="connsiteY7" fmla="*/ 185757 h 2166958"/>
                <a:gd name="connsiteX8" fmla="*/ 214380 w 1581217"/>
                <a:gd name="connsiteY8" fmla="*/ 423883 h 2166958"/>
                <a:gd name="connsiteX9" fmla="*/ 219142 w 1581217"/>
                <a:gd name="connsiteY9" fmla="*/ 533420 h 2166958"/>
                <a:gd name="connsiteX10" fmla="*/ 71505 w 1581217"/>
                <a:gd name="connsiteY10" fmla="*/ 552470 h 2166958"/>
                <a:gd name="connsiteX11" fmla="*/ 52455 w 1581217"/>
                <a:gd name="connsiteY11" fmla="*/ 695345 h 2166958"/>
                <a:gd name="connsiteX12" fmla="*/ 181042 w 1581217"/>
                <a:gd name="connsiteY12" fmla="*/ 909658 h 2166958"/>
                <a:gd name="connsiteX13" fmla="*/ 214380 w 1581217"/>
                <a:gd name="connsiteY13" fmla="*/ 1271608 h 2166958"/>
                <a:gd name="connsiteX14" fmla="*/ 171517 w 1581217"/>
                <a:gd name="connsiteY14" fmla="*/ 1600220 h 2166958"/>
                <a:gd name="connsiteX15" fmla="*/ 281055 w 1581217"/>
                <a:gd name="connsiteY15" fmla="*/ 1695470 h 2166958"/>
                <a:gd name="connsiteX16" fmla="*/ 14355 w 1581217"/>
                <a:gd name="connsiteY16" fmla="*/ 1652608 h 2166958"/>
                <a:gd name="connsiteX17" fmla="*/ 9592 w 1581217"/>
                <a:gd name="connsiteY17" fmla="*/ 1895495 h 2166958"/>
                <a:gd name="connsiteX18" fmla="*/ 9592 w 1581217"/>
                <a:gd name="connsiteY18" fmla="*/ 2095520 h 2166958"/>
                <a:gd name="connsiteX19" fmla="*/ 123892 w 1581217"/>
                <a:gd name="connsiteY19" fmla="*/ 2119333 h 2166958"/>
                <a:gd name="connsiteX20" fmla="*/ 81030 w 1581217"/>
                <a:gd name="connsiteY20" fmla="*/ 2038370 h 2166958"/>
                <a:gd name="connsiteX21" fmla="*/ 171517 w 1581217"/>
                <a:gd name="connsiteY21" fmla="*/ 1766908 h 2166958"/>
                <a:gd name="connsiteX22" fmla="*/ 957330 w 1581217"/>
                <a:gd name="connsiteY22" fmla="*/ 2152670 h 2166958"/>
                <a:gd name="connsiteX23" fmla="*/ 857317 w 1581217"/>
                <a:gd name="connsiteY23" fmla="*/ 1776433 h 2166958"/>
                <a:gd name="connsiteX24" fmla="*/ 704917 w 1581217"/>
                <a:gd name="connsiteY24" fmla="*/ 1614508 h 2166958"/>
                <a:gd name="connsiteX25" fmla="*/ 971617 w 1581217"/>
                <a:gd name="connsiteY25" fmla="*/ 1347808 h 2166958"/>
                <a:gd name="connsiteX26" fmla="*/ 1176405 w 1581217"/>
                <a:gd name="connsiteY26" fmla="*/ 2157433 h 2166958"/>
                <a:gd name="connsiteX27" fmla="*/ 1581217 w 1581217"/>
                <a:gd name="connsiteY27" fmla="*/ 2166958 h 2166958"/>
                <a:gd name="connsiteX28" fmla="*/ 1514542 w 1581217"/>
                <a:gd name="connsiteY28" fmla="*/ 2100283 h 2166958"/>
                <a:gd name="connsiteX29" fmla="*/ 1290705 w 1581217"/>
                <a:gd name="connsiteY29" fmla="*/ 2019320 h 2166958"/>
                <a:gd name="connsiteX30" fmla="*/ 1047817 w 1581217"/>
                <a:gd name="connsiteY30" fmla="*/ 1157308 h 2166958"/>
                <a:gd name="connsiteX31" fmla="*/ 557280 w 1581217"/>
                <a:gd name="connsiteY31" fmla="*/ 1271608 h 2166958"/>
                <a:gd name="connsiteX32" fmla="*/ 609667 w 1581217"/>
                <a:gd name="connsiteY32" fmla="*/ 895370 h 2166958"/>
                <a:gd name="connsiteX33" fmla="*/ 714442 w 1581217"/>
                <a:gd name="connsiteY33" fmla="*/ 881083 h 2166958"/>
                <a:gd name="connsiteX34" fmla="*/ 990667 w 1581217"/>
                <a:gd name="connsiteY34" fmla="*/ 1081108 h 2166958"/>
                <a:gd name="connsiteX35" fmla="*/ 1324042 w 1581217"/>
                <a:gd name="connsiteY35" fmla="*/ 819170 h 2166958"/>
                <a:gd name="connsiteX36" fmla="*/ 1538355 w 1581217"/>
                <a:gd name="connsiteY36" fmla="*/ 476270 h 2166958"/>
                <a:gd name="connsiteX37" fmla="*/ 1357380 w 1581217"/>
                <a:gd name="connsiteY37" fmla="*/ 461983 h 2166958"/>
                <a:gd name="connsiteX38" fmla="*/ 1200217 w 1581217"/>
                <a:gd name="connsiteY38" fmla="*/ 762020 h 2166958"/>
                <a:gd name="connsiteX39" fmla="*/ 952567 w 1581217"/>
                <a:gd name="connsiteY39" fmla="*/ 938233 h 2166958"/>
                <a:gd name="connsiteX40" fmla="*/ 852555 w 1581217"/>
                <a:gd name="connsiteY40" fmla="*/ 804883 h 2166958"/>
                <a:gd name="connsiteX41" fmla="*/ 1062105 w 1581217"/>
                <a:gd name="connsiteY41" fmla="*/ 604858 h 2166958"/>
                <a:gd name="connsiteX42" fmla="*/ 1257367 w 1581217"/>
                <a:gd name="connsiteY42" fmla="*/ 238145 h 2166958"/>
                <a:gd name="connsiteX43" fmla="*/ 1038292 w 1581217"/>
                <a:gd name="connsiteY43" fmla="*/ 385783 h 2166958"/>
                <a:gd name="connsiteX44" fmla="*/ 928755 w 1581217"/>
                <a:gd name="connsiteY44" fmla="*/ 638195 h 2166958"/>
                <a:gd name="connsiteX45" fmla="*/ 781117 w 1581217"/>
                <a:gd name="connsiteY45" fmla="*/ 700108 h 2166958"/>
                <a:gd name="connsiteX46" fmla="*/ 733492 w 1581217"/>
                <a:gd name="connsiteY46" fmla="*/ 585808 h 2166958"/>
                <a:gd name="connsiteX47" fmla="*/ 547755 w 1581217"/>
                <a:gd name="connsiteY47" fmla="*/ 523895 h 2166958"/>
                <a:gd name="connsiteX0" fmla="*/ 554038 w 1587500"/>
                <a:gd name="connsiteY0" fmla="*/ 523895 h 2166958"/>
                <a:gd name="connsiteX1" fmla="*/ 554038 w 1587500"/>
                <a:gd name="connsiteY1" fmla="*/ 461983 h 2166958"/>
                <a:gd name="connsiteX2" fmla="*/ 696913 w 1587500"/>
                <a:gd name="connsiteY2" fmla="*/ 452458 h 2166958"/>
                <a:gd name="connsiteX3" fmla="*/ 725488 w 1587500"/>
                <a:gd name="connsiteY3" fmla="*/ 323870 h 2166958"/>
                <a:gd name="connsiteX4" fmla="*/ 792163 w 1587500"/>
                <a:gd name="connsiteY4" fmla="*/ 295295 h 2166958"/>
                <a:gd name="connsiteX5" fmla="*/ 658813 w 1587500"/>
                <a:gd name="connsiteY5" fmla="*/ 190520 h 2166958"/>
                <a:gd name="connsiteX6" fmla="*/ 501650 w 1587500"/>
                <a:gd name="connsiteY6" fmla="*/ 20 h 2166958"/>
                <a:gd name="connsiteX7" fmla="*/ 134938 w 1587500"/>
                <a:gd name="connsiteY7" fmla="*/ 185757 h 2166958"/>
                <a:gd name="connsiteX8" fmla="*/ 220663 w 1587500"/>
                <a:gd name="connsiteY8" fmla="*/ 423883 h 2166958"/>
                <a:gd name="connsiteX9" fmla="*/ 225425 w 1587500"/>
                <a:gd name="connsiteY9" fmla="*/ 533420 h 2166958"/>
                <a:gd name="connsiteX10" fmla="*/ 77788 w 1587500"/>
                <a:gd name="connsiteY10" fmla="*/ 552470 h 2166958"/>
                <a:gd name="connsiteX11" fmla="*/ 58738 w 1587500"/>
                <a:gd name="connsiteY11" fmla="*/ 695345 h 2166958"/>
                <a:gd name="connsiteX12" fmla="*/ 187325 w 1587500"/>
                <a:gd name="connsiteY12" fmla="*/ 909658 h 2166958"/>
                <a:gd name="connsiteX13" fmla="*/ 220663 w 1587500"/>
                <a:gd name="connsiteY13" fmla="*/ 1271608 h 2166958"/>
                <a:gd name="connsiteX14" fmla="*/ 177800 w 1587500"/>
                <a:gd name="connsiteY14" fmla="*/ 1600220 h 2166958"/>
                <a:gd name="connsiteX15" fmla="*/ 287338 w 1587500"/>
                <a:gd name="connsiteY15" fmla="*/ 1695470 h 2166958"/>
                <a:gd name="connsiteX16" fmla="*/ 20638 w 1587500"/>
                <a:gd name="connsiteY16" fmla="*/ 1652608 h 2166958"/>
                <a:gd name="connsiteX17" fmla="*/ 15875 w 1587500"/>
                <a:gd name="connsiteY17" fmla="*/ 1895495 h 2166958"/>
                <a:gd name="connsiteX18" fmla="*/ 15875 w 1587500"/>
                <a:gd name="connsiteY18" fmla="*/ 2095520 h 2166958"/>
                <a:gd name="connsiteX19" fmla="*/ 130175 w 1587500"/>
                <a:gd name="connsiteY19" fmla="*/ 2119333 h 2166958"/>
                <a:gd name="connsiteX20" fmla="*/ 87313 w 1587500"/>
                <a:gd name="connsiteY20" fmla="*/ 2038370 h 2166958"/>
                <a:gd name="connsiteX21" fmla="*/ 177800 w 1587500"/>
                <a:gd name="connsiteY21" fmla="*/ 1766908 h 2166958"/>
                <a:gd name="connsiteX22" fmla="*/ 963613 w 1587500"/>
                <a:gd name="connsiteY22" fmla="*/ 2152670 h 2166958"/>
                <a:gd name="connsiteX23" fmla="*/ 863600 w 1587500"/>
                <a:gd name="connsiteY23" fmla="*/ 1776433 h 2166958"/>
                <a:gd name="connsiteX24" fmla="*/ 711200 w 1587500"/>
                <a:gd name="connsiteY24" fmla="*/ 1614508 h 2166958"/>
                <a:gd name="connsiteX25" fmla="*/ 977900 w 1587500"/>
                <a:gd name="connsiteY25" fmla="*/ 1347808 h 2166958"/>
                <a:gd name="connsiteX26" fmla="*/ 1182688 w 1587500"/>
                <a:gd name="connsiteY26" fmla="*/ 2157433 h 2166958"/>
                <a:gd name="connsiteX27" fmla="*/ 1587500 w 1587500"/>
                <a:gd name="connsiteY27" fmla="*/ 2166958 h 2166958"/>
                <a:gd name="connsiteX28" fmla="*/ 1520825 w 1587500"/>
                <a:gd name="connsiteY28" fmla="*/ 2100283 h 2166958"/>
                <a:gd name="connsiteX29" fmla="*/ 1296988 w 1587500"/>
                <a:gd name="connsiteY29" fmla="*/ 2019320 h 2166958"/>
                <a:gd name="connsiteX30" fmla="*/ 1054100 w 1587500"/>
                <a:gd name="connsiteY30" fmla="*/ 1157308 h 2166958"/>
                <a:gd name="connsiteX31" fmla="*/ 563563 w 1587500"/>
                <a:gd name="connsiteY31" fmla="*/ 1271608 h 2166958"/>
                <a:gd name="connsiteX32" fmla="*/ 615950 w 1587500"/>
                <a:gd name="connsiteY32" fmla="*/ 895370 h 2166958"/>
                <a:gd name="connsiteX33" fmla="*/ 720725 w 1587500"/>
                <a:gd name="connsiteY33" fmla="*/ 881083 h 2166958"/>
                <a:gd name="connsiteX34" fmla="*/ 996950 w 1587500"/>
                <a:gd name="connsiteY34" fmla="*/ 1081108 h 2166958"/>
                <a:gd name="connsiteX35" fmla="*/ 1330325 w 1587500"/>
                <a:gd name="connsiteY35" fmla="*/ 819170 h 2166958"/>
                <a:gd name="connsiteX36" fmla="*/ 1544638 w 1587500"/>
                <a:gd name="connsiteY36" fmla="*/ 476270 h 2166958"/>
                <a:gd name="connsiteX37" fmla="*/ 1363663 w 1587500"/>
                <a:gd name="connsiteY37" fmla="*/ 461983 h 2166958"/>
                <a:gd name="connsiteX38" fmla="*/ 1206500 w 1587500"/>
                <a:gd name="connsiteY38" fmla="*/ 762020 h 2166958"/>
                <a:gd name="connsiteX39" fmla="*/ 958850 w 1587500"/>
                <a:gd name="connsiteY39" fmla="*/ 938233 h 2166958"/>
                <a:gd name="connsiteX40" fmla="*/ 858838 w 1587500"/>
                <a:gd name="connsiteY40" fmla="*/ 804883 h 2166958"/>
                <a:gd name="connsiteX41" fmla="*/ 1068388 w 1587500"/>
                <a:gd name="connsiteY41" fmla="*/ 604858 h 2166958"/>
                <a:gd name="connsiteX42" fmla="*/ 1263650 w 1587500"/>
                <a:gd name="connsiteY42" fmla="*/ 238145 h 2166958"/>
                <a:gd name="connsiteX43" fmla="*/ 1044575 w 1587500"/>
                <a:gd name="connsiteY43" fmla="*/ 385783 h 2166958"/>
                <a:gd name="connsiteX44" fmla="*/ 935038 w 1587500"/>
                <a:gd name="connsiteY44" fmla="*/ 638195 h 2166958"/>
                <a:gd name="connsiteX45" fmla="*/ 787400 w 1587500"/>
                <a:gd name="connsiteY45" fmla="*/ 700108 h 2166958"/>
                <a:gd name="connsiteX46" fmla="*/ 739775 w 1587500"/>
                <a:gd name="connsiteY46" fmla="*/ 585808 h 2166958"/>
                <a:gd name="connsiteX47" fmla="*/ 554038 w 1587500"/>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82182 w 1591882"/>
                <a:gd name="connsiteY21" fmla="*/ 1766908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67995 w 1591882"/>
                <a:gd name="connsiteY22" fmla="*/ 2152670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47808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25207 w 1591882"/>
                <a:gd name="connsiteY28" fmla="*/ 210028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79976 w 1591882"/>
                <a:gd name="connsiteY28" fmla="*/ 211933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66958"/>
                <a:gd name="connsiteX1" fmla="*/ 558420 w 1591882"/>
                <a:gd name="connsiteY1" fmla="*/ 461983 h 2166958"/>
                <a:gd name="connsiteX2" fmla="*/ 701295 w 1591882"/>
                <a:gd name="connsiteY2" fmla="*/ 452458 h 2166958"/>
                <a:gd name="connsiteX3" fmla="*/ 729870 w 1591882"/>
                <a:gd name="connsiteY3" fmla="*/ 323870 h 2166958"/>
                <a:gd name="connsiteX4" fmla="*/ 796545 w 1591882"/>
                <a:gd name="connsiteY4" fmla="*/ 295295 h 2166958"/>
                <a:gd name="connsiteX5" fmla="*/ 663195 w 1591882"/>
                <a:gd name="connsiteY5" fmla="*/ 190520 h 2166958"/>
                <a:gd name="connsiteX6" fmla="*/ 506032 w 1591882"/>
                <a:gd name="connsiteY6" fmla="*/ 20 h 2166958"/>
                <a:gd name="connsiteX7" fmla="*/ 139320 w 1591882"/>
                <a:gd name="connsiteY7" fmla="*/ 185757 h 2166958"/>
                <a:gd name="connsiteX8" fmla="*/ 225045 w 1591882"/>
                <a:gd name="connsiteY8" fmla="*/ 423883 h 2166958"/>
                <a:gd name="connsiteX9" fmla="*/ 229807 w 1591882"/>
                <a:gd name="connsiteY9" fmla="*/ 533420 h 2166958"/>
                <a:gd name="connsiteX10" fmla="*/ 82170 w 1591882"/>
                <a:gd name="connsiteY10" fmla="*/ 552470 h 2166958"/>
                <a:gd name="connsiteX11" fmla="*/ 63120 w 1591882"/>
                <a:gd name="connsiteY11" fmla="*/ 695345 h 2166958"/>
                <a:gd name="connsiteX12" fmla="*/ 191707 w 1591882"/>
                <a:gd name="connsiteY12" fmla="*/ 909658 h 2166958"/>
                <a:gd name="connsiteX13" fmla="*/ 225045 w 1591882"/>
                <a:gd name="connsiteY13" fmla="*/ 1271608 h 2166958"/>
                <a:gd name="connsiteX14" fmla="*/ 182182 w 1591882"/>
                <a:gd name="connsiteY14" fmla="*/ 1600220 h 2166958"/>
                <a:gd name="connsiteX15" fmla="*/ 291720 w 1591882"/>
                <a:gd name="connsiteY15" fmla="*/ 1695470 h 2166958"/>
                <a:gd name="connsiteX16" fmla="*/ 25020 w 1591882"/>
                <a:gd name="connsiteY16" fmla="*/ 1652608 h 2166958"/>
                <a:gd name="connsiteX17" fmla="*/ 20257 w 1591882"/>
                <a:gd name="connsiteY17" fmla="*/ 1895495 h 2166958"/>
                <a:gd name="connsiteX18" fmla="*/ 20257 w 1591882"/>
                <a:gd name="connsiteY18" fmla="*/ 2095520 h 2166958"/>
                <a:gd name="connsiteX19" fmla="*/ 134557 w 1591882"/>
                <a:gd name="connsiteY19" fmla="*/ 2119333 h 2166958"/>
                <a:gd name="connsiteX20" fmla="*/ 91695 w 1591882"/>
                <a:gd name="connsiteY20" fmla="*/ 2038370 h 2166958"/>
                <a:gd name="connsiteX21" fmla="*/ 179801 w 1591882"/>
                <a:gd name="connsiteY21" fmla="*/ 1781196 h 2166958"/>
                <a:gd name="connsiteX22" fmla="*/ 970377 w 1591882"/>
                <a:gd name="connsiteY22" fmla="*/ 2093139 h 2166958"/>
                <a:gd name="connsiteX23" fmla="*/ 867982 w 1591882"/>
                <a:gd name="connsiteY23" fmla="*/ 1776433 h 2166958"/>
                <a:gd name="connsiteX24" fmla="*/ 715582 w 1591882"/>
                <a:gd name="connsiteY24" fmla="*/ 1614508 h 2166958"/>
                <a:gd name="connsiteX25" fmla="*/ 982282 w 1591882"/>
                <a:gd name="connsiteY25" fmla="*/ 1354952 h 2166958"/>
                <a:gd name="connsiteX26" fmla="*/ 1187070 w 1591882"/>
                <a:gd name="connsiteY26" fmla="*/ 2157433 h 2166958"/>
                <a:gd name="connsiteX27" fmla="*/ 1591882 w 1591882"/>
                <a:gd name="connsiteY27" fmla="*/ 2166958 h 2166958"/>
                <a:gd name="connsiteX28" fmla="*/ 1579976 w 1591882"/>
                <a:gd name="connsiteY28" fmla="*/ 2119333 h 2166958"/>
                <a:gd name="connsiteX29" fmla="*/ 1301370 w 1591882"/>
                <a:gd name="connsiteY29" fmla="*/ 2019320 h 2166958"/>
                <a:gd name="connsiteX30" fmla="*/ 1058482 w 1591882"/>
                <a:gd name="connsiteY30" fmla="*/ 1157308 h 2166958"/>
                <a:gd name="connsiteX31" fmla="*/ 567945 w 1591882"/>
                <a:gd name="connsiteY31" fmla="*/ 1271608 h 2166958"/>
                <a:gd name="connsiteX32" fmla="*/ 620332 w 1591882"/>
                <a:gd name="connsiteY32" fmla="*/ 895370 h 2166958"/>
                <a:gd name="connsiteX33" fmla="*/ 725107 w 1591882"/>
                <a:gd name="connsiteY33" fmla="*/ 881083 h 2166958"/>
                <a:gd name="connsiteX34" fmla="*/ 1001332 w 1591882"/>
                <a:gd name="connsiteY34" fmla="*/ 1081108 h 2166958"/>
                <a:gd name="connsiteX35" fmla="*/ 1334707 w 1591882"/>
                <a:gd name="connsiteY35" fmla="*/ 819170 h 2166958"/>
                <a:gd name="connsiteX36" fmla="*/ 1549020 w 1591882"/>
                <a:gd name="connsiteY36" fmla="*/ 476270 h 2166958"/>
                <a:gd name="connsiteX37" fmla="*/ 1368045 w 1591882"/>
                <a:gd name="connsiteY37" fmla="*/ 461983 h 2166958"/>
                <a:gd name="connsiteX38" fmla="*/ 1210882 w 1591882"/>
                <a:gd name="connsiteY38" fmla="*/ 762020 h 2166958"/>
                <a:gd name="connsiteX39" fmla="*/ 963232 w 1591882"/>
                <a:gd name="connsiteY39" fmla="*/ 938233 h 2166958"/>
                <a:gd name="connsiteX40" fmla="*/ 863220 w 1591882"/>
                <a:gd name="connsiteY40" fmla="*/ 804883 h 2166958"/>
                <a:gd name="connsiteX41" fmla="*/ 1072770 w 1591882"/>
                <a:gd name="connsiteY41" fmla="*/ 604858 h 2166958"/>
                <a:gd name="connsiteX42" fmla="*/ 1268032 w 1591882"/>
                <a:gd name="connsiteY42" fmla="*/ 238145 h 2166958"/>
                <a:gd name="connsiteX43" fmla="*/ 1048957 w 1591882"/>
                <a:gd name="connsiteY43" fmla="*/ 385783 h 2166958"/>
                <a:gd name="connsiteX44" fmla="*/ 939420 w 1591882"/>
                <a:gd name="connsiteY44" fmla="*/ 638195 h 2166958"/>
                <a:gd name="connsiteX45" fmla="*/ 791782 w 1591882"/>
                <a:gd name="connsiteY45" fmla="*/ 700108 h 2166958"/>
                <a:gd name="connsiteX46" fmla="*/ 744157 w 1591882"/>
                <a:gd name="connsiteY46" fmla="*/ 585808 h 2166958"/>
                <a:gd name="connsiteX47" fmla="*/ 558420 w 1591882"/>
                <a:gd name="connsiteY47" fmla="*/ 523895 h 2166958"/>
                <a:gd name="connsiteX0" fmla="*/ 558420 w 1591882"/>
                <a:gd name="connsiteY0" fmla="*/ 523895 h 2182989"/>
                <a:gd name="connsiteX1" fmla="*/ 558420 w 1591882"/>
                <a:gd name="connsiteY1" fmla="*/ 461983 h 2182989"/>
                <a:gd name="connsiteX2" fmla="*/ 701295 w 1591882"/>
                <a:gd name="connsiteY2" fmla="*/ 452458 h 2182989"/>
                <a:gd name="connsiteX3" fmla="*/ 729870 w 1591882"/>
                <a:gd name="connsiteY3" fmla="*/ 323870 h 2182989"/>
                <a:gd name="connsiteX4" fmla="*/ 796545 w 1591882"/>
                <a:gd name="connsiteY4" fmla="*/ 295295 h 2182989"/>
                <a:gd name="connsiteX5" fmla="*/ 663195 w 1591882"/>
                <a:gd name="connsiteY5" fmla="*/ 190520 h 2182989"/>
                <a:gd name="connsiteX6" fmla="*/ 506032 w 1591882"/>
                <a:gd name="connsiteY6" fmla="*/ 20 h 2182989"/>
                <a:gd name="connsiteX7" fmla="*/ 139320 w 1591882"/>
                <a:gd name="connsiteY7" fmla="*/ 185757 h 2182989"/>
                <a:gd name="connsiteX8" fmla="*/ 225045 w 1591882"/>
                <a:gd name="connsiteY8" fmla="*/ 423883 h 2182989"/>
                <a:gd name="connsiteX9" fmla="*/ 229807 w 1591882"/>
                <a:gd name="connsiteY9" fmla="*/ 533420 h 2182989"/>
                <a:gd name="connsiteX10" fmla="*/ 82170 w 1591882"/>
                <a:gd name="connsiteY10" fmla="*/ 552470 h 2182989"/>
                <a:gd name="connsiteX11" fmla="*/ 63120 w 1591882"/>
                <a:gd name="connsiteY11" fmla="*/ 695345 h 2182989"/>
                <a:gd name="connsiteX12" fmla="*/ 191707 w 1591882"/>
                <a:gd name="connsiteY12" fmla="*/ 909658 h 2182989"/>
                <a:gd name="connsiteX13" fmla="*/ 225045 w 1591882"/>
                <a:gd name="connsiteY13" fmla="*/ 1271608 h 2182989"/>
                <a:gd name="connsiteX14" fmla="*/ 182182 w 1591882"/>
                <a:gd name="connsiteY14" fmla="*/ 1600220 h 2182989"/>
                <a:gd name="connsiteX15" fmla="*/ 291720 w 1591882"/>
                <a:gd name="connsiteY15" fmla="*/ 1695470 h 2182989"/>
                <a:gd name="connsiteX16" fmla="*/ 25020 w 1591882"/>
                <a:gd name="connsiteY16" fmla="*/ 1652608 h 2182989"/>
                <a:gd name="connsiteX17" fmla="*/ 20257 w 1591882"/>
                <a:gd name="connsiteY17" fmla="*/ 1895495 h 2182989"/>
                <a:gd name="connsiteX18" fmla="*/ 20257 w 1591882"/>
                <a:gd name="connsiteY18" fmla="*/ 2095520 h 2182989"/>
                <a:gd name="connsiteX19" fmla="*/ 134557 w 1591882"/>
                <a:gd name="connsiteY19" fmla="*/ 2119333 h 2182989"/>
                <a:gd name="connsiteX20" fmla="*/ 91695 w 1591882"/>
                <a:gd name="connsiteY20" fmla="*/ 2038370 h 2182989"/>
                <a:gd name="connsiteX21" fmla="*/ 179801 w 1591882"/>
                <a:gd name="connsiteY21" fmla="*/ 1781196 h 2182989"/>
                <a:gd name="connsiteX22" fmla="*/ 970377 w 1591882"/>
                <a:gd name="connsiteY22" fmla="*/ 2093139 h 2182989"/>
                <a:gd name="connsiteX23" fmla="*/ 867982 w 1591882"/>
                <a:gd name="connsiteY23" fmla="*/ 1776433 h 2182989"/>
                <a:gd name="connsiteX24" fmla="*/ 715582 w 1591882"/>
                <a:gd name="connsiteY24" fmla="*/ 1614508 h 2182989"/>
                <a:gd name="connsiteX25" fmla="*/ 982282 w 1591882"/>
                <a:gd name="connsiteY25" fmla="*/ 1354952 h 2182989"/>
                <a:gd name="connsiteX26" fmla="*/ 1187070 w 1591882"/>
                <a:gd name="connsiteY26" fmla="*/ 2157433 h 2182989"/>
                <a:gd name="connsiteX27" fmla="*/ 1591882 w 1591882"/>
                <a:gd name="connsiteY27" fmla="*/ 2166958 h 2182989"/>
                <a:gd name="connsiteX28" fmla="*/ 1579976 w 1591882"/>
                <a:gd name="connsiteY28" fmla="*/ 2119333 h 2182989"/>
                <a:gd name="connsiteX29" fmla="*/ 1301370 w 1591882"/>
                <a:gd name="connsiteY29" fmla="*/ 2019320 h 2182989"/>
                <a:gd name="connsiteX30" fmla="*/ 1058482 w 1591882"/>
                <a:gd name="connsiteY30" fmla="*/ 1157308 h 2182989"/>
                <a:gd name="connsiteX31" fmla="*/ 567945 w 1591882"/>
                <a:gd name="connsiteY31" fmla="*/ 1271608 h 2182989"/>
                <a:gd name="connsiteX32" fmla="*/ 620332 w 1591882"/>
                <a:gd name="connsiteY32" fmla="*/ 895370 h 2182989"/>
                <a:gd name="connsiteX33" fmla="*/ 725107 w 1591882"/>
                <a:gd name="connsiteY33" fmla="*/ 881083 h 2182989"/>
                <a:gd name="connsiteX34" fmla="*/ 1001332 w 1591882"/>
                <a:gd name="connsiteY34" fmla="*/ 1081108 h 2182989"/>
                <a:gd name="connsiteX35" fmla="*/ 1334707 w 1591882"/>
                <a:gd name="connsiteY35" fmla="*/ 819170 h 2182989"/>
                <a:gd name="connsiteX36" fmla="*/ 1549020 w 1591882"/>
                <a:gd name="connsiteY36" fmla="*/ 476270 h 2182989"/>
                <a:gd name="connsiteX37" fmla="*/ 1368045 w 1591882"/>
                <a:gd name="connsiteY37" fmla="*/ 461983 h 2182989"/>
                <a:gd name="connsiteX38" fmla="*/ 1210882 w 1591882"/>
                <a:gd name="connsiteY38" fmla="*/ 762020 h 2182989"/>
                <a:gd name="connsiteX39" fmla="*/ 963232 w 1591882"/>
                <a:gd name="connsiteY39" fmla="*/ 938233 h 2182989"/>
                <a:gd name="connsiteX40" fmla="*/ 863220 w 1591882"/>
                <a:gd name="connsiteY40" fmla="*/ 804883 h 2182989"/>
                <a:gd name="connsiteX41" fmla="*/ 1072770 w 1591882"/>
                <a:gd name="connsiteY41" fmla="*/ 604858 h 2182989"/>
                <a:gd name="connsiteX42" fmla="*/ 1268032 w 1591882"/>
                <a:gd name="connsiteY42" fmla="*/ 238145 h 2182989"/>
                <a:gd name="connsiteX43" fmla="*/ 1048957 w 1591882"/>
                <a:gd name="connsiteY43" fmla="*/ 385783 h 2182989"/>
                <a:gd name="connsiteX44" fmla="*/ 939420 w 1591882"/>
                <a:gd name="connsiteY44" fmla="*/ 638195 h 2182989"/>
                <a:gd name="connsiteX45" fmla="*/ 791782 w 1591882"/>
                <a:gd name="connsiteY45" fmla="*/ 700108 h 2182989"/>
                <a:gd name="connsiteX46" fmla="*/ 744157 w 1591882"/>
                <a:gd name="connsiteY46" fmla="*/ 585808 h 2182989"/>
                <a:gd name="connsiteX47" fmla="*/ 558420 w 1591882"/>
                <a:gd name="connsiteY47" fmla="*/ 523895 h 2182989"/>
                <a:gd name="connsiteX0" fmla="*/ 558420 w 1591882"/>
                <a:gd name="connsiteY0" fmla="*/ 523895 h 2178744"/>
                <a:gd name="connsiteX1" fmla="*/ 558420 w 1591882"/>
                <a:gd name="connsiteY1" fmla="*/ 461983 h 2178744"/>
                <a:gd name="connsiteX2" fmla="*/ 701295 w 1591882"/>
                <a:gd name="connsiteY2" fmla="*/ 452458 h 2178744"/>
                <a:gd name="connsiteX3" fmla="*/ 729870 w 1591882"/>
                <a:gd name="connsiteY3" fmla="*/ 323870 h 2178744"/>
                <a:gd name="connsiteX4" fmla="*/ 796545 w 1591882"/>
                <a:gd name="connsiteY4" fmla="*/ 295295 h 2178744"/>
                <a:gd name="connsiteX5" fmla="*/ 663195 w 1591882"/>
                <a:gd name="connsiteY5" fmla="*/ 190520 h 2178744"/>
                <a:gd name="connsiteX6" fmla="*/ 506032 w 1591882"/>
                <a:gd name="connsiteY6" fmla="*/ 20 h 2178744"/>
                <a:gd name="connsiteX7" fmla="*/ 139320 w 1591882"/>
                <a:gd name="connsiteY7" fmla="*/ 185757 h 2178744"/>
                <a:gd name="connsiteX8" fmla="*/ 225045 w 1591882"/>
                <a:gd name="connsiteY8" fmla="*/ 423883 h 2178744"/>
                <a:gd name="connsiteX9" fmla="*/ 229807 w 1591882"/>
                <a:gd name="connsiteY9" fmla="*/ 533420 h 2178744"/>
                <a:gd name="connsiteX10" fmla="*/ 82170 w 1591882"/>
                <a:gd name="connsiteY10" fmla="*/ 552470 h 2178744"/>
                <a:gd name="connsiteX11" fmla="*/ 63120 w 1591882"/>
                <a:gd name="connsiteY11" fmla="*/ 695345 h 2178744"/>
                <a:gd name="connsiteX12" fmla="*/ 191707 w 1591882"/>
                <a:gd name="connsiteY12" fmla="*/ 909658 h 2178744"/>
                <a:gd name="connsiteX13" fmla="*/ 225045 w 1591882"/>
                <a:gd name="connsiteY13" fmla="*/ 1271608 h 2178744"/>
                <a:gd name="connsiteX14" fmla="*/ 182182 w 1591882"/>
                <a:gd name="connsiteY14" fmla="*/ 1600220 h 2178744"/>
                <a:gd name="connsiteX15" fmla="*/ 291720 w 1591882"/>
                <a:gd name="connsiteY15" fmla="*/ 1695470 h 2178744"/>
                <a:gd name="connsiteX16" fmla="*/ 25020 w 1591882"/>
                <a:gd name="connsiteY16" fmla="*/ 1652608 h 2178744"/>
                <a:gd name="connsiteX17" fmla="*/ 20257 w 1591882"/>
                <a:gd name="connsiteY17" fmla="*/ 1895495 h 2178744"/>
                <a:gd name="connsiteX18" fmla="*/ 20257 w 1591882"/>
                <a:gd name="connsiteY18" fmla="*/ 2095520 h 2178744"/>
                <a:gd name="connsiteX19" fmla="*/ 134557 w 1591882"/>
                <a:gd name="connsiteY19" fmla="*/ 2119333 h 2178744"/>
                <a:gd name="connsiteX20" fmla="*/ 91695 w 1591882"/>
                <a:gd name="connsiteY20" fmla="*/ 2038370 h 2178744"/>
                <a:gd name="connsiteX21" fmla="*/ 179801 w 1591882"/>
                <a:gd name="connsiteY21" fmla="*/ 1781196 h 2178744"/>
                <a:gd name="connsiteX22" fmla="*/ 970377 w 1591882"/>
                <a:gd name="connsiteY22" fmla="*/ 2093139 h 2178744"/>
                <a:gd name="connsiteX23" fmla="*/ 867982 w 1591882"/>
                <a:gd name="connsiteY23" fmla="*/ 1776433 h 2178744"/>
                <a:gd name="connsiteX24" fmla="*/ 715582 w 1591882"/>
                <a:gd name="connsiteY24" fmla="*/ 1614508 h 2178744"/>
                <a:gd name="connsiteX25" fmla="*/ 982282 w 1591882"/>
                <a:gd name="connsiteY25" fmla="*/ 1354952 h 2178744"/>
                <a:gd name="connsiteX26" fmla="*/ 1187070 w 1591882"/>
                <a:gd name="connsiteY26" fmla="*/ 2157433 h 2178744"/>
                <a:gd name="connsiteX27" fmla="*/ 1591882 w 1591882"/>
                <a:gd name="connsiteY27" fmla="*/ 2166958 h 2178744"/>
                <a:gd name="connsiteX28" fmla="*/ 1579976 w 1591882"/>
                <a:gd name="connsiteY28" fmla="*/ 2119333 h 2178744"/>
                <a:gd name="connsiteX29" fmla="*/ 1301370 w 1591882"/>
                <a:gd name="connsiteY29" fmla="*/ 2019320 h 2178744"/>
                <a:gd name="connsiteX30" fmla="*/ 1058482 w 1591882"/>
                <a:gd name="connsiteY30" fmla="*/ 1157308 h 2178744"/>
                <a:gd name="connsiteX31" fmla="*/ 567945 w 1591882"/>
                <a:gd name="connsiteY31" fmla="*/ 1271608 h 2178744"/>
                <a:gd name="connsiteX32" fmla="*/ 620332 w 1591882"/>
                <a:gd name="connsiteY32" fmla="*/ 895370 h 2178744"/>
                <a:gd name="connsiteX33" fmla="*/ 725107 w 1591882"/>
                <a:gd name="connsiteY33" fmla="*/ 881083 h 2178744"/>
                <a:gd name="connsiteX34" fmla="*/ 1001332 w 1591882"/>
                <a:gd name="connsiteY34" fmla="*/ 1081108 h 2178744"/>
                <a:gd name="connsiteX35" fmla="*/ 1334707 w 1591882"/>
                <a:gd name="connsiteY35" fmla="*/ 819170 h 2178744"/>
                <a:gd name="connsiteX36" fmla="*/ 1549020 w 1591882"/>
                <a:gd name="connsiteY36" fmla="*/ 476270 h 2178744"/>
                <a:gd name="connsiteX37" fmla="*/ 1368045 w 1591882"/>
                <a:gd name="connsiteY37" fmla="*/ 461983 h 2178744"/>
                <a:gd name="connsiteX38" fmla="*/ 1210882 w 1591882"/>
                <a:gd name="connsiteY38" fmla="*/ 762020 h 2178744"/>
                <a:gd name="connsiteX39" fmla="*/ 963232 w 1591882"/>
                <a:gd name="connsiteY39" fmla="*/ 938233 h 2178744"/>
                <a:gd name="connsiteX40" fmla="*/ 863220 w 1591882"/>
                <a:gd name="connsiteY40" fmla="*/ 804883 h 2178744"/>
                <a:gd name="connsiteX41" fmla="*/ 1072770 w 1591882"/>
                <a:gd name="connsiteY41" fmla="*/ 604858 h 2178744"/>
                <a:gd name="connsiteX42" fmla="*/ 1268032 w 1591882"/>
                <a:gd name="connsiteY42" fmla="*/ 238145 h 2178744"/>
                <a:gd name="connsiteX43" fmla="*/ 1048957 w 1591882"/>
                <a:gd name="connsiteY43" fmla="*/ 385783 h 2178744"/>
                <a:gd name="connsiteX44" fmla="*/ 939420 w 1591882"/>
                <a:gd name="connsiteY44" fmla="*/ 638195 h 2178744"/>
                <a:gd name="connsiteX45" fmla="*/ 791782 w 1591882"/>
                <a:gd name="connsiteY45" fmla="*/ 700108 h 2178744"/>
                <a:gd name="connsiteX46" fmla="*/ 744157 w 1591882"/>
                <a:gd name="connsiteY46" fmla="*/ 585808 h 2178744"/>
                <a:gd name="connsiteX47" fmla="*/ 558420 w 1591882"/>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1370 w 1603065"/>
                <a:gd name="connsiteY29" fmla="*/ 2019320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895370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34707 w 1603065"/>
                <a:gd name="connsiteY35" fmla="*/ 819170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0882 w 1603065"/>
                <a:gd name="connsiteY38" fmla="*/ 762020 h 2178744"/>
                <a:gd name="connsiteX39" fmla="*/ 1218026 w 1603065"/>
                <a:gd name="connsiteY39" fmla="*/ 752496 h 2178744"/>
                <a:gd name="connsiteX40" fmla="*/ 963232 w 1603065"/>
                <a:gd name="connsiteY40" fmla="*/ 938233 h 2178744"/>
                <a:gd name="connsiteX41" fmla="*/ 863220 w 1603065"/>
                <a:gd name="connsiteY41" fmla="*/ 804883 h 2178744"/>
                <a:gd name="connsiteX42" fmla="*/ 1072770 w 1603065"/>
                <a:gd name="connsiteY42" fmla="*/ 604858 h 2178744"/>
                <a:gd name="connsiteX43" fmla="*/ 1268032 w 1603065"/>
                <a:gd name="connsiteY43" fmla="*/ 238145 h 2178744"/>
                <a:gd name="connsiteX44" fmla="*/ 1048957 w 1603065"/>
                <a:gd name="connsiteY44" fmla="*/ 385783 h 2178744"/>
                <a:gd name="connsiteX45" fmla="*/ 939420 w 1603065"/>
                <a:gd name="connsiteY45" fmla="*/ 638195 h 2178744"/>
                <a:gd name="connsiteX46" fmla="*/ 791782 w 1603065"/>
                <a:gd name="connsiteY46" fmla="*/ 700108 h 2178744"/>
                <a:gd name="connsiteX47" fmla="*/ 744157 w 1603065"/>
                <a:gd name="connsiteY47" fmla="*/ 585808 h 2178744"/>
                <a:gd name="connsiteX48" fmla="*/ 558420 w 1603065"/>
                <a:gd name="connsiteY48"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8026 w 1603065"/>
                <a:gd name="connsiteY38" fmla="*/ 752496 h 2178744"/>
                <a:gd name="connsiteX39" fmla="*/ 963232 w 1603065"/>
                <a:gd name="connsiteY39" fmla="*/ 938233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368045 w 1603065"/>
                <a:gd name="connsiteY37" fmla="*/ 461983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49020 w 1603065"/>
                <a:gd name="connsiteY36" fmla="*/ 476270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9420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4658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34658 w 1603065"/>
                <a:gd name="connsiteY44" fmla="*/ 638195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791782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58420 w 1603065"/>
                <a:gd name="connsiteY47" fmla="*/ 523895 h 2178744"/>
                <a:gd name="connsiteX0" fmla="*/ 558420 w 1603065"/>
                <a:gd name="connsiteY0" fmla="*/ 523895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58420 w 1603065"/>
                <a:gd name="connsiteY47" fmla="*/ 523895 h 2178744"/>
                <a:gd name="connsiteX0" fmla="*/ 515558 w 1603065"/>
                <a:gd name="connsiteY0" fmla="*/ 552470 h 2178744"/>
                <a:gd name="connsiteX1" fmla="*/ 558420 w 1603065"/>
                <a:gd name="connsiteY1" fmla="*/ 461983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 name="connsiteX0" fmla="*/ 515558 w 1603065"/>
                <a:gd name="connsiteY0" fmla="*/ 552470 h 2178744"/>
                <a:gd name="connsiteX1" fmla="*/ 527464 w 1603065"/>
                <a:gd name="connsiteY1" fmla="*/ 459602 h 2178744"/>
                <a:gd name="connsiteX2" fmla="*/ 701295 w 1603065"/>
                <a:gd name="connsiteY2" fmla="*/ 452458 h 2178744"/>
                <a:gd name="connsiteX3" fmla="*/ 729870 w 1603065"/>
                <a:gd name="connsiteY3" fmla="*/ 323870 h 2178744"/>
                <a:gd name="connsiteX4" fmla="*/ 796545 w 1603065"/>
                <a:gd name="connsiteY4" fmla="*/ 295295 h 2178744"/>
                <a:gd name="connsiteX5" fmla="*/ 663195 w 1603065"/>
                <a:gd name="connsiteY5" fmla="*/ 190520 h 2178744"/>
                <a:gd name="connsiteX6" fmla="*/ 506032 w 1603065"/>
                <a:gd name="connsiteY6" fmla="*/ 20 h 2178744"/>
                <a:gd name="connsiteX7" fmla="*/ 139320 w 1603065"/>
                <a:gd name="connsiteY7" fmla="*/ 185757 h 2178744"/>
                <a:gd name="connsiteX8" fmla="*/ 225045 w 1603065"/>
                <a:gd name="connsiteY8" fmla="*/ 423883 h 2178744"/>
                <a:gd name="connsiteX9" fmla="*/ 229807 w 1603065"/>
                <a:gd name="connsiteY9" fmla="*/ 533420 h 2178744"/>
                <a:gd name="connsiteX10" fmla="*/ 82170 w 1603065"/>
                <a:gd name="connsiteY10" fmla="*/ 552470 h 2178744"/>
                <a:gd name="connsiteX11" fmla="*/ 63120 w 1603065"/>
                <a:gd name="connsiteY11" fmla="*/ 695345 h 2178744"/>
                <a:gd name="connsiteX12" fmla="*/ 191707 w 1603065"/>
                <a:gd name="connsiteY12" fmla="*/ 909658 h 2178744"/>
                <a:gd name="connsiteX13" fmla="*/ 225045 w 1603065"/>
                <a:gd name="connsiteY13" fmla="*/ 1271608 h 2178744"/>
                <a:gd name="connsiteX14" fmla="*/ 182182 w 1603065"/>
                <a:gd name="connsiteY14" fmla="*/ 1600220 h 2178744"/>
                <a:gd name="connsiteX15" fmla="*/ 291720 w 1603065"/>
                <a:gd name="connsiteY15" fmla="*/ 1695470 h 2178744"/>
                <a:gd name="connsiteX16" fmla="*/ 25020 w 1603065"/>
                <a:gd name="connsiteY16" fmla="*/ 1652608 h 2178744"/>
                <a:gd name="connsiteX17" fmla="*/ 20257 w 1603065"/>
                <a:gd name="connsiteY17" fmla="*/ 1895495 h 2178744"/>
                <a:gd name="connsiteX18" fmla="*/ 20257 w 1603065"/>
                <a:gd name="connsiteY18" fmla="*/ 2095520 h 2178744"/>
                <a:gd name="connsiteX19" fmla="*/ 134557 w 1603065"/>
                <a:gd name="connsiteY19" fmla="*/ 2119333 h 2178744"/>
                <a:gd name="connsiteX20" fmla="*/ 91695 w 1603065"/>
                <a:gd name="connsiteY20" fmla="*/ 2038370 h 2178744"/>
                <a:gd name="connsiteX21" fmla="*/ 179801 w 1603065"/>
                <a:gd name="connsiteY21" fmla="*/ 1781196 h 2178744"/>
                <a:gd name="connsiteX22" fmla="*/ 970377 w 1603065"/>
                <a:gd name="connsiteY22" fmla="*/ 2093139 h 2178744"/>
                <a:gd name="connsiteX23" fmla="*/ 867982 w 1603065"/>
                <a:gd name="connsiteY23" fmla="*/ 1776433 h 2178744"/>
                <a:gd name="connsiteX24" fmla="*/ 715582 w 1603065"/>
                <a:gd name="connsiteY24" fmla="*/ 1614508 h 2178744"/>
                <a:gd name="connsiteX25" fmla="*/ 982282 w 1603065"/>
                <a:gd name="connsiteY25" fmla="*/ 1354952 h 2178744"/>
                <a:gd name="connsiteX26" fmla="*/ 1187070 w 1603065"/>
                <a:gd name="connsiteY26" fmla="*/ 2157433 h 2178744"/>
                <a:gd name="connsiteX27" fmla="*/ 1591882 w 1603065"/>
                <a:gd name="connsiteY27" fmla="*/ 2166958 h 2178744"/>
                <a:gd name="connsiteX28" fmla="*/ 1579976 w 1603065"/>
                <a:gd name="connsiteY28" fmla="*/ 2119333 h 2178744"/>
                <a:gd name="connsiteX29" fmla="*/ 1306133 w 1603065"/>
                <a:gd name="connsiteY29" fmla="*/ 2052658 h 2178744"/>
                <a:gd name="connsiteX30" fmla="*/ 1058482 w 1603065"/>
                <a:gd name="connsiteY30" fmla="*/ 1157308 h 2178744"/>
                <a:gd name="connsiteX31" fmla="*/ 567945 w 1603065"/>
                <a:gd name="connsiteY31" fmla="*/ 1271608 h 2178744"/>
                <a:gd name="connsiteX32" fmla="*/ 620332 w 1603065"/>
                <a:gd name="connsiteY32" fmla="*/ 912039 h 2178744"/>
                <a:gd name="connsiteX33" fmla="*/ 725107 w 1603065"/>
                <a:gd name="connsiteY33" fmla="*/ 881083 h 2178744"/>
                <a:gd name="connsiteX34" fmla="*/ 1001332 w 1603065"/>
                <a:gd name="connsiteY34" fmla="*/ 1081108 h 2178744"/>
                <a:gd name="connsiteX35" fmla="*/ 1306132 w 1603065"/>
                <a:gd name="connsiteY35" fmla="*/ 807263 h 2178744"/>
                <a:gd name="connsiteX36" fmla="*/ 1515682 w 1603065"/>
                <a:gd name="connsiteY36" fmla="*/ 511989 h 2178744"/>
                <a:gd name="connsiteX37" fmla="*/ 1410907 w 1603065"/>
                <a:gd name="connsiteY37" fmla="*/ 464364 h 2178744"/>
                <a:gd name="connsiteX38" fmla="*/ 1218026 w 1603065"/>
                <a:gd name="connsiteY38" fmla="*/ 752496 h 2178744"/>
                <a:gd name="connsiteX39" fmla="*/ 972757 w 1603065"/>
                <a:gd name="connsiteY39" fmla="*/ 935852 h 2178744"/>
                <a:gd name="connsiteX40" fmla="*/ 863220 w 1603065"/>
                <a:gd name="connsiteY40" fmla="*/ 804883 h 2178744"/>
                <a:gd name="connsiteX41" fmla="*/ 1072770 w 1603065"/>
                <a:gd name="connsiteY41" fmla="*/ 604858 h 2178744"/>
                <a:gd name="connsiteX42" fmla="*/ 1268032 w 1603065"/>
                <a:gd name="connsiteY42" fmla="*/ 238145 h 2178744"/>
                <a:gd name="connsiteX43" fmla="*/ 1048957 w 1603065"/>
                <a:gd name="connsiteY43" fmla="*/ 385783 h 2178744"/>
                <a:gd name="connsiteX44" fmla="*/ 948945 w 1603065"/>
                <a:gd name="connsiteY44" fmla="*/ 616764 h 2178744"/>
                <a:gd name="connsiteX45" fmla="*/ 803688 w 1603065"/>
                <a:gd name="connsiteY45" fmla="*/ 700108 h 2178744"/>
                <a:gd name="connsiteX46" fmla="*/ 744157 w 1603065"/>
                <a:gd name="connsiteY46" fmla="*/ 585808 h 2178744"/>
                <a:gd name="connsiteX47" fmla="*/ 515558 w 1603065"/>
                <a:gd name="connsiteY47" fmla="*/ 552470 h 217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03065" h="2178744">
                  <a:moveTo>
                    <a:pt x="515558" y="552470"/>
                  </a:moveTo>
                  <a:lnTo>
                    <a:pt x="527464" y="459602"/>
                  </a:lnTo>
                  <a:cubicBezTo>
                    <a:pt x="585408" y="457221"/>
                    <a:pt x="657638" y="502464"/>
                    <a:pt x="701295" y="452458"/>
                  </a:cubicBezTo>
                  <a:cubicBezTo>
                    <a:pt x="717963" y="433407"/>
                    <a:pt x="679863" y="347683"/>
                    <a:pt x="729870" y="323870"/>
                  </a:cubicBezTo>
                  <a:cubicBezTo>
                    <a:pt x="752095" y="314345"/>
                    <a:pt x="781464" y="321489"/>
                    <a:pt x="796545" y="295295"/>
                  </a:cubicBezTo>
                  <a:cubicBezTo>
                    <a:pt x="792576" y="281802"/>
                    <a:pt x="707645" y="225445"/>
                    <a:pt x="663195" y="190520"/>
                  </a:cubicBezTo>
                  <a:cubicBezTo>
                    <a:pt x="610807" y="127020"/>
                    <a:pt x="646526" y="3989"/>
                    <a:pt x="506032" y="20"/>
                  </a:cubicBezTo>
                  <a:cubicBezTo>
                    <a:pt x="255207" y="-1567"/>
                    <a:pt x="204408" y="87332"/>
                    <a:pt x="139320" y="185757"/>
                  </a:cubicBezTo>
                  <a:cubicBezTo>
                    <a:pt x="136145" y="367526"/>
                    <a:pt x="180595" y="384989"/>
                    <a:pt x="225045" y="423883"/>
                  </a:cubicBezTo>
                  <a:lnTo>
                    <a:pt x="229807" y="533420"/>
                  </a:lnTo>
                  <a:cubicBezTo>
                    <a:pt x="180595" y="539770"/>
                    <a:pt x="100426" y="524689"/>
                    <a:pt x="82170" y="552470"/>
                  </a:cubicBezTo>
                  <a:cubicBezTo>
                    <a:pt x="37720" y="578663"/>
                    <a:pt x="36132" y="659626"/>
                    <a:pt x="63120" y="695345"/>
                  </a:cubicBezTo>
                  <a:cubicBezTo>
                    <a:pt x="105982" y="766783"/>
                    <a:pt x="155989" y="823933"/>
                    <a:pt x="191707" y="909658"/>
                  </a:cubicBezTo>
                  <a:cubicBezTo>
                    <a:pt x="226633" y="1030308"/>
                    <a:pt x="254413" y="1117621"/>
                    <a:pt x="225045" y="1271608"/>
                  </a:cubicBezTo>
                  <a:cubicBezTo>
                    <a:pt x="179801" y="1381145"/>
                    <a:pt x="141702" y="1481158"/>
                    <a:pt x="182182" y="1600220"/>
                  </a:cubicBezTo>
                  <a:cubicBezTo>
                    <a:pt x="194883" y="1634351"/>
                    <a:pt x="255207" y="1663720"/>
                    <a:pt x="291720" y="1695470"/>
                  </a:cubicBezTo>
                  <a:cubicBezTo>
                    <a:pt x="265526" y="1704201"/>
                    <a:pt x="70264" y="1619271"/>
                    <a:pt x="25020" y="1652608"/>
                  </a:cubicBezTo>
                  <a:cubicBezTo>
                    <a:pt x="-5143" y="1743095"/>
                    <a:pt x="21845" y="1814533"/>
                    <a:pt x="20257" y="1895495"/>
                  </a:cubicBezTo>
                  <a:cubicBezTo>
                    <a:pt x="-15462" y="1988364"/>
                    <a:pt x="3588" y="2081233"/>
                    <a:pt x="20257" y="2095520"/>
                  </a:cubicBezTo>
                  <a:cubicBezTo>
                    <a:pt x="41688" y="2117746"/>
                    <a:pt x="96457" y="2111395"/>
                    <a:pt x="134557" y="2119333"/>
                  </a:cubicBezTo>
                  <a:cubicBezTo>
                    <a:pt x="144082" y="2094726"/>
                    <a:pt x="70264" y="2079645"/>
                    <a:pt x="91695" y="2038370"/>
                  </a:cubicBezTo>
                  <a:cubicBezTo>
                    <a:pt x="109951" y="1931214"/>
                    <a:pt x="135351" y="1790721"/>
                    <a:pt x="179801" y="1781196"/>
                  </a:cubicBezTo>
                  <a:cubicBezTo>
                    <a:pt x="473488" y="2000271"/>
                    <a:pt x="886240" y="2197914"/>
                    <a:pt x="970377" y="2093139"/>
                  </a:cubicBezTo>
                  <a:cubicBezTo>
                    <a:pt x="1043401" y="1982807"/>
                    <a:pt x="930689" y="1860570"/>
                    <a:pt x="867982" y="1776433"/>
                  </a:cubicBezTo>
                  <a:lnTo>
                    <a:pt x="715582" y="1614508"/>
                  </a:lnTo>
                  <a:cubicBezTo>
                    <a:pt x="804482" y="1525608"/>
                    <a:pt x="871950" y="1484333"/>
                    <a:pt x="982282" y="1354952"/>
                  </a:cubicBezTo>
                  <a:cubicBezTo>
                    <a:pt x="1000539" y="1562915"/>
                    <a:pt x="1183101" y="1997095"/>
                    <a:pt x="1187070" y="2157433"/>
                  </a:cubicBezTo>
                  <a:cubicBezTo>
                    <a:pt x="1193419" y="2210614"/>
                    <a:pt x="1449802" y="2144733"/>
                    <a:pt x="1591882" y="2166958"/>
                  </a:cubicBezTo>
                  <a:cubicBezTo>
                    <a:pt x="1621250" y="2153465"/>
                    <a:pt x="1583945" y="2135208"/>
                    <a:pt x="1579976" y="2119333"/>
                  </a:cubicBezTo>
                  <a:cubicBezTo>
                    <a:pt x="1505364" y="2092345"/>
                    <a:pt x="1325976" y="2089171"/>
                    <a:pt x="1306133" y="2052658"/>
                  </a:cubicBezTo>
                  <a:cubicBezTo>
                    <a:pt x="1225170" y="1765321"/>
                    <a:pt x="1187070" y="1116033"/>
                    <a:pt x="1058482" y="1157308"/>
                  </a:cubicBezTo>
                  <a:cubicBezTo>
                    <a:pt x="871157" y="1159690"/>
                    <a:pt x="731457" y="1233508"/>
                    <a:pt x="567945" y="1271608"/>
                  </a:cubicBezTo>
                  <a:cubicBezTo>
                    <a:pt x="613982" y="1129526"/>
                    <a:pt x="629064" y="1018402"/>
                    <a:pt x="620332" y="912039"/>
                  </a:cubicBezTo>
                  <a:lnTo>
                    <a:pt x="725107" y="881083"/>
                  </a:lnTo>
                  <a:cubicBezTo>
                    <a:pt x="821944" y="1004908"/>
                    <a:pt x="942594" y="1100158"/>
                    <a:pt x="1001332" y="1081108"/>
                  </a:cubicBezTo>
                  <a:cubicBezTo>
                    <a:pt x="1062451" y="1055708"/>
                    <a:pt x="1195007" y="894576"/>
                    <a:pt x="1306132" y="807263"/>
                  </a:cubicBezTo>
                  <a:lnTo>
                    <a:pt x="1515682" y="511989"/>
                  </a:lnTo>
                  <a:cubicBezTo>
                    <a:pt x="1531556" y="469920"/>
                    <a:pt x="1537907" y="418327"/>
                    <a:pt x="1410907" y="464364"/>
                  </a:cubicBezTo>
                  <a:cubicBezTo>
                    <a:pt x="1355741" y="510402"/>
                    <a:pt x="1285495" y="673121"/>
                    <a:pt x="1218026" y="752496"/>
                  </a:cubicBezTo>
                  <a:cubicBezTo>
                    <a:pt x="1176751" y="781865"/>
                    <a:pt x="989426" y="946568"/>
                    <a:pt x="972757" y="935852"/>
                  </a:cubicBezTo>
                  <a:lnTo>
                    <a:pt x="863220" y="804883"/>
                  </a:lnTo>
                  <a:cubicBezTo>
                    <a:pt x="933070" y="738208"/>
                    <a:pt x="1014827" y="692964"/>
                    <a:pt x="1072770" y="604858"/>
                  </a:cubicBezTo>
                  <a:cubicBezTo>
                    <a:pt x="1137857" y="482620"/>
                    <a:pt x="1281526" y="269895"/>
                    <a:pt x="1268032" y="238145"/>
                  </a:cubicBezTo>
                  <a:cubicBezTo>
                    <a:pt x="1247394" y="239733"/>
                    <a:pt x="1198182" y="222270"/>
                    <a:pt x="1048957" y="385783"/>
                  </a:cubicBezTo>
                  <a:cubicBezTo>
                    <a:pt x="1010857" y="469920"/>
                    <a:pt x="1013238" y="520721"/>
                    <a:pt x="948945" y="616764"/>
                  </a:cubicBezTo>
                  <a:cubicBezTo>
                    <a:pt x="896557" y="658832"/>
                    <a:pt x="856076" y="672327"/>
                    <a:pt x="803688" y="700108"/>
                  </a:cubicBezTo>
                  <a:cubicBezTo>
                    <a:pt x="783844" y="662008"/>
                    <a:pt x="761619" y="595333"/>
                    <a:pt x="744157" y="585808"/>
                  </a:cubicBezTo>
                  <a:lnTo>
                    <a:pt x="515558" y="552470"/>
                  </a:lnTo>
                  <a:close/>
                </a:path>
              </a:pathLst>
            </a:custGeom>
            <a:solidFill>
              <a:srgbClr val="FEFFFF">
                <a:alpha val="30000"/>
              </a:srgbClr>
            </a:solidFill>
            <a:ln>
              <a:solidFill>
                <a:srgbClr val="FE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7" name="Picture 6" descr="A picture containing food&#10;&#10;Description automatically generated">
            <a:extLst>
              <a:ext uri="{FF2B5EF4-FFF2-40B4-BE49-F238E27FC236}">
                <a16:creationId xmlns:a16="http://schemas.microsoft.com/office/drawing/2014/main" id="{DBC663B9-3CEE-4F0F-AE9B-175F311433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62940"/>
            <a:ext cx="9144000" cy="5532120"/>
          </a:xfrm>
          <a:prstGeom prst="rect">
            <a:avLst/>
          </a:prstGeom>
        </p:spPr>
      </p:pic>
      <p:sp>
        <p:nvSpPr>
          <p:cNvPr id="2" name="Text Placeholder 1"/>
          <p:cNvSpPr>
            <a:spLocks noGrp="1"/>
          </p:cNvSpPr>
          <p:nvPr>
            <p:ph type="body" sz="quarter" idx="10"/>
          </p:nvPr>
        </p:nvSpPr>
        <p:spPr/>
        <p:txBody>
          <a:bodyPr/>
          <a:lstStyle/>
          <a:p>
            <a:r>
              <a:rPr lang="en-US" dirty="0"/>
              <a:t>Ivory plaque with kneeling male with upraised hands, 8th–7th centuries BC</a:t>
            </a:r>
          </a:p>
        </p:txBody>
      </p:sp>
      <p:sp>
        <p:nvSpPr>
          <p:cNvPr id="3" name="Text Placeholder 2"/>
          <p:cNvSpPr>
            <a:spLocks noGrp="1"/>
          </p:cNvSpPr>
          <p:nvPr>
            <p:ph type="body" sz="quarter" idx="12"/>
          </p:nvPr>
        </p:nvSpPr>
        <p:spPr/>
        <p:txBody>
          <a:bodyPr/>
          <a:lstStyle/>
          <a:p>
            <a:r>
              <a:rPr lang="en-US" dirty="0"/>
              <a:t>15:26</a:t>
            </a:r>
          </a:p>
        </p:txBody>
      </p:sp>
      <p:sp>
        <p:nvSpPr>
          <p:cNvPr id="4" name="Title 3"/>
          <p:cNvSpPr>
            <a:spLocks noGrp="1"/>
          </p:cNvSpPr>
          <p:nvPr>
            <p:ph type="title"/>
          </p:nvPr>
        </p:nvSpPr>
        <p:spPr/>
        <p:txBody>
          <a:bodyPr/>
          <a:lstStyle/>
          <a:p>
            <a:r>
              <a:rPr lang="en-US" dirty="0"/>
              <a:t>Let Him do to me as seems good to Him</a:t>
            </a:r>
          </a:p>
        </p:txBody>
      </p:sp>
    </p:spTree>
    <p:extLst>
      <p:ext uri="{BB962C8B-B14F-4D97-AF65-F5344CB8AC3E}">
        <p14:creationId xmlns:p14="http://schemas.microsoft.com/office/powerpoint/2010/main" val="203165692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56E694E-0738-4D51-888B-BD7314BE3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“Go in Peace” sign in Ashkelon</a:t>
            </a:r>
          </a:p>
        </p:txBody>
      </p:sp>
      <p:sp>
        <p:nvSpPr>
          <p:cNvPr id="3" name="Text Placeholder 2"/>
          <p:cNvSpPr>
            <a:spLocks noGrp="1"/>
          </p:cNvSpPr>
          <p:nvPr>
            <p:ph type="body" sz="quarter" idx="12"/>
          </p:nvPr>
        </p:nvSpPr>
        <p:spPr/>
        <p:txBody>
          <a:bodyPr/>
          <a:lstStyle/>
          <a:p>
            <a:r>
              <a:rPr lang="en-US" dirty="0"/>
              <a:t>15:27</a:t>
            </a:r>
          </a:p>
        </p:txBody>
      </p:sp>
      <p:sp>
        <p:nvSpPr>
          <p:cNvPr id="4" name="Title 3"/>
          <p:cNvSpPr>
            <a:spLocks noGrp="1"/>
          </p:cNvSpPr>
          <p:nvPr>
            <p:ph type="title"/>
          </p:nvPr>
        </p:nvSpPr>
        <p:spPr/>
        <p:txBody>
          <a:bodyPr/>
          <a:lstStyle/>
          <a:p>
            <a:r>
              <a:rPr lang="en-US" dirty="0"/>
              <a:t>Are you not a seer? Return into the city in peace, and your two sons with you</a:t>
            </a:r>
          </a:p>
        </p:txBody>
      </p:sp>
    </p:spTree>
    <p:extLst>
      <p:ext uri="{BB962C8B-B14F-4D97-AF65-F5344CB8AC3E}">
        <p14:creationId xmlns:p14="http://schemas.microsoft.com/office/powerpoint/2010/main" val="291736349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water&#10;&#10;Description automatically generated">
            <a:extLst>
              <a:ext uri="{FF2B5EF4-FFF2-40B4-BE49-F238E27FC236}">
                <a16:creationId xmlns:a16="http://schemas.microsoft.com/office/drawing/2014/main" id="{F8922F78-419C-46F9-8CC7-4415002215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 Placeholder 5">
            <a:extLst>
              <a:ext uri="{FF2B5EF4-FFF2-40B4-BE49-F238E27FC236}">
                <a16:creationId xmlns:a16="http://schemas.microsoft.com/office/drawing/2014/main" id="{5FD69066-B93F-4EAD-9AA7-8FDF7AED3FC3}"/>
              </a:ext>
            </a:extLst>
          </p:cNvPr>
          <p:cNvSpPr>
            <a:spLocks noGrp="1"/>
          </p:cNvSpPr>
          <p:nvPr>
            <p:ph type="body" sz="quarter" idx="10"/>
          </p:nvPr>
        </p:nvSpPr>
        <p:spPr/>
        <p:txBody>
          <a:bodyPr/>
          <a:lstStyle/>
          <a:p>
            <a:r>
              <a:rPr lang="en-US" dirty="0"/>
              <a:t>Map showing proposed locations of Gilgal and the fords of the Jordan</a:t>
            </a:r>
          </a:p>
        </p:txBody>
      </p:sp>
      <p:sp>
        <p:nvSpPr>
          <p:cNvPr id="7" name="Text Placeholder 6">
            <a:extLst>
              <a:ext uri="{FF2B5EF4-FFF2-40B4-BE49-F238E27FC236}">
                <a16:creationId xmlns:a16="http://schemas.microsoft.com/office/drawing/2014/main" id="{38F55DD9-9F8B-4ECD-A87C-ADC9CAD09BC0}"/>
              </a:ext>
            </a:extLst>
          </p:cNvPr>
          <p:cNvSpPr>
            <a:spLocks noGrp="1"/>
          </p:cNvSpPr>
          <p:nvPr>
            <p:ph type="body" sz="quarter" idx="12"/>
          </p:nvPr>
        </p:nvSpPr>
        <p:spPr/>
        <p:txBody>
          <a:bodyPr/>
          <a:lstStyle/>
          <a:p>
            <a:r>
              <a:rPr lang="en-US" dirty="0"/>
              <a:t>15:28</a:t>
            </a:r>
          </a:p>
        </p:txBody>
      </p:sp>
      <p:sp>
        <p:nvSpPr>
          <p:cNvPr id="5" name="Title 4">
            <a:extLst>
              <a:ext uri="{FF2B5EF4-FFF2-40B4-BE49-F238E27FC236}">
                <a16:creationId xmlns:a16="http://schemas.microsoft.com/office/drawing/2014/main" id="{03C485BC-DA55-42A3-95F4-E65B9F3A2762}"/>
              </a:ext>
            </a:extLst>
          </p:cNvPr>
          <p:cNvSpPr>
            <a:spLocks noGrp="1"/>
          </p:cNvSpPr>
          <p:nvPr>
            <p:ph type="title"/>
          </p:nvPr>
        </p:nvSpPr>
        <p:spPr/>
        <p:txBody>
          <a:bodyPr/>
          <a:lstStyle/>
          <a:p>
            <a:r>
              <a:rPr lang="en-US" dirty="0"/>
              <a:t>See, I will wait at the fords of the wilderness until word comes from you to inform me</a:t>
            </a:r>
          </a:p>
        </p:txBody>
      </p:sp>
      <p:sp>
        <p:nvSpPr>
          <p:cNvPr id="9" name="Text Box 12">
            <a:extLst>
              <a:ext uri="{FF2B5EF4-FFF2-40B4-BE49-F238E27FC236}">
                <a16:creationId xmlns:a16="http://schemas.microsoft.com/office/drawing/2014/main" id="{0230AE83-FC76-4235-A456-0081883061EF}"/>
              </a:ext>
            </a:extLst>
          </p:cNvPr>
          <p:cNvSpPr txBox="1">
            <a:spLocks noChangeArrowheads="1"/>
          </p:cNvSpPr>
          <p:nvPr/>
        </p:nvSpPr>
        <p:spPr bwMode="auto">
          <a:xfrm rot="3321022">
            <a:off x="7017871" y="4061696"/>
            <a:ext cx="1195717" cy="300339"/>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Jordan R.</a:t>
            </a:r>
          </a:p>
        </p:txBody>
      </p:sp>
      <p:sp>
        <p:nvSpPr>
          <p:cNvPr id="10" name="Text Box 12">
            <a:extLst>
              <a:ext uri="{FF2B5EF4-FFF2-40B4-BE49-F238E27FC236}">
                <a16:creationId xmlns:a16="http://schemas.microsoft.com/office/drawing/2014/main" id="{0498C5E5-809D-4871-AB87-A823FAF2CDFC}"/>
              </a:ext>
            </a:extLst>
          </p:cNvPr>
          <p:cNvSpPr txBox="1">
            <a:spLocks noChangeArrowheads="1"/>
          </p:cNvSpPr>
          <p:nvPr/>
        </p:nvSpPr>
        <p:spPr bwMode="auto">
          <a:xfrm>
            <a:off x="70174" y="2382960"/>
            <a:ext cx="1418978"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Jericho</a:t>
            </a:r>
          </a:p>
          <a:p>
            <a:r>
              <a:rPr lang="en-US" dirty="0"/>
              <a:t>(Tell </a:t>
            </a:r>
            <a:r>
              <a:rPr lang="en-US" dirty="0" err="1"/>
              <a:t>es</a:t>
            </a:r>
            <a:r>
              <a:rPr lang="en-US" dirty="0"/>
              <a:t>-Sultan)</a:t>
            </a:r>
          </a:p>
        </p:txBody>
      </p:sp>
      <p:sp>
        <p:nvSpPr>
          <p:cNvPr id="11" name="Text Box 12">
            <a:extLst>
              <a:ext uri="{FF2B5EF4-FFF2-40B4-BE49-F238E27FC236}">
                <a16:creationId xmlns:a16="http://schemas.microsoft.com/office/drawing/2014/main" id="{02568EAE-6E6C-43B4-9C72-1681048D7EC7}"/>
              </a:ext>
            </a:extLst>
          </p:cNvPr>
          <p:cNvSpPr txBox="1">
            <a:spLocks noChangeArrowheads="1"/>
          </p:cNvSpPr>
          <p:nvPr/>
        </p:nvSpPr>
        <p:spPr bwMode="auto">
          <a:xfrm>
            <a:off x="4601155" y="4581316"/>
            <a:ext cx="1486304"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    Gilgal?</a:t>
            </a:r>
          </a:p>
          <a:p>
            <a:r>
              <a:rPr lang="en-US" dirty="0"/>
              <a:t>(</a:t>
            </a:r>
            <a:r>
              <a:rPr lang="en-US" dirty="0" err="1"/>
              <a:t>En</a:t>
            </a:r>
            <a:r>
              <a:rPr lang="en-US" dirty="0"/>
              <a:t> el-</a:t>
            </a:r>
            <a:r>
              <a:rPr lang="en-US" dirty="0" err="1"/>
              <a:t>Gharaba</a:t>
            </a:r>
            <a:r>
              <a:rPr lang="en-US" dirty="0"/>
              <a:t>)</a:t>
            </a:r>
          </a:p>
        </p:txBody>
      </p:sp>
      <p:sp>
        <p:nvSpPr>
          <p:cNvPr id="12" name="Text Box 12">
            <a:extLst>
              <a:ext uri="{FF2B5EF4-FFF2-40B4-BE49-F238E27FC236}">
                <a16:creationId xmlns:a16="http://schemas.microsoft.com/office/drawing/2014/main" id="{E17DE88B-C01C-4D56-8D95-74BBCD2627B5}"/>
              </a:ext>
            </a:extLst>
          </p:cNvPr>
          <p:cNvSpPr txBox="1">
            <a:spLocks noChangeArrowheads="1"/>
          </p:cNvSpPr>
          <p:nvPr/>
        </p:nvSpPr>
        <p:spPr bwMode="auto">
          <a:xfrm>
            <a:off x="3988099" y="3815215"/>
            <a:ext cx="1745991"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    Gilgal?</a:t>
            </a:r>
          </a:p>
          <a:p>
            <a:r>
              <a:rPr lang="en-US" dirty="0"/>
              <a:t>(Khirbet </a:t>
            </a:r>
            <a:r>
              <a:rPr lang="en-US" dirty="0" err="1"/>
              <a:t>en-Nitleh</a:t>
            </a:r>
            <a:r>
              <a:rPr lang="en-US" dirty="0"/>
              <a:t>)</a:t>
            </a:r>
          </a:p>
        </p:txBody>
      </p:sp>
      <p:sp>
        <p:nvSpPr>
          <p:cNvPr id="13" name="Text Box 12">
            <a:extLst>
              <a:ext uri="{FF2B5EF4-FFF2-40B4-BE49-F238E27FC236}">
                <a16:creationId xmlns:a16="http://schemas.microsoft.com/office/drawing/2014/main" id="{D473DE5C-3C23-49D3-B458-C3FA1CF0C4D5}"/>
              </a:ext>
            </a:extLst>
          </p:cNvPr>
          <p:cNvSpPr txBox="1">
            <a:spLocks noChangeArrowheads="1"/>
          </p:cNvSpPr>
          <p:nvPr/>
        </p:nvSpPr>
        <p:spPr bwMode="auto">
          <a:xfrm>
            <a:off x="2784042" y="2130199"/>
            <a:ext cx="1354858"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     Gilgal?</a:t>
            </a:r>
          </a:p>
          <a:p>
            <a:r>
              <a:rPr lang="en-US" dirty="0"/>
              <a:t>(Tel el-</a:t>
            </a:r>
            <a:r>
              <a:rPr lang="en-US" dirty="0" err="1"/>
              <a:t>Mefjir</a:t>
            </a:r>
            <a:r>
              <a:rPr lang="en-US" dirty="0"/>
              <a:t>)</a:t>
            </a:r>
          </a:p>
        </p:txBody>
      </p:sp>
      <p:sp>
        <p:nvSpPr>
          <p:cNvPr id="14" name="Text Box 12">
            <a:extLst>
              <a:ext uri="{FF2B5EF4-FFF2-40B4-BE49-F238E27FC236}">
                <a16:creationId xmlns:a16="http://schemas.microsoft.com/office/drawing/2014/main" id="{50F2DCC4-5FEF-449A-9161-316D517EC84D}"/>
              </a:ext>
            </a:extLst>
          </p:cNvPr>
          <p:cNvSpPr txBox="1">
            <a:spLocks noChangeArrowheads="1"/>
          </p:cNvSpPr>
          <p:nvPr/>
        </p:nvSpPr>
        <p:spPr bwMode="auto">
          <a:xfrm>
            <a:off x="157246" y="1199652"/>
            <a:ext cx="2113079"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Gilgal?</a:t>
            </a:r>
          </a:p>
          <a:p>
            <a:r>
              <a:rPr lang="en-US" dirty="0"/>
              <a:t>(</a:t>
            </a:r>
            <a:r>
              <a:rPr lang="en-US" dirty="0" err="1"/>
              <a:t>Suwwanet</a:t>
            </a:r>
            <a:r>
              <a:rPr lang="en-US" dirty="0"/>
              <a:t> et-</a:t>
            </a:r>
            <a:r>
              <a:rPr lang="en-US" dirty="0" err="1"/>
              <a:t>Thaniya</a:t>
            </a:r>
            <a:r>
              <a:rPr lang="en-US" dirty="0"/>
              <a:t>)</a:t>
            </a:r>
          </a:p>
        </p:txBody>
      </p:sp>
      <p:sp>
        <p:nvSpPr>
          <p:cNvPr id="15" name="Text Box 12">
            <a:extLst>
              <a:ext uri="{FF2B5EF4-FFF2-40B4-BE49-F238E27FC236}">
                <a16:creationId xmlns:a16="http://schemas.microsoft.com/office/drawing/2014/main" id="{5976976D-4FF9-4178-9C85-177156F368C3}"/>
              </a:ext>
            </a:extLst>
          </p:cNvPr>
          <p:cNvSpPr txBox="1">
            <a:spLocks noChangeArrowheads="1"/>
          </p:cNvSpPr>
          <p:nvPr/>
        </p:nvSpPr>
        <p:spPr bwMode="auto">
          <a:xfrm>
            <a:off x="2021776" y="438625"/>
            <a:ext cx="1495922"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Gilgal?</a:t>
            </a:r>
          </a:p>
          <a:p>
            <a:r>
              <a:rPr lang="en-US" dirty="0"/>
              <a:t>(Roman quarry)</a:t>
            </a:r>
          </a:p>
        </p:txBody>
      </p:sp>
      <p:sp>
        <p:nvSpPr>
          <p:cNvPr id="16" name="Text Box 12">
            <a:extLst>
              <a:ext uri="{FF2B5EF4-FFF2-40B4-BE49-F238E27FC236}">
                <a16:creationId xmlns:a16="http://schemas.microsoft.com/office/drawing/2014/main" id="{A1A2DF5A-DE01-4742-A724-2B1B683F755A}"/>
              </a:ext>
            </a:extLst>
          </p:cNvPr>
          <p:cNvSpPr txBox="1">
            <a:spLocks noChangeArrowheads="1"/>
          </p:cNvSpPr>
          <p:nvPr/>
        </p:nvSpPr>
        <p:spPr bwMode="auto">
          <a:xfrm>
            <a:off x="2893047" y="1302702"/>
            <a:ext cx="1154482" cy="483081"/>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lvl="0" algn="ctr" fontAlgn="base">
              <a:lnSpc>
                <a:spcPts val="1500"/>
              </a:lnSpc>
              <a:spcBef>
                <a:spcPct val="0"/>
              </a:spcBef>
              <a:spcAft>
                <a:spcPct val="0"/>
              </a:spcAft>
              <a:defRPr/>
            </a:pPr>
            <a:r>
              <a:rPr lang="en-US" sz="1600" kern="0" dirty="0">
                <a:solidFill>
                  <a:srgbClr val="FEFFFF"/>
                </a:solidFill>
                <a:effectLst>
                  <a:glow rad="76200">
                    <a:srgbClr val="000000">
                      <a:alpha val="60000"/>
                    </a:srgbClr>
                  </a:glow>
                </a:effectLst>
              </a:rPr>
              <a:t>Gilgal?</a:t>
            </a:r>
          </a:p>
          <a:p>
            <a:pPr lvl="0" algn="ctr" fontAlgn="base">
              <a:lnSpc>
                <a:spcPts val="1500"/>
              </a:lnSpc>
              <a:spcBef>
                <a:spcPct val="0"/>
              </a:spcBef>
              <a:spcAft>
                <a:spcPct val="0"/>
              </a:spcAft>
              <a:defRPr/>
            </a:pPr>
            <a:r>
              <a:rPr lang="en-US" sz="1600" kern="0" dirty="0">
                <a:solidFill>
                  <a:srgbClr val="FEFFFF"/>
                </a:solidFill>
                <a:effectLst>
                  <a:glow rad="76200">
                    <a:srgbClr val="000000">
                      <a:alpha val="60000"/>
                    </a:srgbClr>
                  </a:glow>
                </a:effectLst>
              </a:rPr>
              <a:t>(three tells)</a:t>
            </a:r>
          </a:p>
        </p:txBody>
      </p:sp>
      <p:sp>
        <p:nvSpPr>
          <p:cNvPr id="17" name="Text Box 12">
            <a:extLst>
              <a:ext uri="{FF2B5EF4-FFF2-40B4-BE49-F238E27FC236}">
                <a16:creationId xmlns:a16="http://schemas.microsoft.com/office/drawing/2014/main" id="{5364F8D0-6E63-4812-A19D-218CC34BDC34}"/>
              </a:ext>
            </a:extLst>
          </p:cNvPr>
          <p:cNvSpPr txBox="1">
            <a:spLocks noChangeArrowheads="1"/>
          </p:cNvSpPr>
          <p:nvPr/>
        </p:nvSpPr>
        <p:spPr bwMode="auto">
          <a:xfrm>
            <a:off x="3451952" y="2865397"/>
            <a:ext cx="2448106" cy="67544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Gilgal?</a:t>
            </a:r>
          </a:p>
          <a:p>
            <a:r>
              <a:rPr lang="en-US" dirty="0"/>
              <a:t>(Tell el-</a:t>
            </a:r>
            <a:r>
              <a:rPr lang="en-US" dirty="0" err="1"/>
              <a:t>Matlab</a:t>
            </a:r>
            <a:r>
              <a:rPr lang="en-US" dirty="0"/>
              <a:t>, Tell el-</a:t>
            </a:r>
            <a:r>
              <a:rPr lang="en-US" dirty="0" err="1"/>
              <a:t>Jurn</a:t>
            </a:r>
            <a:r>
              <a:rPr lang="en-US" dirty="0"/>
              <a:t>,</a:t>
            </a:r>
          </a:p>
          <a:p>
            <a:r>
              <a:rPr lang="en-US" dirty="0"/>
              <a:t>Tell Deir el-</a:t>
            </a:r>
            <a:r>
              <a:rPr lang="en-US" dirty="0" err="1"/>
              <a:t>Ghannam</a:t>
            </a:r>
            <a:r>
              <a:rPr lang="en-US" dirty="0"/>
              <a:t>)</a:t>
            </a:r>
          </a:p>
        </p:txBody>
      </p:sp>
      <p:sp>
        <p:nvSpPr>
          <p:cNvPr id="18" name="Text Box 12">
            <a:extLst>
              <a:ext uri="{FF2B5EF4-FFF2-40B4-BE49-F238E27FC236}">
                <a16:creationId xmlns:a16="http://schemas.microsoft.com/office/drawing/2014/main" id="{56C3D589-9F2B-4DF6-95EC-73FB2C97759C}"/>
              </a:ext>
            </a:extLst>
          </p:cNvPr>
          <p:cNvSpPr txBox="1">
            <a:spLocks noChangeArrowheads="1"/>
          </p:cNvSpPr>
          <p:nvPr/>
        </p:nvSpPr>
        <p:spPr bwMode="auto">
          <a:xfrm>
            <a:off x="6523316" y="965054"/>
            <a:ext cx="1510350"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el-</a:t>
            </a:r>
            <a:r>
              <a:rPr lang="en-US" dirty="0" err="1"/>
              <a:t>Mandesi</a:t>
            </a:r>
            <a:r>
              <a:rPr lang="en-US" dirty="0"/>
              <a:t> ford</a:t>
            </a:r>
          </a:p>
        </p:txBody>
      </p:sp>
      <p:sp>
        <p:nvSpPr>
          <p:cNvPr id="19" name="Text Box 12">
            <a:extLst>
              <a:ext uri="{FF2B5EF4-FFF2-40B4-BE49-F238E27FC236}">
                <a16:creationId xmlns:a16="http://schemas.microsoft.com/office/drawing/2014/main" id="{21E19D8F-E0DE-4B15-8679-6BEA113A97F0}"/>
              </a:ext>
            </a:extLst>
          </p:cNvPr>
          <p:cNvSpPr txBox="1">
            <a:spLocks noChangeArrowheads="1"/>
          </p:cNvSpPr>
          <p:nvPr/>
        </p:nvSpPr>
        <p:spPr bwMode="auto">
          <a:xfrm>
            <a:off x="7051195" y="2130101"/>
            <a:ext cx="1749197" cy="300339"/>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Umm </a:t>
            </a:r>
            <a:r>
              <a:rPr lang="en-US" dirty="0" err="1"/>
              <a:t>Enkhola</a:t>
            </a:r>
            <a:r>
              <a:rPr lang="en-US" dirty="0"/>
              <a:t> ford</a:t>
            </a:r>
          </a:p>
        </p:txBody>
      </p:sp>
      <p:sp>
        <p:nvSpPr>
          <p:cNvPr id="20" name="Text Box 12">
            <a:extLst>
              <a:ext uri="{FF2B5EF4-FFF2-40B4-BE49-F238E27FC236}">
                <a16:creationId xmlns:a16="http://schemas.microsoft.com/office/drawing/2014/main" id="{B33AAE2E-69FA-41D1-A65E-D676316F675E}"/>
              </a:ext>
            </a:extLst>
          </p:cNvPr>
          <p:cNvSpPr txBox="1">
            <a:spLocks noChangeArrowheads="1"/>
          </p:cNvSpPr>
          <p:nvPr/>
        </p:nvSpPr>
        <p:spPr bwMode="auto">
          <a:xfrm>
            <a:off x="7241231" y="2591306"/>
            <a:ext cx="1766830"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el-</a:t>
            </a:r>
            <a:r>
              <a:rPr lang="en-US" dirty="0" err="1"/>
              <a:t>Ghoraniyeh</a:t>
            </a:r>
            <a:r>
              <a:rPr lang="en-US" dirty="0"/>
              <a:t> ford</a:t>
            </a:r>
          </a:p>
        </p:txBody>
      </p:sp>
      <p:sp>
        <p:nvSpPr>
          <p:cNvPr id="21" name="Text Box 12">
            <a:extLst>
              <a:ext uri="{FF2B5EF4-FFF2-40B4-BE49-F238E27FC236}">
                <a16:creationId xmlns:a16="http://schemas.microsoft.com/office/drawing/2014/main" id="{782DF714-A332-4FCF-9972-39DE5D0380B0}"/>
              </a:ext>
            </a:extLst>
          </p:cNvPr>
          <p:cNvSpPr txBox="1">
            <a:spLocks noChangeArrowheads="1"/>
          </p:cNvSpPr>
          <p:nvPr/>
        </p:nvSpPr>
        <p:spPr bwMode="auto">
          <a:xfrm>
            <a:off x="7623033" y="4877177"/>
            <a:ext cx="1109599" cy="300339"/>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err="1"/>
              <a:t>Hajlah</a:t>
            </a:r>
            <a:r>
              <a:rPr lang="en-US" dirty="0"/>
              <a:t> ford</a:t>
            </a:r>
          </a:p>
        </p:txBody>
      </p:sp>
      <p:sp>
        <p:nvSpPr>
          <p:cNvPr id="22" name="Text Box 12">
            <a:extLst>
              <a:ext uri="{FF2B5EF4-FFF2-40B4-BE49-F238E27FC236}">
                <a16:creationId xmlns:a16="http://schemas.microsoft.com/office/drawing/2014/main" id="{AB2EBC15-054A-468A-944A-946158462CA9}"/>
              </a:ext>
            </a:extLst>
          </p:cNvPr>
          <p:cNvSpPr txBox="1">
            <a:spLocks noChangeArrowheads="1"/>
          </p:cNvSpPr>
          <p:nvPr/>
        </p:nvSpPr>
        <p:spPr bwMode="auto">
          <a:xfrm>
            <a:off x="7370993" y="6047782"/>
            <a:ext cx="1239443"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el-</a:t>
            </a:r>
            <a:r>
              <a:rPr lang="en-US" dirty="0" err="1"/>
              <a:t>Henu</a:t>
            </a:r>
            <a:r>
              <a:rPr lang="en-US" dirty="0"/>
              <a:t> ford</a:t>
            </a:r>
          </a:p>
        </p:txBody>
      </p:sp>
      <p:sp>
        <p:nvSpPr>
          <p:cNvPr id="23" name="Text Box 12">
            <a:extLst>
              <a:ext uri="{FF2B5EF4-FFF2-40B4-BE49-F238E27FC236}">
                <a16:creationId xmlns:a16="http://schemas.microsoft.com/office/drawing/2014/main" id="{64C15E70-656E-4D5F-886E-674D439FC18C}"/>
              </a:ext>
            </a:extLst>
          </p:cNvPr>
          <p:cNvSpPr txBox="1">
            <a:spLocks noChangeArrowheads="1"/>
          </p:cNvSpPr>
          <p:nvPr/>
        </p:nvSpPr>
        <p:spPr bwMode="auto">
          <a:xfrm rot="1314592">
            <a:off x="5869784" y="5504082"/>
            <a:ext cx="1313721" cy="300339"/>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Wadi </a:t>
            </a:r>
            <a:r>
              <a:rPr lang="en-US" dirty="0" err="1"/>
              <a:t>Kelt</a:t>
            </a:r>
            <a:endParaRPr lang="en-US" dirty="0"/>
          </a:p>
        </p:txBody>
      </p:sp>
      <p:cxnSp>
        <p:nvCxnSpPr>
          <p:cNvPr id="24" name="Straight Arrow Connector 23">
            <a:extLst>
              <a:ext uri="{FF2B5EF4-FFF2-40B4-BE49-F238E27FC236}">
                <a16:creationId xmlns:a16="http://schemas.microsoft.com/office/drawing/2014/main" id="{6B8E89AD-A45C-4590-883F-EA078D941B80}"/>
              </a:ext>
            </a:extLst>
          </p:cNvPr>
          <p:cNvCxnSpPr>
            <a:cxnSpLocks/>
          </p:cNvCxnSpPr>
          <p:nvPr/>
        </p:nvCxnSpPr>
        <p:spPr>
          <a:xfrm>
            <a:off x="1546412" y="1705175"/>
            <a:ext cx="412070" cy="568424"/>
          </a:xfrm>
          <a:prstGeom prst="straightConnector1">
            <a:avLst/>
          </a:prstGeom>
          <a:ln w="22225" cap="flat" cmpd="sng" algn="ctr">
            <a:solidFill>
              <a:schemeClr val="tx1"/>
            </a:solidFill>
            <a:prstDash val="solid"/>
            <a:round/>
            <a:headEnd type="none" w="med" len="med"/>
            <a:tailEnd type="triangle" w="med" len="med"/>
          </a:ln>
          <a:effectLst>
            <a:glow rad="50800">
              <a:schemeClr val="bg1">
                <a:alpha val="60000"/>
              </a:scheme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FCCF56EF-F0AA-41F2-B710-00291767D821}"/>
              </a:ext>
            </a:extLst>
          </p:cNvPr>
          <p:cNvCxnSpPr>
            <a:cxnSpLocks/>
          </p:cNvCxnSpPr>
          <p:nvPr/>
        </p:nvCxnSpPr>
        <p:spPr>
          <a:xfrm flipH="1">
            <a:off x="2259106" y="1771645"/>
            <a:ext cx="667714" cy="295648"/>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FCDBE7EF-49E7-4410-B49F-EA89F65BE8A0}"/>
              </a:ext>
            </a:extLst>
          </p:cNvPr>
          <p:cNvCxnSpPr>
            <a:cxnSpLocks/>
          </p:cNvCxnSpPr>
          <p:nvPr/>
        </p:nvCxnSpPr>
        <p:spPr>
          <a:xfrm flipH="1">
            <a:off x="2581204" y="1777130"/>
            <a:ext cx="345616" cy="36085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C209D96F-8107-4F17-B0C5-423CE1AA9A27}"/>
              </a:ext>
            </a:extLst>
          </p:cNvPr>
          <p:cNvCxnSpPr>
            <a:cxnSpLocks/>
          </p:cNvCxnSpPr>
          <p:nvPr/>
        </p:nvCxnSpPr>
        <p:spPr>
          <a:xfrm flipH="1" flipV="1">
            <a:off x="2350145" y="2365417"/>
            <a:ext cx="510253" cy="72795"/>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40755470-2AA7-435E-881F-E5F599B86253}"/>
              </a:ext>
            </a:extLst>
          </p:cNvPr>
          <p:cNvCxnSpPr>
            <a:cxnSpLocks/>
          </p:cNvCxnSpPr>
          <p:nvPr/>
        </p:nvCxnSpPr>
        <p:spPr>
          <a:xfrm flipH="1" flipV="1">
            <a:off x="2198594" y="2717561"/>
            <a:ext cx="1253358" cy="414676"/>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09D37073-4069-4E15-B8A6-451BEE361823}"/>
              </a:ext>
            </a:extLst>
          </p:cNvPr>
          <p:cNvCxnSpPr>
            <a:cxnSpLocks/>
          </p:cNvCxnSpPr>
          <p:nvPr/>
        </p:nvCxnSpPr>
        <p:spPr>
          <a:xfrm flipH="1" flipV="1">
            <a:off x="2513982" y="3108302"/>
            <a:ext cx="937970" cy="23935"/>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31" name="Text Box 12">
            <a:extLst>
              <a:ext uri="{FF2B5EF4-FFF2-40B4-BE49-F238E27FC236}">
                <a16:creationId xmlns:a16="http://schemas.microsoft.com/office/drawing/2014/main" id="{9A056A2C-DFB5-4C08-91DA-090AE08DBD4E}"/>
              </a:ext>
            </a:extLst>
          </p:cNvPr>
          <p:cNvSpPr txBox="1">
            <a:spLocks noChangeArrowheads="1"/>
          </p:cNvSpPr>
          <p:nvPr/>
        </p:nvSpPr>
        <p:spPr bwMode="auto">
          <a:xfrm rot="21338516">
            <a:off x="322938" y="3813770"/>
            <a:ext cx="1313721" cy="300339"/>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Wadi </a:t>
            </a:r>
            <a:r>
              <a:rPr lang="en-US" dirty="0" err="1"/>
              <a:t>Kelt</a:t>
            </a:r>
            <a:endParaRPr lang="en-US" dirty="0"/>
          </a:p>
        </p:txBody>
      </p:sp>
      <p:cxnSp>
        <p:nvCxnSpPr>
          <p:cNvPr id="30" name="Straight Arrow Connector 29">
            <a:extLst>
              <a:ext uri="{FF2B5EF4-FFF2-40B4-BE49-F238E27FC236}">
                <a16:creationId xmlns:a16="http://schemas.microsoft.com/office/drawing/2014/main" id="{DF15D025-6A43-974D-8A62-0E4202948EB2}"/>
              </a:ext>
            </a:extLst>
          </p:cNvPr>
          <p:cNvCxnSpPr>
            <a:cxnSpLocks/>
          </p:cNvCxnSpPr>
          <p:nvPr/>
        </p:nvCxnSpPr>
        <p:spPr>
          <a:xfrm flipV="1">
            <a:off x="3977640" y="4498848"/>
            <a:ext cx="327916" cy="263573"/>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32" name="Text Box 12">
            <a:extLst>
              <a:ext uri="{FF2B5EF4-FFF2-40B4-BE49-F238E27FC236}">
                <a16:creationId xmlns:a16="http://schemas.microsoft.com/office/drawing/2014/main" id="{1DF21743-8DB1-284F-B1C4-57184D79E15E}"/>
              </a:ext>
            </a:extLst>
          </p:cNvPr>
          <p:cNvSpPr txBox="1">
            <a:spLocks noChangeArrowheads="1"/>
          </p:cNvSpPr>
          <p:nvPr/>
        </p:nvSpPr>
        <p:spPr bwMode="auto">
          <a:xfrm>
            <a:off x="2722952" y="4762421"/>
            <a:ext cx="1345241"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err="1"/>
              <a:t>Birket</a:t>
            </a:r>
            <a:r>
              <a:rPr lang="en-US" dirty="0"/>
              <a:t> </a:t>
            </a:r>
            <a:r>
              <a:rPr lang="en-US" dirty="0" err="1"/>
              <a:t>Jiljulieh</a:t>
            </a:r>
            <a:endParaRPr lang="en-US" dirty="0"/>
          </a:p>
        </p:txBody>
      </p:sp>
      <p:sp>
        <p:nvSpPr>
          <p:cNvPr id="2" name="Oval 1"/>
          <p:cNvSpPr/>
          <p:nvPr/>
        </p:nvSpPr>
        <p:spPr>
          <a:xfrm>
            <a:off x="4329110" y="4367210"/>
            <a:ext cx="109538" cy="107823"/>
          </a:xfrm>
          <a:prstGeom prst="ellipse">
            <a:avLst/>
          </a:prstGeom>
          <a:solidFill>
            <a:srgbClr val="FEFF0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769996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Fords of the Jordan River near Jericho (aerial view from the southwest)</a:t>
            </a:r>
          </a:p>
        </p:txBody>
      </p:sp>
      <p:sp>
        <p:nvSpPr>
          <p:cNvPr id="3" name="Text Placeholder 2"/>
          <p:cNvSpPr>
            <a:spLocks noGrp="1"/>
          </p:cNvSpPr>
          <p:nvPr>
            <p:ph type="body" sz="quarter" idx="12"/>
          </p:nvPr>
        </p:nvSpPr>
        <p:spPr/>
        <p:txBody>
          <a:bodyPr/>
          <a:lstStyle/>
          <a:p>
            <a:r>
              <a:rPr lang="en-US" dirty="0"/>
              <a:t>15:28</a:t>
            </a:r>
          </a:p>
        </p:txBody>
      </p:sp>
      <p:sp>
        <p:nvSpPr>
          <p:cNvPr id="4" name="Title 3"/>
          <p:cNvSpPr>
            <a:spLocks noGrp="1"/>
          </p:cNvSpPr>
          <p:nvPr>
            <p:ph type="title"/>
          </p:nvPr>
        </p:nvSpPr>
        <p:spPr/>
        <p:txBody>
          <a:bodyPr/>
          <a:lstStyle/>
          <a:p>
            <a:r>
              <a:rPr lang="en-US" dirty="0"/>
              <a:t>See, I will wait at the fords of the wilderness until word comes from you to inform me</a:t>
            </a:r>
          </a:p>
        </p:txBody>
      </p:sp>
    </p:spTree>
    <p:extLst>
      <p:ext uri="{BB962C8B-B14F-4D97-AF65-F5344CB8AC3E}">
        <p14:creationId xmlns:p14="http://schemas.microsoft.com/office/powerpoint/2010/main" val="37664230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Fords of the Jordan River near Jericho (aerial view from the southwest)</a:t>
            </a:r>
          </a:p>
        </p:txBody>
      </p:sp>
      <p:sp>
        <p:nvSpPr>
          <p:cNvPr id="3" name="Text Placeholder 2"/>
          <p:cNvSpPr>
            <a:spLocks noGrp="1"/>
          </p:cNvSpPr>
          <p:nvPr>
            <p:ph type="body" sz="quarter" idx="12"/>
          </p:nvPr>
        </p:nvSpPr>
        <p:spPr/>
        <p:txBody>
          <a:bodyPr/>
          <a:lstStyle/>
          <a:p>
            <a:r>
              <a:rPr lang="en-US" dirty="0"/>
              <a:t>15:28</a:t>
            </a:r>
          </a:p>
        </p:txBody>
      </p:sp>
      <p:sp>
        <p:nvSpPr>
          <p:cNvPr id="4" name="Title 3"/>
          <p:cNvSpPr>
            <a:spLocks noGrp="1"/>
          </p:cNvSpPr>
          <p:nvPr>
            <p:ph type="title"/>
          </p:nvPr>
        </p:nvSpPr>
        <p:spPr/>
        <p:txBody>
          <a:bodyPr/>
          <a:lstStyle/>
          <a:p>
            <a:r>
              <a:rPr lang="en-US" dirty="0"/>
              <a:t>See, I will wait at the fords of the wilderness until word comes from you to inform me</a:t>
            </a:r>
          </a:p>
        </p:txBody>
      </p:sp>
      <p:cxnSp>
        <p:nvCxnSpPr>
          <p:cNvPr id="7" name="Straight Arrow Connector 6">
            <a:extLst>
              <a:ext uri="{FF2B5EF4-FFF2-40B4-BE49-F238E27FC236}">
                <a16:creationId xmlns:a16="http://schemas.microsoft.com/office/drawing/2014/main" id="{DF15D025-6A43-974D-8A62-0E4202948EB2}"/>
              </a:ext>
            </a:extLst>
          </p:cNvPr>
          <p:cNvCxnSpPr>
            <a:cxnSpLocks/>
          </p:cNvCxnSpPr>
          <p:nvPr/>
        </p:nvCxnSpPr>
        <p:spPr>
          <a:xfrm>
            <a:off x="5960184" y="2721139"/>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DF15D025-6A43-974D-8A62-0E4202948EB2}"/>
              </a:ext>
            </a:extLst>
          </p:cNvPr>
          <p:cNvCxnSpPr>
            <a:cxnSpLocks/>
          </p:cNvCxnSpPr>
          <p:nvPr/>
        </p:nvCxnSpPr>
        <p:spPr>
          <a:xfrm>
            <a:off x="6896355" y="2873249"/>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DF15D025-6A43-974D-8A62-0E4202948EB2}"/>
              </a:ext>
            </a:extLst>
          </p:cNvPr>
          <p:cNvCxnSpPr>
            <a:cxnSpLocks/>
          </p:cNvCxnSpPr>
          <p:nvPr/>
        </p:nvCxnSpPr>
        <p:spPr>
          <a:xfrm>
            <a:off x="2846870" y="1880977"/>
            <a:ext cx="0" cy="56410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DF15D025-6A43-974D-8A62-0E4202948EB2}"/>
              </a:ext>
            </a:extLst>
          </p:cNvPr>
          <p:cNvCxnSpPr>
            <a:cxnSpLocks/>
          </p:cNvCxnSpPr>
          <p:nvPr/>
        </p:nvCxnSpPr>
        <p:spPr>
          <a:xfrm>
            <a:off x="3202470" y="2148114"/>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DF15D025-6A43-974D-8A62-0E4202948EB2}"/>
              </a:ext>
            </a:extLst>
          </p:cNvPr>
          <p:cNvCxnSpPr>
            <a:cxnSpLocks/>
          </p:cNvCxnSpPr>
          <p:nvPr/>
        </p:nvCxnSpPr>
        <p:spPr>
          <a:xfrm>
            <a:off x="1881670" y="2140857"/>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2" name="Text Box 12">
            <a:extLst>
              <a:ext uri="{FF2B5EF4-FFF2-40B4-BE49-F238E27FC236}">
                <a16:creationId xmlns:a16="http://schemas.microsoft.com/office/drawing/2014/main" id="{56C3D589-9F2B-4DF6-95EC-73FB2C97759C}"/>
              </a:ext>
            </a:extLst>
          </p:cNvPr>
          <p:cNvSpPr txBox="1">
            <a:spLocks noChangeArrowheads="1"/>
          </p:cNvSpPr>
          <p:nvPr/>
        </p:nvSpPr>
        <p:spPr bwMode="auto">
          <a:xfrm>
            <a:off x="806813" y="1833385"/>
            <a:ext cx="1680268"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Mandesi</a:t>
            </a:r>
            <a:r>
              <a:rPr lang="en-US" sz="1800" dirty="0"/>
              <a:t> ford</a:t>
            </a:r>
          </a:p>
        </p:txBody>
      </p:sp>
      <p:sp>
        <p:nvSpPr>
          <p:cNvPr id="13" name="Text Box 12">
            <a:extLst>
              <a:ext uri="{FF2B5EF4-FFF2-40B4-BE49-F238E27FC236}">
                <a16:creationId xmlns:a16="http://schemas.microsoft.com/office/drawing/2014/main" id="{21E19D8F-E0DE-4B15-8679-6BEA113A97F0}"/>
              </a:ext>
            </a:extLst>
          </p:cNvPr>
          <p:cNvSpPr txBox="1">
            <a:spLocks noChangeArrowheads="1"/>
          </p:cNvSpPr>
          <p:nvPr/>
        </p:nvSpPr>
        <p:spPr bwMode="auto">
          <a:xfrm>
            <a:off x="2110992" y="1580638"/>
            <a:ext cx="1946367"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Umm </a:t>
            </a:r>
            <a:r>
              <a:rPr lang="en-US" sz="1800" dirty="0" err="1"/>
              <a:t>Enkhola</a:t>
            </a:r>
            <a:r>
              <a:rPr lang="en-US" sz="1800" dirty="0"/>
              <a:t> ford</a:t>
            </a:r>
          </a:p>
        </p:txBody>
      </p:sp>
      <p:sp>
        <p:nvSpPr>
          <p:cNvPr id="14" name="Text Box 12">
            <a:extLst>
              <a:ext uri="{FF2B5EF4-FFF2-40B4-BE49-F238E27FC236}">
                <a16:creationId xmlns:a16="http://schemas.microsoft.com/office/drawing/2014/main" id="{B33AAE2E-69FA-41D1-A65E-D676316F675E}"/>
              </a:ext>
            </a:extLst>
          </p:cNvPr>
          <p:cNvSpPr txBox="1">
            <a:spLocks noChangeArrowheads="1"/>
          </p:cNvSpPr>
          <p:nvPr/>
        </p:nvSpPr>
        <p:spPr bwMode="auto">
          <a:xfrm>
            <a:off x="2931629" y="1871907"/>
            <a:ext cx="1967205"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Ghoraniyeh</a:t>
            </a:r>
            <a:r>
              <a:rPr lang="en-US" sz="1800" dirty="0"/>
              <a:t> ford</a:t>
            </a:r>
          </a:p>
        </p:txBody>
      </p:sp>
      <p:sp>
        <p:nvSpPr>
          <p:cNvPr id="15" name="Text Box 12">
            <a:extLst>
              <a:ext uri="{FF2B5EF4-FFF2-40B4-BE49-F238E27FC236}">
                <a16:creationId xmlns:a16="http://schemas.microsoft.com/office/drawing/2014/main" id="{782DF714-A332-4FCF-9972-39DE5D0380B0}"/>
              </a:ext>
            </a:extLst>
          </p:cNvPr>
          <p:cNvSpPr txBox="1">
            <a:spLocks noChangeArrowheads="1"/>
          </p:cNvSpPr>
          <p:nvPr/>
        </p:nvSpPr>
        <p:spPr bwMode="auto">
          <a:xfrm>
            <a:off x="5137324" y="2421010"/>
            <a:ext cx="1226619"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err="1"/>
              <a:t>Hajlah</a:t>
            </a:r>
            <a:r>
              <a:rPr lang="en-US" sz="1800" dirty="0"/>
              <a:t> ford</a:t>
            </a:r>
          </a:p>
        </p:txBody>
      </p:sp>
      <p:sp>
        <p:nvSpPr>
          <p:cNvPr id="16" name="Text Box 12">
            <a:extLst>
              <a:ext uri="{FF2B5EF4-FFF2-40B4-BE49-F238E27FC236}">
                <a16:creationId xmlns:a16="http://schemas.microsoft.com/office/drawing/2014/main" id="{AB2EBC15-054A-468A-944A-946158462CA9}"/>
              </a:ext>
            </a:extLst>
          </p:cNvPr>
          <p:cNvSpPr txBox="1">
            <a:spLocks noChangeArrowheads="1"/>
          </p:cNvSpPr>
          <p:nvPr/>
        </p:nvSpPr>
        <p:spPr bwMode="auto">
          <a:xfrm>
            <a:off x="6530316" y="2570319"/>
            <a:ext cx="1374094"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Henu</a:t>
            </a:r>
            <a:r>
              <a:rPr lang="en-US" sz="1800" dirty="0"/>
              <a:t> ford</a:t>
            </a:r>
          </a:p>
        </p:txBody>
      </p:sp>
      <p:cxnSp>
        <p:nvCxnSpPr>
          <p:cNvPr id="19" name="Straight Arrow Connector 18">
            <a:extLst>
              <a:ext uri="{FF2B5EF4-FFF2-40B4-BE49-F238E27FC236}">
                <a16:creationId xmlns:a16="http://schemas.microsoft.com/office/drawing/2014/main" id="{DF15D025-6A43-974D-8A62-0E4202948EB2}"/>
              </a:ext>
            </a:extLst>
          </p:cNvPr>
          <p:cNvCxnSpPr>
            <a:cxnSpLocks/>
          </p:cNvCxnSpPr>
          <p:nvPr/>
        </p:nvCxnSpPr>
        <p:spPr>
          <a:xfrm flipH="1">
            <a:off x="116115" y="3555142"/>
            <a:ext cx="506219" cy="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0" name="Text Box 12">
            <a:extLst>
              <a:ext uri="{FF2B5EF4-FFF2-40B4-BE49-F238E27FC236}">
                <a16:creationId xmlns:a16="http://schemas.microsoft.com/office/drawing/2014/main" id="{56C3D589-9F2B-4DF6-95EC-73FB2C97759C}"/>
              </a:ext>
            </a:extLst>
          </p:cNvPr>
          <p:cNvSpPr txBox="1">
            <a:spLocks noChangeArrowheads="1"/>
          </p:cNvSpPr>
          <p:nvPr/>
        </p:nvSpPr>
        <p:spPr bwMode="auto">
          <a:xfrm>
            <a:off x="612158" y="3409781"/>
            <a:ext cx="1366080"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pPr algn="l"/>
            <a:r>
              <a:rPr lang="en-US" sz="1800" dirty="0"/>
              <a:t>Jericho oasis</a:t>
            </a:r>
          </a:p>
        </p:txBody>
      </p:sp>
      <p:cxnSp>
        <p:nvCxnSpPr>
          <p:cNvPr id="22" name="Straight Arrow Connector 21">
            <a:extLst>
              <a:ext uri="{FF2B5EF4-FFF2-40B4-BE49-F238E27FC236}">
                <a16:creationId xmlns:a16="http://schemas.microsoft.com/office/drawing/2014/main" id="{DF15D025-6A43-974D-8A62-0E4202948EB2}"/>
              </a:ext>
            </a:extLst>
          </p:cNvPr>
          <p:cNvCxnSpPr>
            <a:cxnSpLocks/>
          </p:cNvCxnSpPr>
          <p:nvPr/>
        </p:nvCxnSpPr>
        <p:spPr>
          <a:xfrm>
            <a:off x="480551" y="1001578"/>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3" name="Text Box 12">
            <a:extLst>
              <a:ext uri="{FF2B5EF4-FFF2-40B4-BE49-F238E27FC236}">
                <a16:creationId xmlns:a16="http://schemas.microsoft.com/office/drawing/2014/main" id="{AB2EBC15-054A-468A-944A-946158462CA9}"/>
              </a:ext>
            </a:extLst>
          </p:cNvPr>
          <p:cNvSpPr txBox="1">
            <a:spLocks noChangeArrowheads="1"/>
          </p:cNvSpPr>
          <p:nvPr/>
        </p:nvSpPr>
        <p:spPr bwMode="auto">
          <a:xfrm>
            <a:off x="186591" y="717700"/>
            <a:ext cx="1077539"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Mahanaim</a:t>
            </a:r>
          </a:p>
        </p:txBody>
      </p:sp>
    </p:spTree>
    <p:extLst>
      <p:ext uri="{BB962C8B-B14F-4D97-AF65-F5344CB8AC3E}">
        <p14:creationId xmlns:p14="http://schemas.microsoft.com/office/powerpoint/2010/main" val="3236280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an ruler's podium with canopy structure, tb01150002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Canopied podium in the gate at Dan </a:t>
            </a:r>
          </a:p>
        </p:txBody>
      </p:sp>
      <p:sp>
        <p:nvSpPr>
          <p:cNvPr id="3" name="Text Placeholder 2"/>
          <p:cNvSpPr>
            <a:spLocks noGrp="1"/>
          </p:cNvSpPr>
          <p:nvPr>
            <p:ph type="body" sz="quarter" idx="12"/>
          </p:nvPr>
        </p:nvSpPr>
        <p:spPr/>
        <p:txBody>
          <a:bodyPr/>
          <a:lstStyle/>
          <a:p>
            <a:r>
              <a:rPr lang="en-US" dirty="0"/>
              <a:t>15:2</a:t>
            </a:r>
          </a:p>
        </p:txBody>
      </p:sp>
      <p:sp>
        <p:nvSpPr>
          <p:cNvPr id="4" name="Title 3"/>
          <p:cNvSpPr>
            <a:spLocks noGrp="1"/>
          </p:cNvSpPr>
          <p:nvPr>
            <p:ph type="title"/>
          </p:nvPr>
        </p:nvSpPr>
        <p:spPr/>
        <p:txBody>
          <a:bodyPr/>
          <a:lstStyle/>
          <a:p>
            <a:r>
              <a:rPr lang="en-US" dirty="0"/>
              <a:t>When any man that had a dispute would come to the king for judgment</a:t>
            </a:r>
          </a:p>
        </p:txBody>
      </p:sp>
    </p:spTree>
    <p:extLst>
      <p:ext uri="{BB962C8B-B14F-4D97-AF65-F5344CB8AC3E}">
        <p14:creationId xmlns:p14="http://schemas.microsoft.com/office/powerpoint/2010/main" val="428114465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abbok River aerial from west, tb121704102-001.jpg"/>
          <p:cNvPicPr>
            <a:picLocks noChangeAspect="1"/>
          </p:cNvPicPr>
          <p:nvPr/>
        </p:nvPicPr>
        <p:blipFill rotWithShape="1">
          <a:blip r:embed="rId3">
            <a:extLst>
              <a:ext uri="{28A0092B-C50C-407E-A947-70E740481C1C}">
                <a14:useLocalDpi xmlns:a14="http://schemas.microsoft.com/office/drawing/2010/main" val="0"/>
              </a:ext>
            </a:extLst>
          </a:blip>
          <a:srcRect r="14958"/>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Jabbok River (aerial view from the west)</a:t>
            </a:r>
          </a:p>
        </p:txBody>
      </p:sp>
      <p:sp>
        <p:nvSpPr>
          <p:cNvPr id="3" name="Text Placeholder 2"/>
          <p:cNvSpPr>
            <a:spLocks noGrp="1"/>
          </p:cNvSpPr>
          <p:nvPr>
            <p:ph type="body" sz="quarter" idx="12"/>
          </p:nvPr>
        </p:nvSpPr>
        <p:spPr/>
        <p:txBody>
          <a:bodyPr/>
          <a:lstStyle/>
          <a:p>
            <a:r>
              <a:rPr lang="en-US" dirty="0"/>
              <a:t>15:28</a:t>
            </a:r>
          </a:p>
        </p:txBody>
      </p:sp>
      <p:sp>
        <p:nvSpPr>
          <p:cNvPr id="4" name="Title 3"/>
          <p:cNvSpPr>
            <a:spLocks noGrp="1"/>
          </p:cNvSpPr>
          <p:nvPr>
            <p:ph type="title"/>
          </p:nvPr>
        </p:nvSpPr>
        <p:spPr/>
        <p:txBody>
          <a:bodyPr/>
          <a:lstStyle/>
          <a:p>
            <a:r>
              <a:rPr lang="en-US" dirty="0"/>
              <a:t>See, I will wait at the fords of the wilderness until word comes from you to inform me</a:t>
            </a:r>
          </a:p>
        </p:txBody>
      </p:sp>
    </p:spTree>
    <p:extLst>
      <p:ext uri="{BB962C8B-B14F-4D97-AF65-F5344CB8AC3E}">
        <p14:creationId xmlns:p14="http://schemas.microsoft.com/office/powerpoint/2010/main" val="203467695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Jabbok River aerial from west, tb121704102-001.jpg"/>
          <p:cNvPicPr>
            <a:picLocks noChangeAspect="1"/>
          </p:cNvPicPr>
          <p:nvPr/>
        </p:nvPicPr>
        <p:blipFill rotWithShape="1">
          <a:blip r:embed="rId3">
            <a:extLst>
              <a:ext uri="{28A0092B-C50C-407E-A947-70E740481C1C}">
                <a14:useLocalDpi xmlns:a14="http://schemas.microsoft.com/office/drawing/2010/main" val="0"/>
              </a:ext>
            </a:extLst>
          </a:blip>
          <a:srcRect r="14958"/>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Jabbok River (aerial view from the west)</a:t>
            </a:r>
          </a:p>
        </p:txBody>
      </p:sp>
      <p:sp>
        <p:nvSpPr>
          <p:cNvPr id="3" name="Text Placeholder 2"/>
          <p:cNvSpPr>
            <a:spLocks noGrp="1"/>
          </p:cNvSpPr>
          <p:nvPr>
            <p:ph type="body" sz="quarter" idx="12"/>
          </p:nvPr>
        </p:nvSpPr>
        <p:spPr/>
        <p:txBody>
          <a:bodyPr/>
          <a:lstStyle/>
          <a:p>
            <a:r>
              <a:rPr lang="en-US" dirty="0"/>
              <a:t>15:28</a:t>
            </a:r>
          </a:p>
        </p:txBody>
      </p:sp>
      <p:sp>
        <p:nvSpPr>
          <p:cNvPr id="4" name="Title 3"/>
          <p:cNvSpPr>
            <a:spLocks noGrp="1"/>
          </p:cNvSpPr>
          <p:nvPr>
            <p:ph type="title"/>
          </p:nvPr>
        </p:nvSpPr>
        <p:spPr/>
        <p:txBody>
          <a:bodyPr/>
          <a:lstStyle/>
          <a:p>
            <a:r>
              <a:rPr lang="en-US" dirty="0"/>
              <a:t>See, I will wait at the fords of the wilderness until word comes from you to inform me</a:t>
            </a:r>
          </a:p>
        </p:txBody>
      </p:sp>
      <p:sp>
        <p:nvSpPr>
          <p:cNvPr id="31" name="Oval 30"/>
          <p:cNvSpPr/>
          <p:nvPr/>
        </p:nvSpPr>
        <p:spPr>
          <a:xfrm>
            <a:off x="4462407" y="3591568"/>
            <a:ext cx="3810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2" name="Text Box 16"/>
          <p:cNvSpPr txBox="1">
            <a:spLocks noChangeArrowheads="1"/>
          </p:cNvSpPr>
          <p:nvPr/>
        </p:nvSpPr>
        <p:spPr bwMode="auto">
          <a:xfrm>
            <a:off x="6132388" y="1662946"/>
            <a:ext cx="1426994"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Penuel 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Mahanaim?</a:t>
            </a:r>
          </a:p>
        </p:txBody>
      </p:sp>
      <p:sp>
        <p:nvSpPr>
          <p:cNvPr id="33" name="Line 9"/>
          <p:cNvSpPr>
            <a:spLocks noChangeShapeType="1"/>
          </p:cNvSpPr>
          <p:nvPr/>
        </p:nvSpPr>
        <p:spPr bwMode="auto">
          <a:xfrm>
            <a:off x="4876800" y="1858018"/>
            <a:ext cx="457200" cy="1219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4" name="Text Box 16"/>
          <p:cNvSpPr txBox="1">
            <a:spLocks noChangeArrowheads="1"/>
          </p:cNvSpPr>
          <p:nvPr/>
        </p:nvSpPr>
        <p:spPr bwMode="auto">
          <a:xfrm>
            <a:off x="4075795" y="1420541"/>
            <a:ext cx="149712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Jabbok</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River</a:t>
            </a:r>
          </a:p>
        </p:txBody>
      </p:sp>
      <p:sp>
        <p:nvSpPr>
          <p:cNvPr id="35" name="Line 9"/>
          <p:cNvSpPr>
            <a:spLocks noChangeShapeType="1"/>
          </p:cNvSpPr>
          <p:nvPr/>
        </p:nvSpPr>
        <p:spPr bwMode="auto">
          <a:xfrm flipH="1">
            <a:off x="722082" y="4857028"/>
            <a:ext cx="12192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6" name="Text Box 16"/>
          <p:cNvSpPr txBox="1">
            <a:spLocks noChangeArrowheads="1"/>
          </p:cNvSpPr>
          <p:nvPr/>
        </p:nvSpPr>
        <p:spPr bwMode="auto">
          <a:xfrm>
            <a:off x="1388614" y="4456918"/>
            <a:ext cx="146706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Jordan River</a:t>
            </a:r>
          </a:p>
        </p:txBody>
      </p:sp>
      <p:sp>
        <p:nvSpPr>
          <p:cNvPr id="37" name="Line 9"/>
          <p:cNvSpPr>
            <a:spLocks noChangeShapeType="1"/>
          </p:cNvSpPr>
          <p:nvPr/>
        </p:nvSpPr>
        <p:spPr bwMode="auto">
          <a:xfrm>
            <a:off x="1941282" y="4857028"/>
            <a:ext cx="1600200" cy="154377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8" name="Line 9"/>
          <p:cNvSpPr>
            <a:spLocks noChangeShapeType="1"/>
          </p:cNvSpPr>
          <p:nvPr/>
        </p:nvSpPr>
        <p:spPr bwMode="auto">
          <a:xfrm>
            <a:off x="4876800" y="1858018"/>
            <a:ext cx="93345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9" name="Oval 38"/>
          <p:cNvSpPr/>
          <p:nvPr/>
        </p:nvSpPr>
        <p:spPr>
          <a:xfrm>
            <a:off x="5946681" y="2315218"/>
            <a:ext cx="344424"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0" name="Text Box 16">
            <a:extLst>
              <a:ext uri="{FF2B5EF4-FFF2-40B4-BE49-F238E27FC236}">
                <a16:creationId xmlns:a16="http://schemas.microsoft.com/office/drawing/2014/main" id="{A9B56895-2A01-4C0D-80BD-491EEA5AB386}"/>
              </a:ext>
            </a:extLst>
          </p:cNvPr>
          <p:cNvSpPr txBox="1">
            <a:spLocks noChangeArrowheads="1"/>
          </p:cNvSpPr>
          <p:nvPr/>
        </p:nvSpPr>
        <p:spPr bwMode="auto">
          <a:xfrm>
            <a:off x="2892613" y="3515368"/>
            <a:ext cx="1654619"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Succoth? </a:t>
            </a:r>
            <a:b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(Tell Deir Alla)</a:t>
            </a:r>
          </a:p>
        </p:txBody>
      </p:sp>
    </p:spTree>
    <p:extLst>
      <p:ext uri="{BB962C8B-B14F-4D97-AF65-F5344CB8AC3E}">
        <p14:creationId xmlns:p14="http://schemas.microsoft.com/office/powerpoint/2010/main" val="281723736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 with blood on its cover</a:t>
            </a:r>
          </a:p>
        </p:txBody>
      </p:sp>
      <p:sp>
        <p:nvSpPr>
          <p:cNvPr id="3" name="Text Placeholder 2"/>
          <p:cNvSpPr>
            <a:spLocks noGrp="1"/>
          </p:cNvSpPr>
          <p:nvPr>
            <p:ph type="body" sz="quarter" idx="12"/>
          </p:nvPr>
        </p:nvSpPr>
        <p:spPr/>
        <p:txBody>
          <a:bodyPr/>
          <a:lstStyle/>
          <a:p>
            <a:r>
              <a:rPr lang="en-US" dirty="0"/>
              <a:t>15:29</a:t>
            </a:r>
          </a:p>
        </p:txBody>
      </p:sp>
      <p:sp>
        <p:nvSpPr>
          <p:cNvPr id="4" name="Title 3"/>
          <p:cNvSpPr>
            <a:spLocks noGrp="1"/>
          </p:cNvSpPr>
          <p:nvPr>
            <p:ph type="title"/>
          </p:nvPr>
        </p:nvSpPr>
        <p:spPr/>
        <p:txBody>
          <a:bodyPr/>
          <a:lstStyle/>
          <a:p>
            <a:r>
              <a:rPr lang="en-US" dirty="0"/>
              <a:t>So Zadok and </a:t>
            </a:r>
            <a:r>
              <a:rPr lang="en-US" dirty="0" err="1"/>
              <a:t>Abiathar</a:t>
            </a:r>
            <a:r>
              <a:rPr lang="en-US" dirty="0"/>
              <a:t> carried the ark of God back to Jerusalem, and they stayed there</a:t>
            </a:r>
          </a:p>
        </p:txBody>
      </p:sp>
      <p:pic>
        <p:nvPicPr>
          <p:cNvPr id="5" name="Picture 4" descr="Ark of covenant with blood on cover, tb040816599.jpg"/>
          <p:cNvPicPr>
            <a:picLocks noChangeAspect="1"/>
          </p:cNvPicPr>
          <p:nvPr/>
        </p:nvPicPr>
        <p:blipFill rotWithShape="1">
          <a:blip r:embed="rId3">
            <a:extLst>
              <a:ext uri="{28A0092B-C50C-407E-A947-70E740481C1C}">
                <a14:useLocalDpi xmlns:a14="http://schemas.microsoft.com/office/drawing/2010/main" val="0"/>
              </a:ext>
            </a:extLst>
          </a:blip>
          <a:srcRect l="1577"/>
          <a:stretch/>
        </p:blipFill>
        <p:spPr>
          <a:xfrm>
            <a:off x="0" y="369332"/>
            <a:ext cx="9144000" cy="6150340"/>
          </a:xfrm>
          <a:prstGeom prst="rect">
            <a:avLst/>
          </a:prstGeom>
        </p:spPr>
      </p:pic>
    </p:spTree>
    <p:extLst>
      <p:ext uri="{BB962C8B-B14F-4D97-AF65-F5344CB8AC3E}">
        <p14:creationId xmlns:p14="http://schemas.microsoft.com/office/powerpoint/2010/main" val="400355870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Temple Mount and City of David aerial from east, tb q010703"/>
          <p:cNvPicPr preferRelativeResize="0">
            <a:picLocks noChangeAspect="1" noChangeArrowheads="1"/>
          </p:cNvPicPr>
          <p:nvPr>
            <p:custDataLst>
              <p:tags r:id="rId1"/>
            </p:custDataLst>
          </p:nvPr>
        </p:nvPicPr>
        <p:blipFill>
          <a:blip r:embed="rId4"/>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Temple Mount and the City of David (aerial view from the east)</a:t>
            </a:r>
          </a:p>
        </p:txBody>
      </p:sp>
      <p:sp>
        <p:nvSpPr>
          <p:cNvPr id="3" name="Text Placeholder 2"/>
          <p:cNvSpPr>
            <a:spLocks noGrp="1"/>
          </p:cNvSpPr>
          <p:nvPr>
            <p:ph type="body" sz="quarter" idx="12"/>
          </p:nvPr>
        </p:nvSpPr>
        <p:spPr/>
        <p:txBody>
          <a:bodyPr/>
          <a:lstStyle/>
          <a:p>
            <a:r>
              <a:rPr lang="fi-FI" dirty="0"/>
              <a:t>15:29</a:t>
            </a:r>
            <a:endParaRPr lang="en-US" dirty="0"/>
          </a:p>
        </p:txBody>
      </p:sp>
      <p:sp>
        <p:nvSpPr>
          <p:cNvPr id="4" name="Title 3"/>
          <p:cNvSpPr>
            <a:spLocks noGrp="1"/>
          </p:cNvSpPr>
          <p:nvPr>
            <p:ph type="title"/>
          </p:nvPr>
        </p:nvSpPr>
        <p:spPr/>
        <p:txBody>
          <a:bodyPr/>
          <a:lstStyle/>
          <a:p>
            <a:r>
              <a:rPr lang="en-US" dirty="0"/>
              <a:t>So Zadok and </a:t>
            </a:r>
            <a:r>
              <a:rPr lang="en-US" dirty="0" err="1"/>
              <a:t>Abiathar</a:t>
            </a:r>
            <a:r>
              <a:rPr lang="en-US" dirty="0"/>
              <a:t> carried the ark of God back to Jerusalem, and they stayed there</a:t>
            </a:r>
          </a:p>
        </p:txBody>
      </p:sp>
    </p:spTree>
    <p:extLst>
      <p:ext uri="{BB962C8B-B14F-4D97-AF65-F5344CB8AC3E}">
        <p14:creationId xmlns:p14="http://schemas.microsoft.com/office/powerpoint/2010/main" val="288211021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Temple Mount and City of David aerial from east, tb q010703"/>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saturation sat="120000"/>
                    </a14:imgEffect>
                  </a14:imgLayer>
                </a14:imgProps>
              </a:ext>
            </a:extLst>
          </a:blip>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Temple Mount and the City of David (aerial view from the east)</a:t>
            </a:r>
          </a:p>
        </p:txBody>
      </p:sp>
      <p:sp>
        <p:nvSpPr>
          <p:cNvPr id="3" name="Text Placeholder 2"/>
          <p:cNvSpPr>
            <a:spLocks noGrp="1"/>
          </p:cNvSpPr>
          <p:nvPr>
            <p:ph type="body" sz="quarter" idx="12"/>
          </p:nvPr>
        </p:nvSpPr>
        <p:spPr/>
        <p:txBody>
          <a:bodyPr/>
          <a:lstStyle/>
          <a:p>
            <a:r>
              <a:rPr lang="fi-FI" dirty="0"/>
              <a:t>15:29</a:t>
            </a:r>
            <a:endParaRPr lang="en-US" dirty="0"/>
          </a:p>
        </p:txBody>
      </p:sp>
      <p:sp>
        <p:nvSpPr>
          <p:cNvPr id="4" name="Title 3"/>
          <p:cNvSpPr>
            <a:spLocks noGrp="1"/>
          </p:cNvSpPr>
          <p:nvPr>
            <p:ph type="title"/>
          </p:nvPr>
        </p:nvSpPr>
        <p:spPr/>
        <p:txBody>
          <a:bodyPr/>
          <a:lstStyle/>
          <a:p>
            <a:r>
              <a:rPr lang="en-US" dirty="0"/>
              <a:t>So Zadok and </a:t>
            </a:r>
            <a:r>
              <a:rPr lang="en-US" dirty="0" err="1"/>
              <a:t>Abiathar</a:t>
            </a:r>
            <a:r>
              <a:rPr lang="en-US" dirty="0"/>
              <a:t> carried the ark of God back to Jerusalem, and they stayed there</a:t>
            </a:r>
          </a:p>
        </p:txBody>
      </p:sp>
      <p:sp>
        <p:nvSpPr>
          <p:cNvPr id="7" name="Text Box 6"/>
          <p:cNvSpPr txBox="1">
            <a:spLocks noChangeArrowheads="1"/>
          </p:cNvSpPr>
          <p:nvPr/>
        </p:nvSpPr>
        <p:spPr bwMode="auto">
          <a:xfrm rot="21044851">
            <a:off x="2051690" y="3929779"/>
            <a:ext cx="1236237"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Jerusalem</a:t>
            </a:r>
          </a:p>
        </p:txBody>
      </p:sp>
      <p:sp>
        <p:nvSpPr>
          <p:cNvPr id="8" name="Text Box 6"/>
          <p:cNvSpPr txBox="1">
            <a:spLocks noChangeArrowheads="1"/>
          </p:cNvSpPr>
          <p:nvPr/>
        </p:nvSpPr>
        <p:spPr bwMode="auto">
          <a:xfrm>
            <a:off x="2950038" y="2625864"/>
            <a:ext cx="2161655" cy="707886"/>
          </a:xfrm>
          <a:prstGeom prst="rect">
            <a:avLst/>
          </a:prstGeom>
          <a:noFill/>
          <a:ln w="9525">
            <a:noFill/>
            <a:miter lim="800000"/>
            <a:headEnd/>
            <a:tailEnd/>
          </a:ln>
        </p:spPr>
        <p:txBody>
          <a:bodyPr wrap="squar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David’s palace and tent for the ark</a:t>
            </a:r>
          </a:p>
        </p:txBody>
      </p:sp>
      <p:sp>
        <p:nvSpPr>
          <p:cNvPr id="9" name="Text Box 6"/>
          <p:cNvSpPr txBox="1">
            <a:spLocks noChangeArrowheads="1"/>
          </p:cNvSpPr>
          <p:nvPr/>
        </p:nvSpPr>
        <p:spPr bwMode="auto">
          <a:xfrm>
            <a:off x="5187893" y="5860143"/>
            <a:ext cx="1851725"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Mount of Olives</a:t>
            </a:r>
          </a:p>
        </p:txBody>
      </p:sp>
      <p:sp>
        <p:nvSpPr>
          <p:cNvPr id="5" name="Freeform 4"/>
          <p:cNvSpPr/>
          <p:nvPr/>
        </p:nvSpPr>
        <p:spPr>
          <a:xfrm>
            <a:off x="1335307" y="3790457"/>
            <a:ext cx="2669002" cy="678755"/>
          </a:xfrm>
          <a:custGeom>
            <a:avLst/>
            <a:gdLst>
              <a:gd name="connsiteX0" fmla="*/ 2324100 w 2324100"/>
              <a:gd name="connsiteY0" fmla="*/ 0 h 552450"/>
              <a:gd name="connsiteX1" fmla="*/ 1162050 w 2324100"/>
              <a:gd name="connsiteY1" fmla="*/ 114300 h 552450"/>
              <a:gd name="connsiteX2" fmla="*/ 0 w 2324100"/>
              <a:gd name="connsiteY2" fmla="*/ 504825 h 552450"/>
              <a:gd name="connsiteX3" fmla="*/ 971550 w 2324100"/>
              <a:gd name="connsiteY3" fmla="*/ 552450 h 552450"/>
              <a:gd name="connsiteX4" fmla="*/ 2038350 w 2324100"/>
              <a:gd name="connsiteY4" fmla="*/ 533400 h 552450"/>
              <a:gd name="connsiteX5" fmla="*/ 2324100 w 2324100"/>
              <a:gd name="connsiteY5" fmla="*/ 0 h 552450"/>
              <a:gd name="connsiteX0" fmla="*/ 2325199 w 2325199"/>
              <a:gd name="connsiteY0" fmla="*/ 0 h 554700"/>
              <a:gd name="connsiteX1" fmla="*/ 1163149 w 2325199"/>
              <a:gd name="connsiteY1" fmla="*/ 114300 h 554700"/>
              <a:gd name="connsiteX2" fmla="*/ 1099 w 2325199"/>
              <a:gd name="connsiteY2" fmla="*/ 504825 h 554700"/>
              <a:gd name="connsiteX3" fmla="*/ 972649 w 2325199"/>
              <a:gd name="connsiteY3" fmla="*/ 552450 h 554700"/>
              <a:gd name="connsiteX4" fmla="*/ 2039449 w 2325199"/>
              <a:gd name="connsiteY4" fmla="*/ 533400 h 554700"/>
              <a:gd name="connsiteX5" fmla="*/ 2325199 w 2325199"/>
              <a:gd name="connsiteY5" fmla="*/ 0 h 554700"/>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039449 w 2325199"/>
              <a:gd name="connsiteY4" fmla="*/ 556913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9 w 2325199"/>
              <a:gd name="connsiteY0" fmla="*/ 23513 h 578213"/>
              <a:gd name="connsiteX1" fmla="*/ 1163149 w 2325199"/>
              <a:gd name="connsiteY1" fmla="*/ 137813 h 578213"/>
              <a:gd name="connsiteX2" fmla="*/ 1099 w 2325199"/>
              <a:gd name="connsiteY2" fmla="*/ 528338 h 578213"/>
              <a:gd name="connsiteX3" fmla="*/ 972649 w 2325199"/>
              <a:gd name="connsiteY3" fmla="*/ 575963 h 578213"/>
              <a:gd name="connsiteX4" fmla="*/ 2172799 w 2325199"/>
              <a:gd name="connsiteY4" fmla="*/ 375938 h 578213"/>
              <a:gd name="connsiteX5" fmla="*/ 2325199 w 2325199"/>
              <a:gd name="connsiteY5" fmla="*/ 23513 h 578213"/>
              <a:gd name="connsiteX0" fmla="*/ 2325193 w 2325193"/>
              <a:gd name="connsiteY0" fmla="*/ 23513 h 604774"/>
              <a:gd name="connsiteX1" fmla="*/ 1163143 w 2325193"/>
              <a:gd name="connsiteY1" fmla="*/ 137813 h 604774"/>
              <a:gd name="connsiteX2" fmla="*/ 1093 w 2325193"/>
              <a:gd name="connsiteY2" fmla="*/ 528338 h 604774"/>
              <a:gd name="connsiteX3" fmla="*/ 972643 w 2325193"/>
              <a:gd name="connsiteY3" fmla="*/ 575963 h 604774"/>
              <a:gd name="connsiteX4" fmla="*/ 2172793 w 2325193"/>
              <a:gd name="connsiteY4" fmla="*/ 375938 h 604774"/>
              <a:gd name="connsiteX5" fmla="*/ 2325193 w 2325193"/>
              <a:gd name="connsiteY5" fmla="*/ 23513 h 604774"/>
              <a:gd name="connsiteX0" fmla="*/ 2325197 w 2325197"/>
              <a:gd name="connsiteY0" fmla="*/ 23513 h 592553"/>
              <a:gd name="connsiteX1" fmla="*/ 1163147 w 2325197"/>
              <a:gd name="connsiteY1" fmla="*/ 137813 h 592553"/>
              <a:gd name="connsiteX2" fmla="*/ 1097 w 2325197"/>
              <a:gd name="connsiteY2" fmla="*/ 528338 h 592553"/>
              <a:gd name="connsiteX3" fmla="*/ 972647 w 2325197"/>
              <a:gd name="connsiteY3" fmla="*/ 575963 h 592553"/>
              <a:gd name="connsiteX4" fmla="*/ 2172797 w 2325197"/>
              <a:gd name="connsiteY4" fmla="*/ 375938 h 592553"/>
              <a:gd name="connsiteX5" fmla="*/ 2325197 w 2325197"/>
              <a:gd name="connsiteY5" fmla="*/ 23513 h 592553"/>
              <a:gd name="connsiteX0" fmla="*/ 2326070 w 2326070"/>
              <a:gd name="connsiteY0" fmla="*/ 23513 h 686003"/>
              <a:gd name="connsiteX1" fmla="*/ 1164020 w 2326070"/>
              <a:gd name="connsiteY1" fmla="*/ 137813 h 686003"/>
              <a:gd name="connsiteX2" fmla="*/ 1970 w 2326070"/>
              <a:gd name="connsiteY2" fmla="*/ 528338 h 686003"/>
              <a:gd name="connsiteX3" fmla="*/ 916370 w 2326070"/>
              <a:gd name="connsiteY3" fmla="*/ 680738 h 686003"/>
              <a:gd name="connsiteX4" fmla="*/ 2173670 w 2326070"/>
              <a:gd name="connsiteY4" fmla="*/ 375938 h 686003"/>
              <a:gd name="connsiteX5" fmla="*/ 2326070 w 2326070"/>
              <a:gd name="connsiteY5" fmla="*/ 23513 h 686003"/>
              <a:gd name="connsiteX0" fmla="*/ 2326554 w 2326554"/>
              <a:gd name="connsiteY0" fmla="*/ 23513 h 685898"/>
              <a:gd name="connsiteX1" fmla="*/ 1164504 w 2326554"/>
              <a:gd name="connsiteY1" fmla="*/ 137813 h 685898"/>
              <a:gd name="connsiteX2" fmla="*/ 2454 w 2326554"/>
              <a:gd name="connsiteY2" fmla="*/ 528338 h 685898"/>
              <a:gd name="connsiteX3" fmla="*/ 916854 w 2326554"/>
              <a:gd name="connsiteY3" fmla="*/ 680738 h 685898"/>
              <a:gd name="connsiteX4" fmla="*/ 2174154 w 2326554"/>
              <a:gd name="connsiteY4" fmla="*/ 375938 h 685898"/>
              <a:gd name="connsiteX5" fmla="*/ 2326554 w 2326554"/>
              <a:gd name="connsiteY5" fmla="*/ 23513 h 685898"/>
              <a:gd name="connsiteX0" fmla="*/ 2331494 w 2331494"/>
              <a:gd name="connsiteY0" fmla="*/ 23513 h 700911"/>
              <a:gd name="connsiteX1" fmla="*/ 1169444 w 2331494"/>
              <a:gd name="connsiteY1" fmla="*/ 137813 h 700911"/>
              <a:gd name="connsiteX2" fmla="*/ 7394 w 2331494"/>
              <a:gd name="connsiteY2" fmla="*/ 528338 h 700911"/>
              <a:gd name="connsiteX3" fmla="*/ 921794 w 2331494"/>
              <a:gd name="connsiteY3" fmla="*/ 680738 h 700911"/>
              <a:gd name="connsiteX4" fmla="*/ 2179094 w 2331494"/>
              <a:gd name="connsiteY4" fmla="*/ 375938 h 700911"/>
              <a:gd name="connsiteX5" fmla="*/ 2331494 w 2331494"/>
              <a:gd name="connsiteY5" fmla="*/ 23513 h 700911"/>
              <a:gd name="connsiteX0" fmla="*/ 2150519 w 2179094"/>
              <a:gd name="connsiteY0" fmla="*/ 26018 h 684366"/>
              <a:gd name="connsiteX1" fmla="*/ 1169444 w 2179094"/>
              <a:gd name="connsiteY1" fmla="*/ 121268 h 684366"/>
              <a:gd name="connsiteX2" fmla="*/ 7394 w 2179094"/>
              <a:gd name="connsiteY2" fmla="*/ 511793 h 684366"/>
              <a:gd name="connsiteX3" fmla="*/ 921794 w 2179094"/>
              <a:gd name="connsiteY3" fmla="*/ 664193 h 684366"/>
              <a:gd name="connsiteX4" fmla="*/ 2179094 w 2179094"/>
              <a:gd name="connsiteY4" fmla="*/ 359393 h 684366"/>
              <a:gd name="connsiteX5" fmla="*/ 2150519 w 2179094"/>
              <a:gd name="connsiteY5" fmla="*/ 26018 h 684366"/>
              <a:gd name="connsiteX0" fmla="*/ 2150842 w 2227042"/>
              <a:gd name="connsiteY0" fmla="*/ 26018 h 685230"/>
              <a:gd name="connsiteX1" fmla="*/ 1169767 w 2227042"/>
              <a:gd name="connsiteY1" fmla="*/ 121268 h 685230"/>
              <a:gd name="connsiteX2" fmla="*/ 7717 w 2227042"/>
              <a:gd name="connsiteY2" fmla="*/ 511793 h 685230"/>
              <a:gd name="connsiteX3" fmla="*/ 922117 w 2227042"/>
              <a:gd name="connsiteY3" fmla="*/ 664193 h 685230"/>
              <a:gd name="connsiteX4" fmla="*/ 2227042 w 2227042"/>
              <a:gd name="connsiteY4" fmla="*/ 330818 h 685230"/>
              <a:gd name="connsiteX5" fmla="*/ 2150842 w 2227042"/>
              <a:gd name="connsiteY5" fmla="*/ 26018 h 685230"/>
              <a:gd name="connsiteX0" fmla="*/ 21508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150842 w 2592802"/>
              <a:gd name="connsiteY5" fmla="*/ 26018 h 685230"/>
              <a:gd name="connsiteX0" fmla="*/ 2493742 w 2592802"/>
              <a:gd name="connsiteY0" fmla="*/ 26018 h 685230"/>
              <a:gd name="connsiteX1" fmla="*/ 1169767 w 2592802"/>
              <a:gd name="connsiteY1" fmla="*/ 121268 h 685230"/>
              <a:gd name="connsiteX2" fmla="*/ 7717 w 2592802"/>
              <a:gd name="connsiteY2" fmla="*/ 511793 h 685230"/>
              <a:gd name="connsiteX3" fmla="*/ 922117 w 2592802"/>
              <a:gd name="connsiteY3" fmla="*/ 664193 h 685230"/>
              <a:gd name="connsiteX4" fmla="*/ 2592802 w 2592802"/>
              <a:gd name="connsiteY4" fmla="*/ 269858 h 685230"/>
              <a:gd name="connsiteX5" fmla="*/ 2493742 w 2592802"/>
              <a:gd name="connsiteY5" fmla="*/ 26018 h 685230"/>
              <a:gd name="connsiteX0" fmla="*/ 2493742 w 2669002"/>
              <a:gd name="connsiteY0" fmla="*/ 26018 h 685230"/>
              <a:gd name="connsiteX1" fmla="*/ 1169767 w 2669002"/>
              <a:gd name="connsiteY1" fmla="*/ 121268 h 685230"/>
              <a:gd name="connsiteX2" fmla="*/ 7717 w 2669002"/>
              <a:gd name="connsiteY2" fmla="*/ 511793 h 685230"/>
              <a:gd name="connsiteX3" fmla="*/ 922117 w 2669002"/>
              <a:gd name="connsiteY3" fmla="*/ 664193 h 685230"/>
              <a:gd name="connsiteX4" fmla="*/ 2669002 w 2669002"/>
              <a:gd name="connsiteY4" fmla="*/ 269858 h 685230"/>
              <a:gd name="connsiteX5" fmla="*/ 2493742 w 2669002"/>
              <a:gd name="connsiteY5" fmla="*/ 26018 h 685230"/>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 name="connsiteX0" fmla="*/ 2554702 w 2669002"/>
              <a:gd name="connsiteY0" fmla="*/ 27163 h 678755"/>
              <a:gd name="connsiteX1" fmla="*/ 1169767 w 2669002"/>
              <a:gd name="connsiteY1" fmla="*/ 114793 h 678755"/>
              <a:gd name="connsiteX2" fmla="*/ 7717 w 2669002"/>
              <a:gd name="connsiteY2" fmla="*/ 505318 h 678755"/>
              <a:gd name="connsiteX3" fmla="*/ 922117 w 2669002"/>
              <a:gd name="connsiteY3" fmla="*/ 657718 h 678755"/>
              <a:gd name="connsiteX4" fmla="*/ 2669002 w 2669002"/>
              <a:gd name="connsiteY4" fmla="*/ 263383 h 678755"/>
              <a:gd name="connsiteX5" fmla="*/ 2554702 w 2669002"/>
              <a:gd name="connsiteY5" fmla="*/ 27163 h 678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9002" h="678755">
                <a:moveTo>
                  <a:pt x="2554702" y="27163"/>
                </a:moveTo>
                <a:cubicBezTo>
                  <a:pt x="2408652" y="-42687"/>
                  <a:pt x="1594264" y="35101"/>
                  <a:pt x="1169767" y="114793"/>
                </a:cubicBezTo>
                <a:cubicBezTo>
                  <a:pt x="745270" y="194485"/>
                  <a:pt x="93479" y="290293"/>
                  <a:pt x="7717" y="505318"/>
                </a:cubicBezTo>
                <a:cubicBezTo>
                  <a:pt x="-76761" y="717124"/>
                  <a:pt x="552230" y="687880"/>
                  <a:pt x="922117" y="657718"/>
                </a:cubicBezTo>
                <a:cubicBezTo>
                  <a:pt x="1292004" y="627556"/>
                  <a:pt x="2341342" y="469123"/>
                  <a:pt x="2669002" y="263383"/>
                </a:cubicBezTo>
                <a:cubicBezTo>
                  <a:pt x="2643602" y="161783"/>
                  <a:pt x="2580102" y="128763"/>
                  <a:pt x="2554702" y="27163"/>
                </a:cubicBezTo>
                <a:close/>
              </a:path>
            </a:pathLst>
          </a:custGeom>
          <a:noFill/>
          <a:ln w="22225" cap="flat" cmpd="sng" algn="ctr">
            <a:solidFill>
              <a:srgbClr val="FEFF00"/>
            </a:solidFill>
            <a:prstDash val="sysDash"/>
            <a:round/>
            <a:headEnd type="none" w="med" len="med"/>
            <a:tailEnd type="arrow" w="med" len="med"/>
          </a:ln>
          <a:effectLst>
            <a:glow rad="50800">
              <a:srgbClr val="000000">
                <a:alpha val="60000"/>
              </a:srgbClr>
            </a:glow>
          </a:effectLst>
        </p:spPr>
        <p:txBody>
          <a:bodyPr rtlCol="0" anchor="ctr"/>
          <a:lstStyle/>
          <a:p>
            <a:pPr algn="ctr"/>
            <a:endParaRPr lang="en-US" dirty="0">
              <a:solidFill>
                <a:schemeClr val="tx1"/>
              </a:solidFill>
            </a:endParaRPr>
          </a:p>
        </p:txBody>
      </p:sp>
      <p:cxnSp>
        <p:nvCxnSpPr>
          <p:cNvPr id="13" name="Straight Arrow Connector 12"/>
          <p:cNvCxnSpPr/>
          <p:nvPr/>
        </p:nvCxnSpPr>
        <p:spPr>
          <a:xfrm flipH="1">
            <a:off x="3724909" y="3350381"/>
            <a:ext cx="279400" cy="646615"/>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effectLst>
        </p:spPr>
      </p:cxnSp>
      <p:sp>
        <p:nvSpPr>
          <p:cNvPr id="17" name="Text Box 6"/>
          <p:cNvSpPr txBox="1">
            <a:spLocks noChangeArrowheads="1"/>
          </p:cNvSpPr>
          <p:nvPr/>
        </p:nvSpPr>
        <p:spPr bwMode="auto">
          <a:xfrm>
            <a:off x="4215928" y="4621893"/>
            <a:ext cx="1540038" cy="400110"/>
          </a:xfrm>
          <a:prstGeom prst="rect">
            <a:avLst/>
          </a:prstGeom>
          <a:noFill/>
          <a:ln w="9525">
            <a:noFill/>
            <a:miter lim="800000"/>
            <a:headEnd/>
            <a:tailEnd/>
          </a:ln>
        </p:spPr>
        <p:txBody>
          <a:bodyPr wrap="none">
            <a:spAutoFit/>
          </a:bodyPr>
          <a:lstStyle>
            <a:defPPr>
              <a:defRPr lang="en-US"/>
            </a:defPPr>
            <a:lvl1pPr algn="ctr">
              <a:defRPr sz="2000">
                <a:solidFill>
                  <a:srgbClr val="FEFF00"/>
                </a:solidFill>
                <a:effectLst>
                  <a:glow rad="76200">
                    <a:prstClr val="black">
                      <a:alpha val="60000"/>
                    </a:prstClr>
                  </a:glow>
                </a:effectLst>
                <a:cs typeface="Calibri" pitchFamily="34" charset="0"/>
              </a:defRPr>
            </a:lvl1pPr>
          </a:lstStyle>
          <a:p>
            <a:r>
              <a:rPr lang="en-US" dirty="0"/>
              <a:t>Kidron Valley</a:t>
            </a:r>
          </a:p>
        </p:txBody>
      </p:sp>
    </p:spTree>
    <p:extLst>
      <p:ext uri="{BB962C8B-B14F-4D97-AF65-F5344CB8AC3E}">
        <p14:creationId xmlns:p14="http://schemas.microsoft.com/office/powerpoint/2010/main" val="177037287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03 Jerusalem\Valleys of Jerusalem\Kidron Valley east of City of David with new landscaping, tb050312274.jpg"/>
          <p:cNvPicPr>
            <a:picLocks noChangeAspect="1" noChangeArrowheads="1"/>
          </p:cNvPicPr>
          <p:nvPr/>
        </p:nvPicPr>
        <p:blipFill rotWithShape="1">
          <a:blip r:embed="rId3">
            <a:extLst>
              <a:ext uri="{28A0092B-C50C-407E-A947-70E740481C1C}">
                <a14:useLocalDpi xmlns:a14="http://schemas.microsoft.com/office/drawing/2010/main" val="0"/>
              </a:ext>
            </a:extLst>
          </a:blip>
          <a:srcRect r="3132"/>
          <a:stretch/>
        </p:blipFill>
        <p:spPr bwMode="auto">
          <a:xfrm>
            <a:off x="-1" y="205273"/>
            <a:ext cx="9144001" cy="631439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Kidron Valley, east of the City of David</a:t>
            </a:r>
          </a:p>
        </p:txBody>
      </p:sp>
      <p:sp>
        <p:nvSpPr>
          <p:cNvPr id="3" name="Text Placeholder 2"/>
          <p:cNvSpPr>
            <a:spLocks noGrp="1"/>
          </p:cNvSpPr>
          <p:nvPr>
            <p:ph type="body" sz="quarter" idx="12"/>
          </p:nvPr>
        </p:nvSpPr>
        <p:spPr/>
        <p:txBody>
          <a:bodyPr/>
          <a:lstStyle/>
          <a:p>
            <a:r>
              <a:rPr lang="en-US" dirty="0"/>
              <a:t>15:30</a:t>
            </a:r>
          </a:p>
        </p:txBody>
      </p:sp>
      <p:sp>
        <p:nvSpPr>
          <p:cNvPr id="4" name="Title 3"/>
          <p:cNvSpPr>
            <a:spLocks noGrp="1"/>
          </p:cNvSpPr>
          <p:nvPr>
            <p:ph type="title"/>
          </p:nvPr>
        </p:nvSpPr>
        <p:spPr/>
        <p:txBody>
          <a:bodyPr/>
          <a:lstStyle/>
          <a:p>
            <a:r>
              <a:rPr lang="en-US" dirty="0"/>
              <a:t>Then David went up by the ascent of the Mount of Olives</a:t>
            </a:r>
          </a:p>
        </p:txBody>
      </p:sp>
    </p:spTree>
    <p:extLst>
      <p:ext uri="{BB962C8B-B14F-4D97-AF65-F5344CB8AC3E}">
        <p14:creationId xmlns:p14="http://schemas.microsoft.com/office/powerpoint/2010/main" val="268292588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Kris\Documents\Bolen\04 0Adds 2012\03 Jerusalem\Valleys of Jerusalem\Kidron Valley east of City of David with new landscaping, tb050312274.jpg"/>
          <p:cNvPicPr>
            <a:picLocks noChangeAspect="1" noChangeArrowheads="1"/>
          </p:cNvPicPr>
          <p:nvPr/>
        </p:nvPicPr>
        <p:blipFill rotWithShape="1">
          <a:blip r:embed="rId3">
            <a:extLst>
              <a:ext uri="{28A0092B-C50C-407E-A947-70E740481C1C}">
                <a14:useLocalDpi xmlns:a14="http://schemas.microsoft.com/office/drawing/2010/main" val="0"/>
              </a:ext>
            </a:extLst>
          </a:blip>
          <a:srcRect r="3132"/>
          <a:stretch/>
        </p:blipFill>
        <p:spPr bwMode="auto">
          <a:xfrm>
            <a:off x="-1" y="205273"/>
            <a:ext cx="9144001" cy="631439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Kidron Valley, east of the City of David</a:t>
            </a:r>
          </a:p>
        </p:txBody>
      </p:sp>
      <p:sp>
        <p:nvSpPr>
          <p:cNvPr id="3" name="Text Placeholder 2"/>
          <p:cNvSpPr>
            <a:spLocks noGrp="1"/>
          </p:cNvSpPr>
          <p:nvPr>
            <p:ph type="body" sz="quarter" idx="12"/>
          </p:nvPr>
        </p:nvSpPr>
        <p:spPr/>
        <p:txBody>
          <a:bodyPr/>
          <a:lstStyle/>
          <a:p>
            <a:r>
              <a:rPr lang="en-US" dirty="0"/>
              <a:t>15:30</a:t>
            </a:r>
          </a:p>
        </p:txBody>
      </p:sp>
      <p:sp>
        <p:nvSpPr>
          <p:cNvPr id="4" name="Title 3"/>
          <p:cNvSpPr>
            <a:spLocks noGrp="1"/>
          </p:cNvSpPr>
          <p:nvPr>
            <p:ph type="title"/>
          </p:nvPr>
        </p:nvSpPr>
        <p:spPr/>
        <p:txBody>
          <a:bodyPr/>
          <a:lstStyle/>
          <a:p>
            <a:r>
              <a:rPr lang="en-US" dirty="0"/>
              <a:t>Then David went up by the ascent of the Mount of Olives</a:t>
            </a:r>
          </a:p>
        </p:txBody>
      </p:sp>
      <p:sp>
        <p:nvSpPr>
          <p:cNvPr id="15" name="Text Box 12"/>
          <p:cNvSpPr txBox="1">
            <a:spLocks noChangeArrowheads="1"/>
          </p:cNvSpPr>
          <p:nvPr/>
        </p:nvSpPr>
        <p:spPr bwMode="auto">
          <a:xfrm rot="1746310">
            <a:off x="4307111" y="3656853"/>
            <a:ext cx="1540038" cy="400110"/>
          </a:xfrm>
          <a:prstGeom prst="rect">
            <a:avLst/>
          </a:prstGeom>
          <a:noFill/>
          <a:ln w="9525">
            <a:noFill/>
            <a:miter lim="800000"/>
            <a:headEnd/>
            <a:tailEnd/>
          </a:ln>
          <a:effectLst/>
        </p:spPr>
        <p:txBody>
          <a:bodyPr wrap="none">
            <a:prstTxWarp prst="textNoShape">
              <a:avLst/>
            </a:prstTxWarp>
            <a:spAutoFit/>
          </a:bodyPr>
          <a:lstStyle/>
          <a:p>
            <a:pPr algn="ctr"/>
            <a:r>
              <a:rPr lang="en-US" sz="2000" dirty="0">
                <a:solidFill>
                  <a:srgbClr val="FFFFFF"/>
                </a:solidFill>
                <a:effectLst>
                  <a:glow rad="76200">
                    <a:srgbClr val="000000">
                      <a:alpha val="60000"/>
                    </a:srgbClr>
                  </a:glow>
                </a:effectLst>
                <a:latin typeface="Calibri" pitchFamily="34" charset="0"/>
                <a:cs typeface="Calibri" pitchFamily="34" charset="0"/>
              </a:rPr>
              <a:t>Kidron Valley</a:t>
            </a:r>
          </a:p>
        </p:txBody>
      </p:sp>
      <p:sp>
        <p:nvSpPr>
          <p:cNvPr id="17" name="Text Box 12"/>
          <p:cNvSpPr txBox="1">
            <a:spLocks noChangeArrowheads="1"/>
          </p:cNvSpPr>
          <p:nvPr/>
        </p:nvSpPr>
        <p:spPr bwMode="auto">
          <a:xfrm>
            <a:off x="3646136" y="1561951"/>
            <a:ext cx="1851725" cy="400110"/>
          </a:xfrm>
          <a:prstGeom prst="rect">
            <a:avLst/>
          </a:prstGeom>
          <a:noFill/>
          <a:ln w="9525">
            <a:noFill/>
            <a:miter lim="800000"/>
            <a:headEnd/>
            <a:tailEnd/>
          </a:ln>
          <a:effectLst/>
        </p:spPr>
        <p:txBody>
          <a:bodyPr wrap="none">
            <a:prstTxWarp prst="textNoShape">
              <a:avLst/>
            </a:prstTxWarp>
            <a:spAutoFit/>
          </a:bodyPr>
          <a:lstStyle/>
          <a:p>
            <a:pPr algn="ctr"/>
            <a:r>
              <a:rPr lang="en-US" sz="2000" dirty="0">
                <a:solidFill>
                  <a:srgbClr val="FFFFFF"/>
                </a:solidFill>
                <a:effectLst>
                  <a:glow rad="76200">
                    <a:srgbClr val="000000">
                      <a:alpha val="60000"/>
                    </a:srgbClr>
                  </a:glow>
                </a:effectLst>
                <a:latin typeface="Calibri" pitchFamily="34" charset="0"/>
                <a:cs typeface="Calibri" pitchFamily="34" charset="0"/>
              </a:rPr>
              <a:t>Mount of Olives</a:t>
            </a:r>
          </a:p>
        </p:txBody>
      </p:sp>
      <p:sp>
        <p:nvSpPr>
          <p:cNvPr id="21" name="Text Box 12"/>
          <p:cNvSpPr txBox="1">
            <a:spLocks noChangeArrowheads="1"/>
          </p:cNvSpPr>
          <p:nvPr/>
        </p:nvSpPr>
        <p:spPr bwMode="auto">
          <a:xfrm>
            <a:off x="489932" y="4945480"/>
            <a:ext cx="1496500" cy="400110"/>
          </a:xfrm>
          <a:prstGeom prst="rect">
            <a:avLst/>
          </a:prstGeom>
          <a:noFill/>
          <a:ln w="9525">
            <a:noFill/>
            <a:miter lim="800000"/>
            <a:headEnd/>
            <a:tailEnd/>
          </a:ln>
          <a:effectLst/>
        </p:spPr>
        <p:txBody>
          <a:bodyPr wrap="none">
            <a:prstTxWarp prst="textNoShape">
              <a:avLst/>
            </a:prstTxWarp>
            <a:spAutoFit/>
          </a:bodyPr>
          <a:lstStyle/>
          <a:p>
            <a:pPr algn="ctr"/>
            <a:r>
              <a:rPr lang="en-US" sz="2000" dirty="0">
                <a:solidFill>
                  <a:srgbClr val="FFFFFF"/>
                </a:solidFill>
                <a:effectLst>
                  <a:glow rad="76200">
                    <a:srgbClr val="000000">
                      <a:alpha val="60000"/>
                    </a:srgbClr>
                  </a:glow>
                </a:effectLst>
                <a:latin typeface="Calibri" pitchFamily="34" charset="0"/>
                <a:cs typeface="Calibri" pitchFamily="34" charset="0"/>
              </a:rPr>
              <a:t>City of David</a:t>
            </a:r>
          </a:p>
        </p:txBody>
      </p:sp>
      <p:sp>
        <p:nvSpPr>
          <p:cNvPr id="22" name="Line 9"/>
          <p:cNvSpPr>
            <a:spLocks noChangeShapeType="1"/>
          </p:cNvSpPr>
          <p:nvPr/>
        </p:nvSpPr>
        <p:spPr bwMode="auto">
          <a:xfrm flipH="1" flipV="1">
            <a:off x="163684" y="5346218"/>
            <a:ext cx="673359" cy="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a:ea typeface="+mn-ea"/>
              <a:cs typeface="+mn-cs"/>
            </a:endParaRPr>
          </a:p>
        </p:txBody>
      </p:sp>
      <p:sp>
        <p:nvSpPr>
          <p:cNvPr id="6" name="Freeform 5"/>
          <p:cNvSpPr/>
          <p:nvPr/>
        </p:nvSpPr>
        <p:spPr>
          <a:xfrm>
            <a:off x="3116424" y="3452327"/>
            <a:ext cx="3694923" cy="2575249"/>
          </a:xfrm>
          <a:custGeom>
            <a:avLst/>
            <a:gdLst>
              <a:gd name="connsiteX0" fmla="*/ 3694923 w 3694923"/>
              <a:gd name="connsiteY0" fmla="*/ 2575249 h 2575249"/>
              <a:gd name="connsiteX1" fmla="*/ 2631233 w 3694923"/>
              <a:gd name="connsiteY1" fmla="*/ 1548881 h 2575249"/>
              <a:gd name="connsiteX2" fmla="*/ 1436915 w 3694923"/>
              <a:gd name="connsiteY2" fmla="*/ 821093 h 2575249"/>
              <a:gd name="connsiteX3" fmla="*/ 1343609 w 3694923"/>
              <a:gd name="connsiteY3" fmla="*/ 429208 h 2575249"/>
              <a:gd name="connsiteX4" fmla="*/ 541176 w 3694923"/>
              <a:gd name="connsiteY4" fmla="*/ 111967 h 2575249"/>
              <a:gd name="connsiteX5" fmla="*/ 0 w 3694923"/>
              <a:gd name="connsiteY5" fmla="*/ 0 h 2575249"/>
              <a:gd name="connsiteX0" fmla="*/ 3694923 w 3694923"/>
              <a:gd name="connsiteY0" fmla="*/ 2575249 h 2575249"/>
              <a:gd name="connsiteX1" fmla="*/ 2631233 w 3694923"/>
              <a:gd name="connsiteY1" fmla="*/ 1548881 h 2575249"/>
              <a:gd name="connsiteX2" fmla="*/ 1436915 w 3694923"/>
              <a:gd name="connsiteY2" fmla="*/ 821093 h 2575249"/>
              <a:gd name="connsiteX3" fmla="*/ 1343609 w 3694923"/>
              <a:gd name="connsiteY3" fmla="*/ 429208 h 2575249"/>
              <a:gd name="connsiteX4" fmla="*/ 541176 w 3694923"/>
              <a:gd name="connsiteY4" fmla="*/ 111967 h 2575249"/>
              <a:gd name="connsiteX5" fmla="*/ 0 w 3694923"/>
              <a:gd name="connsiteY5" fmla="*/ 0 h 2575249"/>
              <a:gd name="connsiteX0" fmla="*/ 3694923 w 3694923"/>
              <a:gd name="connsiteY0" fmla="*/ 2575249 h 2575249"/>
              <a:gd name="connsiteX1" fmla="*/ 2631233 w 3694923"/>
              <a:gd name="connsiteY1" fmla="*/ 1548881 h 2575249"/>
              <a:gd name="connsiteX2" fmla="*/ 1436915 w 3694923"/>
              <a:gd name="connsiteY2" fmla="*/ 821093 h 2575249"/>
              <a:gd name="connsiteX3" fmla="*/ 1343609 w 3694923"/>
              <a:gd name="connsiteY3" fmla="*/ 429208 h 2575249"/>
              <a:gd name="connsiteX4" fmla="*/ 541176 w 3694923"/>
              <a:gd name="connsiteY4" fmla="*/ 111967 h 2575249"/>
              <a:gd name="connsiteX5" fmla="*/ 0 w 3694923"/>
              <a:gd name="connsiteY5" fmla="*/ 0 h 2575249"/>
              <a:gd name="connsiteX0" fmla="*/ 3694923 w 3694923"/>
              <a:gd name="connsiteY0" fmla="*/ 2575249 h 2575249"/>
              <a:gd name="connsiteX1" fmla="*/ 2631233 w 3694923"/>
              <a:gd name="connsiteY1" fmla="*/ 1548881 h 2575249"/>
              <a:gd name="connsiteX2" fmla="*/ 1436915 w 3694923"/>
              <a:gd name="connsiteY2" fmla="*/ 821093 h 2575249"/>
              <a:gd name="connsiteX3" fmla="*/ 1343609 w 3694923"/>
              <a:gd name="connsiteY3" fmla="*/ 429208 h 2575249"/>
              <a:gd name="connsiteX4" fmla="*/ 541176 w 3694923"/>
              <a:gd name="connsiteY4" fmla="*/ 111967 h 2575249"/>
              <a:gd name="connsiteX5" fmla="*/ 0 w 3694923"/>
              <a:gd name="connsiteY5" fmla="*/ 0 h 2575249"/>
              <a:gd name="connsiteX0" fmla="*/ 3694923 w 3694923"/>
              <a:gd name="connsiteY0" fmla="*/ 2575249 h 2575249"/>
              <a:gd name="connsiteX1" fmla="*/ 2631233 w 3694923"/>
              <a:gd name="connsiteY1" fmla="*/ 1548881 h 2575249"/>
              <a:gd name="connsiteX2" fmla="*/ 1436915 w 3694923"/>
              <a:gd name="connsiteY2" fmla="*/ 821093 h 2575249"/>
              <a:gd name="connsiteX3" fmla="*/ 1343609 w 3694923"/>
              <a:gd name="connsiteY3" fmla="*/ 429208 h 2575249"/>
              <a:gd name="connsiteX4" fmla="*/ 541176 w 3694923"/>
              <a:gd name="connsiteY4" fmla="*/ 111967 h 2575249"/>
              <a:gd name="connsiteX5" fmla="*/ 0 w 3694923"/>
              <a:gd name="connsiteY5" fmla="*/ 0 h 257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94923" h="2575249">
                <a:moveTo>
                  <a:pt x="3694923" y="2575249"/>
                </a:moveTo>
                <a:cubicBezTo>
                  <a:pt x="3340360" y="2233126"/>
                  <a:pt x="3007568" y="1841240"/>
                  <a:pt x="2631233" y="1548881"/>
                </a:cubicBezTo>
                <a:cubicBezTo>
                  <a:pt x="2254898" y="1256522"/>
                  <a:pt x="1651519" y="1007705"/>
                  <a:pt x="1436915" y="821093"/>
                </a:cubicBezTo>
                <a:cubicBezTo>
                  <a:pt x="1222311" y="634481"/>
                  <a:pt x="1492899" y="547396"/>
                  <a:pt x="1343609" y="429208"/>
                </a:cubicBezTo>
                <a:cubicBezTo>
                  <a:pt x="1194319" y="311020"/>
                  <a:pt x="765111" y="183502"/>
                  <a:pt x="541176" y="111967"/>
                </a:cubicBezTo>
                <a:cubicBezTo>
                  <a:pt x="317241" y="40432"/>
                  <a:pt x="180392" y="37322"/>
                  <a:pt x="0"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428626912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East Jerusalem and Mt of Olives aerial from s"/>
          <p:cNvPicPr preferRelativeResize="0">
            <a:picLocks noChangeAspect="1" noChangeArrowheads="1"/>
          </p:cNvPicPr>
          <p:nvPr>
            <p:custDataLst>
              <p:tags r:id="rId1"/>
            </p:custDataLst>
          </p:nvPr>
        </p:nvPicPr>
        <p:blipFill>
          <a:blip r:embed="rId4"/>
          <a:srcRect/>
          <a:stretch>
            <a:fillRect/>
          </a:stretch>
        </p:blipFill>
        <p:spPr bwMode="auto">
          <a:xfrm>
            <a:off x="0" y="226219"/>
            <a:ext cx="9144000" cy="6405563"/>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East Jerusalem and the Mount of Olives (aerial view from the south)</a:t>
            </a:r>
          </a:p>
        </p:txBody>
      </p:sp>
      <p:sp>
        <p:nvSpPr>
          <p:cNvPr id="3" name="Text Placeholder 2"/>
          <p:cNvSpPr>
            <a:spLocks noGrp="1"/>
          </p:cNvSpPr>
          <p:nvPr>
            <p:ph type="body" sz="quarter" idx="12"/>
          </p:nvPr>
        </p:nvSpPr>
        <p:spPr/>
        <p:txBody>
          <a:bodyPr/>
          <a:lstStyle/>
          <a:p>
            <a:r>
              <a:rPr lang="en-US" dirty="0"/>
              <a:t>15:30</a:t>
            </a:r>
          </a:p>
        </p:txBody>
      </p:sp>
      <p:sp>
        <p:nvSpPr>
          <p:cNvPr id="4" name="Title 3"/>
          <p:cNvSpPr>
            <a:spLocks noGrp="1"/>
          </p:cNvSpPr>
          <p:nvPr>
            <p:ph type="title"/>
          </p:nvPr>
        </p:nvSpPr>
        <p:spPr/>
        <p:txBody>
          <a:bodyPr/>
          <a:lstStyle/>
          <a:p>
            <a:r>
              <a:rPr lang="en-US" dirty="0"/>
              <a:t>Then David went up by the ascent of the Mount of Olives</a:t>
            </a:r>
          </a:p>
        </p:txBody>
      </p:sp>
    </p:spTree>
    <p:extLst>
      <p:ext uri="{BB962C8B-B14F-4D97-AF65-F5344CB8AC3E}">
        <p14:creationId xmlns:p14="http://schemas.microsoft.com/office/powerpoint/2010/main" val="189600793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East Jerusalem and Mt of Olives aerial from s"/>
          <p:cNvPicPr preferRelativeResize="0">
            <a:picLocks noChangeAspect="1" noChangeArrowheads="1"/>
          </p:cNvPicPr>
          <p:nvPr>
            <p:custDataLst>
              <p:tags r:id="rId1"/>
            </p:custDataLst>
          </p:nvPr>
        </p:nvPicPr>
        <p:blipFill>
          <a:blip r:embed="rId4"/>
          <a:srcRect/>
          <a:stretch>
            <a:fillRect/>
          </a:stretch>
        </p:blipFill>
        <p:spPr bwMode="auto">
          <a:xfrm>
            <a:off x="0" y="226218"/>
            <a:ext cx="9144000" cy="6405563"/>
          </a:xfrm>
          <a:prstGeom prst="rect">
            <a:avLst/>
          </a:prstGeom>
          <a:noFill/>
          <a:ln w="9525">
            <a:noFill/>
            <a:miter lim="800000"/>
            <a:headEnd/>
            <a:tailEnd/>
          </a:ln>
        </p:spPr>
      </p:pic>
      <p:sp>
        <p:nvSpPr>
          <p:cNvPr id="43" name="Oval 42"/>
          <p:cNvSpPr/>
          <p:nvPr/>
        </p:nvSpPr>
        <p:spPr>
          <a:xfrm rot="20633435">
            <a:off x="46706" y="3284859"/>
            <a:ext cx="5302336" cy="108086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 name="Text Placeholder 1"/>
          <p:cNvSpPr>
            <a:spLocks noGrp="1"/>
          </p:cNvSpPr>
          <p:nvPr>
            <p:ph type="body" sz="quarter" idx="10"/>
          </p:nvPr>
        </p:nvSpPr>
        <p:spPr/>
        <p:txBody>
          <a:bodyPr/>
          <a:lstStyle/>
          <a:p>
            <a:r>
              <a:rPr lang="en-US" dirty="0"/>
              <a:t>East Jerusalem and the Mount of Olives (aerial view from the south)</a:t>
            </a:r>
          </a:p>
        </p:txBody>
      </p:sp>
      <p:sp>
        <p:nvSpPr>
          <p:cNvPr id="3" name="Text Placeholder 2"/>
          <p:cNvSpPr>
            <a:spLocks noGrp="1"/>
          </p:cNvSpPr>
          <p:nvPr>
            <p:ph type="body" sz="quarter" idx="12"/>
          </p:nvPr>
        </p:nvSpPr>
        <p:spPr/>
        <p:txBody>
          <a:bodyPr/>
          <a:lstStyle/>
          <a:p>
            <a:r>
              <a:rPr lang="en-US" dirty="0"/>
              <a:t>15:30</a:t>
            </a:r>
          </a:p>
        </p:txBody>
      </p:sp>
      <p:sp>
        <p:nvSpPr>
          <p:cNvPr id="4" name="Title 3"/>
          <p:cNvSpPr>
            <a:spLocks noGrp="1"/>
          </p:cNvSpPr>
          <p:nvPr>
            <p:ph type="title"/>
          </p:nvPr>
        </p:nvSpPr>
        <p:spPr/>
        <p:txBody>
          <a:bodyPr/>
          <a:lstStyle/>
          <a:p>
            <a:r>
              <a:rPr lang="en-US" dirty="0"/>
              <a:t>Then David went up by the ascent of the Mount of Olives</a:t>
            </a:r>
          </a:p>
        </p:txBody>
      </p:sp>
      <p:sp>
        <p:nvSpPr>
          <p:cNvPr id="27" name="Text Box 6"/>
          <p:cNvSpPr txBox="1">
            <a:spLocks noChangeArrowheads="1"/>
          </p:cNvSpPr>
          <p:nvPr/>
        </p:nvSpPr>
        <p:spPr bwMode="auto">
          <a:xfrm rot="20773076">
            <a:off x="2311881" y="2534267"/>
            <a:ext cx="151290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Mt. of Olives</a:t>
            </a:r>
          </a:p>
        </p:txBody>
      </p:sp>
      <p:sp>
        <p:nvSpPr>
          <p:cNvPr id="29" name="Text Box 13"/>
          <p:cNvSpPr txBox="1">
            <a:spLocks noChangeArrowheads="1"/>
          </p:cNvSpPr>
          <p:nvPr/>
        </p:nvSpPr>
        <p:spPr bwMode="auto">
          <a:xfrm>
            <a:off x="4343400" y="1578708"/>
            <a:ext cx="925303"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a:cs typeface="Calibri"/>
              </a:rPr>
              <a:t>Gibeah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a:cs typeface="Calibri"/>
            </a:endParaRPr>
          </a:p>
        </p:txBody>
      </p:sp>
      <p:sp>
        <p:nvSpPr>
          <p:cNvPr id="30" name="Text Box 14"/>
          <p:cNvSpPr txBox="1">
            <a:spLocks noChangeArrowheads="1"/>
          </p:cNvSpPr>
          <p:nvPr/>
        </p:nvSpPr>
        <p:spPr bwMode="auto">
          <a:xfrm>
            <a:off x="7882713" y="892908"/>
            <a:ext cx="956487"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a:cs typeface="Calibri"/>
              </a:rPr>
              <a:t>Mizpah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a:cs typeface="Calibri"/>
            </a:endParaRPr>
          </a:p>
        </p:txBody>
      </p:sp>
      <p:sp>
        <p:nvSpPr>
          <p:cNvPr id="31" name="Text Box 15"/>
          <p:cNvSpPr txBox="1">
            <a:spLocks noChangeArrowheads="1"/>
          </p:cNvSpPr>
          <p:nvPr/>
        </p:nvSpPr>
        <p:spPr bwMode="auto">
          <a:xfrm>
            <a:off x="7848600" y="1426308"/>
            <a:ext cx="909273"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a:cs typeface="Calibri"/>
              </a:rPr>
              <a:t>Ramah</a:t>
            </a:r>
          </a:p>
        </p:txBody>
      </p:sp>
      <p:sp>
        <p:nvSpPr>
          <p:cNvPr id="33" name="Line 17"/>
          <p:cNvSpPr>
            <a:spLocks noChangeShapeType="1"/>
          </p:cNvSpPr>
          <p:nvPr/>
        </p:nvSpPr>
        <p:spPr bwMode="auto">
          <a:xfrm flipH="1">
            <a:off x="95250" y="3096418"/>
            <a:ext cx="3048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4" name="Text Box 18"/>
          <p:cNvSpPr txBox="1">
            <a:spLocks noChangeArrowheads="1"/>
          </p:cNvSpPr>
          <p:nvPr/>
        </p:nvSpPr>
        <p:spPr bwMode="auto">
          <a:xfrm>
            <a:off x="133350" y="2401232"/>
            <a:ext cx="1095172"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Dome of</a:t>
            </a:r>
            <a:b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the Rock</a:t>
            </a:r>
          </a:p>
        </p:txBody>
      </p:sp>
      <p:sp>
        <p:nvSpPr>
          <p:cNvPr id="35" name="Text Box 19"/>
          <p:cNvSpPr txBox="1">
            <a:spLocks noChangeArrowheads="1"/>
          </p:cNvSpPr>
          <p:nvPr/>
        </p:nvSpPr>
        <p:spPr bwMode="auto">
          <a:xfrm>
            <a:off x="7146036" y="2672940"/>
            <a:ext cx="107112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Bahurim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6" name="Text Box 21"/>
          <p:cNvSpPr txBox="1">
            <a:spLocks noChangeArrowheads="1"/>
          </p:cNvSpPr>
          <p:nvPr/>
        </p:nvSpPr>
        <p:spPr bwMode="auto">
          <a:xfrm>
            <a:off x="4153692" y="2721708"/>
            <a:ext cx="73908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Nob</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t>
            </a:r>
          </a:p>
        </p:txBody>
      </p:sp>
      <p:sp>
        <p:nvSpPr>
          <p:cNvPr id="38" name="Oval 37"/>
          <p:cNvSpPr/>
          <p:nvPr/>
        </p:nvSpPr>
        <p:spPr>
          <a:xfrm>
            <a:off x="4370832" y="3152298"/>
            <a:ext cx="3048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0" name="Oval 39"/>
          <p:cNvSpPr/>
          <p:nvPr/>
        </p:nvSpPr>
        <p:spPr>
          <a:xfrm>
            <a:off x="5181600" y="1902618"/>
            <a:ext cx="609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6" name="Oval 45"/>
          <p:cNvSpPr/>
          <p:nvPr/>
        </p:nvSpPr>
        <p:spPr>
          <a:xfrm>
            <a:off x="7260336" y="1533810"/>
            <a:ext cx="609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7" name="Oval 46"/>
          <p:cNvSpPr/>
          <p:nvPr/>
        </p:nvSpPr>
        <p:spPr>
          <a:xfrm>
            <a:off x="7315200" y="1195482"/>
            <a:ext cx="609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48" name="Line 17"/>
          <p:cNvSpPr>
            <a:spLocks noChangeShapeType="1"/>
          </p:cNvSpPr>
          <p:nvPr/>
        </p:nvSpPr>
        <p:spPr bwMode="auto">
          <a:xfrm flipH="1">
            <a:off x="7315200" y="3098825"/>
            <a:ext cx="3048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1" name="Freeform 20"/>
          <p:cNvSpPr/>
          <p:nvPr/>
        </p:nvSpPr>
        <p:spPr>
          <a:xfrm>
            <a:off x="-14514" y="3382735"/>
            <a:ext cx="4187371" cy="710293"/>
          </a:xfrm>
          <a:custGeom>
            <a:avLst/>
            <a:gdLst>
              <a:gd name="connsiteX0" fmla="*/ 0 w 4136571"/>
              <a:gd name="connsiteY0" fmla="*/ 624115 h 624115"/>
              <a:gd name="connsiteX1" fmla="*/ 1175657 w 4136571"/>
              <a:gd name="connsiteY1" fmla="*/ 333829 h 624115"/>
              <a:gd name="connsiteX2" fmla="*/ 1872343 w 4136571"/>
              <a:gd name="connsiteY2" fmla="*/ 232229 h 624115"/>
              <a:gd name="connsiteX3" fmla="*/ 2859314 w 4136571"/>
              <a:gd name="connsiteY3" fmla="*/ 0 h 624115"/>
              <a:gd name="connsiteX4" fmla="*/ 3657600 w 4136571"/>
              <a:gd name="connsiteY4" fmla="*/ 130629 h 624115"/>
              <a:gd name="connsiteX5" fmla="*/ 4136571 w 4136571"/>
              <a:gd name="connsiteY5" fmla="*/ 72572 h 624115"/>
              <a:gd name="connsiteX0" fmla="*/ 0 w 4136571"/>
              <a:gd name="connsiteY0" fmla="*/ 626836 h 626836"/>
              <a:gd name="connsiteX1" fmla="*/ 1175657 w 4136571"/>
              <a:gd name="connsiteY1" fmla="*/ 336550 h 626836"/>
              <a:gd name="connsiteX2" fmla="*/ 1872343 w 4136571"/>
              <a:gd name="connsiteY2" fmla="*/ 234950 h 626836"/>
              <a:gd name="connsiteX3" fmla="*/ 2859314 w 4136571"/>
              <a:gd name="connsiteY3" fmla="*/ 2721 h 626836"/>
              <a:gd name="connsiteX4" fmla="*/ 3632200 w 4136571"/>
              <a:gd name="connsiteY4" fmla="*/ 0 h 626836"/>
              <a:gd name="connsiteX5" fmla="*/ 4136571 w 4136571"/>
              <a:gd name="connsiteY5" fmla="*/ 75293 h 626836"/>
              <a:gd name="connsiteX0" fmla="*/ 0 w 4187371"/>
              <a:gd name="connsiteY0" fmla="*/ 710293 h 710293"/>
              <a:gd name="connsiteX1" fmla="*/ 1175657 w 4187371"/>
              <a:gd name="connsiteY1" fmla="*/ 420007 h 710293"/>
              <a:gd name="connsiteX2" fmla="*/ 1872343 w 4187371"/>
              <a:gd name="connsiteY2" fmla="*/ 3184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72343 w 4187371"/>
              <a:gd name="connsiteY2" fmla="*/ 3184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75657 w 4187371"/>
              <a:gd name="connsiteY1" fmla="*/ 4200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56607 w 4187371"/>
              <a:gd name="connsiteY1" fmla="*/ 381907 h 710293"/>
              <a:gd name="connsiteX2" fmla="*/ 1802493 w 4187371"/>
              <a:gd name="connsiteY2" fmla="*/ 204107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56607 w 4187371"/>
              <a:gd name="connsiteY1" fmla="*/ 381907 h 710293"/>
              <a:gd name="connsiteX2" fmla="*/ 2173968 w 4187371"/>
              <a:gd name="connsiteY2" fmla="*/ 73932 h 710293"/>
              <a:gd name="connsiteX3" fmla="*/ 2859314 w 4187371"/>
              <a:gd name="connsiteY3" fmla="*/ 86178 h 710293"/>
              <a:gd name="connsiteX4" fmla="*/ 3632200 w 4187371"/>
              <a:gd name="connsiteY4" fmla="*/ 83457 h 710293"/>
              <a:gd name="connsiteX5" fmla="*/ 4187371 w 4187371"/>
              <a:gd name="connsiteY5" fmla="*/ 0 h 710293"/>
              <a:gd name="connsiteX0" fmla="*/ 0 w 4187371"/>
              <a:gd name="connsiteY0" fmla="*/ 710293 h 710293"/>
              <a:gd name="connsiteX1" fmla="*/ 1188357 w 4187371"/>
              <a:gd name="connsiteY1" fmla="*/ 410482 h 710293"/>
              <a:gd name="connsiteX2" fmla="*/ 2173968 w 4187371"/>
              <a:gd name="connsiteY2" fmla="*/ 73932 h 710293"/>
              <a:gd name="connsiteX3" fmla="*/ 2859314 w 4187371"/>
              <a:gd name="connsiteY3" fmla="*/ 86178 h 710293"/>
              <a:gd name="connsiteX4" fmla="*/ 3632200 w 4187371"/>
              <a:gd name="connsiteY4" fmla="*/ 83457 h 710293"/>
              <a:gd name="connsiteX5" fmla="*/ 4187371 w 4187371"/>
              <a:gd name="connsiteY5" fmla="*/ 0 h 710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7371" h="710293">
                <a:moveTo>
                  <a:pt x="0" y="710293"/>
                </a:moveTo>
                <a:cubicBezTo>
                  <a:pt x="391886" y="613531"/>
                  <a:pt x="826029" y="516542"/>
                  <a:pt x="1188357" y="410482"/>
                </a:cubicBezTo>
                <a:cubicBezTo>
                  <a:pt x="1550685" y="304422"/>
                  <a:pt x="1895475" y="127983"/>
                  <a:pt x="2173968" y="73932"/>
                </a:cubicBezTo>
                <a:cubicBezTo>
                  <a:pt x="2452461" y="19881"/>
                  <a:pt x="2616275" y="84591"/>
                  <a:pt x="2859314" y="86178"/>
                </a:cubicBezTo>
                <a:cubicBezTo>
                  <a:pt x="3102353" y="87765"/>
                  <a:pt x="3412856" y="116430"/>
                  <a:pt x="3632200" y="83457"/>
                </a:cubicBezTo>
                <a:lnTo>
                  <a:pt x="4187371" y="0"/>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278404845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C2B4922-6FAB-4AF9-BCE6-FFAFA96A57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Mount of Olives and the Judean wilderness (aerial view from the northwest)</a:t>
            </a:r>
          </a:p>
        </p:txBody>
      </p:sp>
      <p:sp>
        <p:nvSpPr>
          <p:cNvPr id="3" name="Text Placeholder 2"/>
          <p:cNvSpPr>
            <a:spLocks noGrp="1"/>
          </p:cNvSpPr>
          <p:nvPr>
            <p:ph type="body" sz="quarter" idx="12"/>
          </p:nvPr>
        </p:nvSpPr>
        <p:spPr/>
        <p:txBody>
          <a:bodyPr/>
          <a:lstStyle/>
          <a:p>
            <a:r>
              <a:rPr lang="en-US" dirty="0"/>
              <a:t>15:30</a:t>
            </a:r>
          </a:p>
        </p:txBody>
      </p:sp>
      <p:sp>
        <p:nvSpPr>
          <p:cNvPr id="4" name="Title 3"/>
          <p:cNvSpPr>
            <a:spLocks noGrp="1"/>
          </p:cNvSpPr>
          <p:nvPr>
            <p:ph type="title"/>
          </p:nvPr>
        </p:nvSpPr>
        <p:spPr/>
        <p:txBody>
          <a:bodyPr/>
          <a:lstStyle/>
          <a:p>
            <a:r>
              <a:rPr lang="en-US" dirty="0"/>
              <a:t>Then David went up by the ascent of the Mount of Olives</a:t>
            </a:r>
          </a:p>
        </p:txBody>
      </p:sp>
    </p:spTree>
    <p:extLst>
      <p:ext uri="{BB962C8B-B14F-4D97-AF65-F5344CB8AC3E}">
        <p14:creationId xmlns:p14="http://schemas.microsoft.com/office/powerpoint/2010/main" val="11680600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“Tribes of Israel Street” sign in Jerusalem</a:t>
            </a:r>
          </a:p>
        </p:txBody>
      </p:sp>
      <p:sp>
        <p:nvSpPr>
          <p:cNvPr id="3" name="Text Placeholder 2"/>
          <p:cNvSpPr>
            <a:spLocks noGrp="1"/>
          </p:cNvSpPr>
          <p:nvPr>
            <p:ph type="body" sz="quarter" idx="12"/>
          </p:nvPr>
        </p:nvSpPr>
        <p:spPr/>
        <p:txBody>
          <a:bodyPr/>
          <a:lstStyle/>
          <a:p>
            <a:r>
              <a:rPr lang="en-US" dirty="0"/>
              <a:t>15:2</a:t>
            </a:r>
          </a:p>
        </p:txBody>
      </p:sp>
      <p:sp>
        <p:nvSpPr>
          <p:cNvPr id="4" name="Title 3"/>
          <p:cNvSpPr>
            <a:spLocks noGrp="1"/>
          </p:cNvSpPr>
          <p:nvPr>
            <p:ph type="title"/>
          </p:nvPr>
        </p:nvSpPr>
        <p:spPr/>
        <p:txBody>
          <a:bodyPr/>
          <a:lstStyle/>
          <a:p>
            <a:r>
              <a:rPr lang="en-US" dirty="0"/>
              <a:t>“Of which city do you belong?” And he would say, “Your servant is from such and such tribe”</a:t>
            </a:r>
          </a:p>
        </p:txBody>
      </p:sp>
      <p:pic>
        <p:nvPicPr>
          <p:cNvPr id="5" name="Picture 4" descr="Tribes of Israel street sign in Jerusalem, tb08100412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63488262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9538F3E-1248-482D-AEC3-3662623587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Mount of Olives and the Judean wilderness (aerial view from the northwest)</a:t>
            </a:r>
          </a:p>
        </p:txBody>
      </p:sp>
      <p:sp>
        <p:nvSpPr>
          <p:cNvPr id="3" name="Text Placeholder 2"/>
          <p:cNvSpPr>
            <a:spLocks noGrp="1"/>
          </p:cNvSpPr>
          <p:nvPr>
            <p:ph type="body" sz="quarter" idx="12"/>
          </p:nvPr>
        </p:nvSpPr>
        <p:spPr/>
        <p:txBody>
          <a:bodyPr/>
          <a:lstStyle/>
          <a:p>
            <a:r>
              <a:rPr lang="en-US" dirty="0"/>
              <a:t>15:30</a:t>
            </a:r>
          </a:p>
        </p:txBody>
      </p:sp>
      <p:sp>
        <p:nvSpPr>
          <p:cNvPr id="4" name="Title 3"/>
          <p:cNvSpPr>
            <a:spLocks noGrp="1"/>
          </p:cNvSpPr>
          <p:nvPr>
            <p:ph type="title"/>
          </p:nvPr>
        </p:nvSpPr>
        <p:spPr/>
        <p:txBody>
          <a:bodyPr/>
          <a:lstStyle/>
          <a:p>
            <a:r>
              <a:rPr lang="en-US" dirty="0"/>
              <a:t>Then David went up by the ascent of the Mount of Olives</a:t>
            </a:r>
          </a:p>
        </p:txBody>
      </p:sp>
      <p:sp>
        <p:nvSpPr>
          <p:cNvPr id="21" name="Text Box 5"/>
          <p:cNvSpPr txBox="1">
            <a:spLocks noChangeArrowheads="1"/>
          </p:cNvSpPr>
          <p:nvPr/>
        </p:nvSpPr>
        <p:spPr bwMode="auto">
          <a:xfrm>
            <a:off x="1458119" y="5281959"/>
            <a:ext cx="1578277"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Hebrew Univ.</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Mt. Scopus</a:t>
            </a:r>
          </a:p>
        </p:txBody>
      </p:sp>
      <p:sp>
        <p:nvSpPr>
          <p:cNvPr id="22" name="Text Box 7"/>
          <p:cNvSpPr txBox="1">
            <a:spLocks noChangeArrowheads="1"/>
          </p:cNvSpPr>
          <p:nvPr/>
        </p:nvSpPr>
        <p:spPr bwMode="auto">
          <a:xfrm>
            <a:off x="183356" y="1319559"/>
            <a:ext cx="178065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Maale</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Adumim</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23" name="Line 8"/>
          <p:cNvSpPr>
            <a:spLocks noChangeShapeType="1"/>
          </p:cNvSpPr>
          <p:nvPr/>
        </p:nvSpPr>
        <p:spPr bwMode="auto">
          <a:xfrm>
            <a:off x="1250156" y="1700559"/>
            <a:ext cx="207963"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4" name="Text Box 9"/>
          <p:cNvSpPr txBox="1">
            <a:spLocks noChangeArrowheads="1"/>
          </p:cNvSpPr>
          <p:nvPr/>
        </p:nvSpPr>
        <p:spPr bwMode="auto">
          <a:xfrm>
            <a:off x="716756" y="862359"/>
            <a:ext cx="115398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Dead Sea</a:t>
            </a:r>
          </a:p>
        </p:txBody>
      </p:sp>
      <p:sp>
        <p:nvSpPr>
          <p:cNvPr id="25" name="Line 10"/>
          <p:cNvSpPr>
            <a:spLocks noChangeShapeType="1"/>
          </p:cNvSpPr>
          <p:nvPr/>
        </p:nvSpPr>
        <p:spPr bwMode="auto">
          <a:xfrm flipV="1">
            <a:off x="1707357" y="709959"/>
            <a:ext cx="360362" cy="2286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6" name="Text Box 11"/>
          <p:cNvSpPr txBox="1">
            <a:spLocks noChangeArrowheads="1"/>
          </p:cNvSpPr>
          <p:nvPr/>
        </p:nvSpPr>
        <p:spPr bwMode="auto">
          <a:xfrm>
            <a:off x="3433762" y="941704"/>
            <a:ext cx="21398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Judean wilderness</a:t>
            </a:r>
          </a:p>
        </p:txBody>
      </p:sp>
      <p:sp>
        <p:nvSpPr>
          <p:cNvPr id="27" name="Text Box 13"/>
          <p:cNvSpPr txBox="1">
            <a:spLocks noChangeArrowheads="1"/>
          </p:cNvSpPr>
          <p:nvPr/>
        </p:nvSpPr>
        <p:spPr bwMode="auto">
          <a:xfrm>
            <a:off x="7431544" y="2691159"/>
            <a:ext cx="1434379"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Russian Tower</a:t>
            </a:r>
          </a:p>
        </p:txBody>
      </p:sp>
      <p:sp>
        <p:nvSpPr>
          <p:cNvPr id="28" name="Oval 27"/>
          <p:cNvSpPr/>
          <p:nvPr/>
        </p:nvSpPr>
        <p:spPr>
          <a:xfrm>
            <a:off x="5421191" y="3859793"/>
            <a:ext cx="304800" cy="457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dirty="0">
              <a:solidFill>
                <a:sysClr val="windowText" lastClr="000000"/>
              </a:solidFill>
              <a:latin typeface="Calibri" pitchFamily="34" charset="0"/>
            </a:endParaRPr>
          </a:p>
        </p:txBody>
      </p:sp>
      <p:sp>
        <p:nvSpPr>
          <p:cNvPr id="30" name="Text Box 14"/>
          <p:cNvSpPr txBox="1">
            <a:spLocks noChangeArrowheads="1"/>
          </p:cNvSpPr>
          <p:nvPr/>
        </p:nvSpPr>
        <p:spPr bwMode="auto">
          <a:xfrm>
            <a:off x="4781166" y="2805861"/>
            <a:ext cx="1584850" cy="1015663"/>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Augusta </a:t>
            </a:r>
            <a:b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Victoria (Nob?)</a:t>
            </a:r>
          </a:p>
        </p:txBody>
      </p:sp>
      <p:sp>
        <p:nvSpPr>
          <p:cNvPr id="31" name="Text Box 7"/>
          <p:cNvSpPr txBox="1">
            <a:spLocks noChangeArrowheads="1"/>
          </p:cNvSpPr>
          <p:nvPr/>
        </p:nvSpPr>
        <p:spPr bwMode="auto">
          <a:xfrm>
            <a:off x="733294" y="3465859"/>
            <a:ext cx="107112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Bahurim</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32" name="Line 8"/>
          <p:cNvSpPr>
            <a:spLocks noChangeShapeType="1"/>
          </p:cNvSpPr>
          <p:nvPr/>
        </p:nvSpPr>
        <p:spPr bwMode="auto">
          <a:xfrm>
            <a:off x="1445329" y="3846859"/>
            <a:ext cx="207963"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3" name="Oval 32"/>
          <p:cNvSpPr/>
          <p:nvPr/>
        </p:nvSpPr>
        <p:spPr>
          <a:xfrm>
            <a:off x="3603685" y="4783384"/>
            <a:ext cx="304800" cy="457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4" name="Oval 33"/>
          <p:cNvSpPr/>
          <p:nvPr/>
        </p:nvSpPr>
        <p:spPr>
          <a:xfrm rot="448928">
            <a:off x="3087143" y="4617743"/>
            <a:ext cx="2755030" cy="1698418"/>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5" name="Freeform 4"/>
          <p:cNvSpPr/>
          <p:nvPr/>
        </p:nvSpPr>
        <p:spPr>
          <a:xfrm>
            <a:off x="6848669" y="3981895"/>
            <a:ext cx="2295331" cy="546598"/>
          </a:xfrm>
          <a:custGeom>
            <a:avLst/>
            <a:gdLst>
              <a:gd name="connsiteX0" fmla="*/ 2295331 w 2295331"/>
              <a:gd name="connsiteY0" fmla="*/ 0 h 541175"/>
              <a:gd name="connsiteX1" fmla="*/ 1492898 w 2295331"/>
              <a:gd name="connsiteY1" fmla="*/ 541175 h 541175"/>
              <a:gd name="connsiteX2" fmla="*/ 0 w 2295331"/>
              <a:gd name="connsiteY2" fmla="*/ 261257 h 541175"/>
              <a:gd name="connsiteX0" fmla="*/ 2295331 w 2295331"/>
              <a:gd name="connsiteY0" fmla="*/ 0 h 546598"/>
              <a:gd name="connsiteX1" fmla="*/ 1492898 w 2295331"/>
              <a:gd name="connsiteY1" fmla="*/ 541175 h 546598"/>
              <a:gd name="connsiteX2" fmla="*/ 0 w 2295331"/>
              <a:gd name="connsiteY2" fmla="*/ 261257 h 546598"/>
              <a:gd name="connsiteX0" fmla="*/ 2295331 w 2295331"/>
              <a:gd name="connsiteY0" fmla="*/ 0 h 546598"/>
              <a:gd name="connsiteX1" fmla="*/ 1492898 w 2295331"/>
              <a:gd name="connsiteY1" fmla="*/ 541175 h 546598"/>
              <a:gd name="connsiteX2" fmla="*/ 0 w 2295331"/>
              <a:gd name="connsiteY2" fmla="*/ 261257 h 546598"/>
            </a:gdLst>
            <a:ahLst/>
            <a:cxnLst>
              <a:cxn ang="0">
                <a:pos x="connsiteX0" y="connsiteY0"/>
              </a:cxn>
              <a:cxn ang="0">
                <a:pos x="connsiteX1" y="connsiteY1"/>
              </a:cxn>
              <a:cxn ang="0">
                <a:pos x="connsiteX2" y="connsiteY2"/>
              </a:cxn>
            </a:cxnLst>
            <a:rect l="l" t="t" r="r" b="b"/>
            <a:pathLst>
              <a:path w="2295331" h="546598">
                <a:moveTo>
                  <a:pt x="2295331" y="0"/>
                </a:moveTo>
                <a:cubicBezTo>
                  <a:pt x="2170728" y="509004"/>
                  <a:pt x="1875453" y="497632"/>
                  <a:pt x="1492898" y="541175"/>
                </a:cubicBezTo>
                <a:cubicBezTo>
                  <a:pt x="1110343" y="584718"/>
                  <a:pt x="497633" y="354563"/>
                  <a:pt x="0" y="261257"/>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35" name="Oval 34"/>
          <p:cNvSpPr/>
          <p:nvPr/>
        </p:nvSpPr>
        <p:spPr>
          <a:xfrm>
            <a:off x="7972524" y="3374021"/>
            <a:ext cx="304800" cy="457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endParaRPr lang="en-US" kern="0" dirty="0">
              <a:solidFill>
                <a:sysClr val="windowText" lastClr="000000"/>
              </a:solidFill>
              <a:latin typeface="Calibri" pitchFamily="34" charset="0"/>
            </a:endParaRPr>
          </a:p>
        </p:txBody>
      </p:sp>
    </p:spTree>
    <p:extLst>
      <p:ext uri="{BB962C8B-B14F-4D97-AF65-F5344CB8AC3E}">
        <p14:creationId xmlns:p14="http://schemas.microsoft.com/office/powerpoint/2010/main" val="382872276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Roman sarcophagus fragment with mourners grieving deceased, marble, mid-2nd c AD, adr1606034433 replaceme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860"/>
            <a:ext cx="9144000" cy="681228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Roman sarcophagus fragment with men in mourning, mid-2nd century AD</a:t>
            </a:r>
          </a:p>
        </p:txBody>
      </p:sp>
      <p:sp>
        <p:nvSpPr>
          <p:cNvPr id="3" name="Text Placeholder 2"/>
          <p:cNvSpPr>
            <a:spLocks noGrp="1"/>
          </p:cNvSpPr>
          <p:nvPr>
            <p:ph type="body" sz="quarter" idx="12"/>
          </p:nvPr>
        </p:nvSpPr>
        <p:spPr/>
        <p:txBody>
          <a:bodyPr/>
          <a:lstStyle/>
          <a:p>
            <a:r>
              <a:rPr lang="en-US" dirty="0"/>
              <a:t>15:30</a:t>
            </a:r>
          </a:p>
        </p:txBody>
      </p:sp>
      <p:sp>
        <p:nvSpPr>
          <p:cNvPr id="4" name="Title 3"/>
          <p:cNvSpPr>
            <a:spLocks noGrp="1"/>
          </p:cNvSpPr>
          <p:nvPr>
            <p:ph type="title"/>
          </p:nvPr>
        </p:nvSpPr>
        <p:spPr/>
        <p:txBody>
          <a:bodyPr/>
          <a:lstStyle/>
          <a:p>
            <a:r>
              <a:rPr lang="en-US" dirty="0"/>
              <a:t>And he wept as he went up</a:t>
            </a:r>
          </a:p>
        </p:txBody>
      </p:sp>
    </p:spTree>
    <p:extLst>
      <p:ext uri="{BB962C8B-B14F-4D97-AF65-F5344CB8AC3E}">
        <p14:creationId xmlns:p14="http://schemas.microsoft.com/office/powerpoint/2010/main" val="267385804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Dominus Flevit with snow"/>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Dominus Flevit Church on the Mount of Olives, after snowfall</a:t>
            </a:r>
          </a:p>
        </p:txBody>
      </p:sp>
      <p:sp>
        <p:nvSpPr>
          <p:cNvPr id="3" name="Text Placeholder 2"/>
          <p:cNvSpPr>
            <a:spLocks noGrp="1"/>
          </p:cNvSpPr>
          <p:nvPr>
            <p:ph type="body" sz="quarter" idx="12"/>
          </p:nvPr>
        </p:nvSpPr>
        <p:spPr/>
        <p:txBody>
          <a:bodyPr/>
          <a:lstStyle/>
          <a:p>
            <a:r>
              <a:rPr lang="en-US" dirty="0"/>
              <a:t>15:30</a:t>
            </a:r>
          </a:p>
        </p:txBody>
      </p:sp>
      <p:sp>
        <p:nvSpPr>
          <p:cNvPr id="4" name="Title 3"/>
          <p:cNvSpPr>
            <a:spLocks noGrp="1"/>
          </p:cNvSpPr>
          <p:nvPr>
            <p:ph type="title"/>
          </p:nvPr>
        </p:nvSpPr>
        <p:spPr/>
        <p:txBody>
          <a:bodyPr/>
          <a:lstStyle/>
          <a:p>
            <a:r>
              <a:rPr lang="en-US" dirty="0"/>
              <a:t>And he wept as he went up</a:t>
            </a:r>
          </a:p>
        </p:txBody>
      </p:sp>
    </p:spTree>
    <p:extLst>
      <p:ext uri="{BB962C8B-B14F-4D97-AF65-F5344CB8AC3E}">
        <p14:creationId xmlns:p14="http://schemas.microsoft.com/office/powerpoint/2010/main" val="84732197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wedding, sword dance, mat0643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a:t>Sword dance at a Bedouin wedding</a:t>
            </a:r>
            <a:endParaRPr lang="en-US" dirty="0"/>
          </a:p>
        </p:txBody>
      </p:sp>
      <p:sp>
        <p:nvSpPr>
          <p:cNvPr id="3" name="Text Placeholder 2"/>
          <p:cNvSpPr>
            <a:spLocks noGrp="1"/>
          </p:cNvSpPr>
          <p:nvPr>
            <p:ph type="body" sz="quarter" idx="12"/>
          </p:nvPr>
        </p:nvSpPr>
        <p:spPr/>
        <p:txBody>
          <a:bodyPr/>
          <a:lstStyle/>
          <a:p>
            <a:r>
              <a:rPr lang="en-US" dirty="0"/>
              <a:t>15:30</a:t>
            </a:r>
          </a:p>
        </p:txBody>
      </p:sp>
      <p:sp>
        <p:nvSpPr>
          <p:cNvPr id="4" name="Title 3"/>
          <p:cNvSpPr>
            <a:spLocks noGrp="1"/>
          </p:cNvSpPr>
          <p:nvPr>
            <p:ph type="title"/>
          </p:nvPr>
        </p:nvSpPr>
        <p:spPr/>
        <p:txBody>
          <a:bodyPr/>
          <a:lstStyle/>
          <a:p>
            <a:r>
              <a:rPr lang="en-US" dirty="0"/>
              <a:t>All the people who were with him covered their heads, and they went up weeping</a:t>
            </a:r>
          </a:p>
        </p:txBody>
      </p:sp>
    </p:spTree>
    <p:extLst>
      <p:ext uri="{BB962C8B-B14F-4D97-AF65-F5344CB8AC3E}">
        <p14:creationId xmlns:p14="http://schemas.microsoft.com/office/powerpoint/2010/main" val="185189449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British Museum-pcb\Assyria\Nimrud, procession of women and children prisoners, reign of Ashurnasirpal II, adr1805194453.jpg"/>
          <p:cNvPicPr>
            <a:picLocks noChangeAspect="1" noChangeArrowheads="1"/>
          </p:cNvPicPr>
          <p:nvPr/>
        </p:nvPicPr>
        <p:blipFill rotWithShape="1">
          <a:blip r:embed="rId3">
            <a:extLst>
              <a:ext uri="{28A0092B-C50C-407E-A947-70E740481C1C}">
                <a14:useLocalDpi xmlns:a14="http://schemas.microsoft.com/office/drawing/2010/main" val="0"/>
              </a:ext>
            </a:extLst>
          </a:blip>
          <a:srcRect t="6554"/>
          <a:stretch/>
        </p:blipFill>
        <p:spPr bwMode="auto">
          <a:xfrm>
            <a:off x="0" y="0"/>
            <a:ext cx="9144000" cy="685353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Procession of women and children prisoners in mourning, from Nimrud, 9th century BC</a:t>
            </a:r>
          </a:p>
        </p:txBody>
      </p:sp>
      <p:sp>
        <p:nvSpPr>
          <p:cNvPr id="3" name="Text Placeholder 2"/>
          <p:cNvSpPr>
            <a:spLocks noGrp="1"/>
          </p:cNvSpPr>
          <p:nvPr>
            <p:ph type="body" sz="quarter" idx="12"/>
          </p:nvPr>
        </p:nvSpPr>
        <p:spPr/>
        <p:txBody>
          <a:bodyPr/>
          <a:lstStyle/>
          <a:p>
            <a:r>
              <a:rPr lang="en-US" dirty="0"/>
              <a:t>15:30</a:t>
            </a:r>
          </a:p>
        </p:txBody>
      </p:sp>
      <p:sp>
        <p:nvSpPr>
          <p:cNvPr id="4" name="Title 3"/>
          <p:cNvSpPr>
            <a:spLocks noGrp="1"/>
          </p:cNvSpPr>
          <p:nvPr>
            <p:ph type="title"/>
          </p:nvPr>
        </p:nvSpPr>
        <p:spPr/>
        <p:txBody>
          <a:bodyPr/>
          <a:lstStyle/>
          <a:p>
            <a:r>
              <a:rPr lang="en-US" dirty="0"/>
              <a:t>All the people who were with him covered their heads, and they went up weeping</a:t>
            </a:r>
          </a:p>
        </p:txBody>
      </p:sp>
    </p:spTree>
    <p:extLst>
      <p:ext uri="{BB962C8B-B14F-4D97-AF65-F5344CB8AC3E}">
        <p14:creationId xmlns:p14="http://schemas.microsoft.com/office/powerpoint/2010/main" val="270730858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19 Museum\Athens Archaeological Museum\Theater mask, ruler slave, New Comedy, from Athens, marble, 2nd c BC, tb011117506.jpg"/>
          <p:cNvPicPr>
            <a:picLocks noChangeAspect="1" noChangeArrowheads="1"/>
          </p:cNvPicPr>
          <p:nvPr/>
        </p:nvPicPr>
        <p:blipFill rotWithShape="1">
          <a:blip r:embed="rId3">
            <a:extLst>
              <a:ext uri="{28A0092B-C50C-407E-A947-70E740481C1C}">
                <a14:useLocalDpi xmlns:a14="http://schemas.microsoft.com/office/drawing/2010/main" val="0"/>
              </a:ext>
            </a:extLst>
          </a:blip>
          <a:srcRect t="5091" b="2443"/>
          <a:stretch/>
        </p:blipFill>
        <p:spPr bwMode="auto">
          <a:xfrm>
            <a:off x="514350" y="1"/>
            <a:ext cx="755980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Theater mask, from Athens, 2nd century BC</a:t>
            </a:r>
          </a:p>
        </p:txBody>
      </p:sp>
      <p:sp>
        <p:nvSpPr>
          <p:cNvPr id="3" name="Text Placeholder 2"/>
          <p:cNvSpPr>
            <a:spLocks noGrp="1"/>
          </p:cNvSpPr>
          <p:nvPr>
            <p:ph type="body" sz="quarter" idx="12"/>
          </p:nvPr>
        </p:nvSpPr>
        <p:spPr/>
        <p:txBody>
          <a:bodyPr/>
          <a:lstStyle/>
          <a:p>
            <a:r>
              <a:rPr lang="en-US" dirty="0"/>
              <a:t>15:31</a:t>
            </a:r>
          </a:p>
        </p:txBody>
      </p:sp>
      <p:sp>
        <p:nvSpPr>
          <p:cNvPr id="4" name="Title 3"/>
          <p:cNvSpPr>
            <a:spLocks noGrp="1"/>
          </p:cNvSpPr>
          <p:nvPr>
            <p:ph type="title"/>
          </p:nvPr>
        </p:nvSpPr>
        <p:spPr/>
        <p:txBody>
          <a:bodyPr/>
          <a:lstStyle/>
          <a:p>
            <a:r>
              <a:rPr lang="en-US" dirty="0"/>
              <a:t>Then David said, “O Yahweh, make the counsel of </a:t>
            </a:r>
            <a:r>
              <a:rPr lang="en-US" dirty="0" err="1"/>
              <a:t>Ahithophel</a:t>
            </a:r>
            <a:r>
              <a:rPr lang="en-US" dirty="0"/>
              <a:t> foolishness”</a:t>
            </a:r>
          </a:p>
        </p:txBody>
      </p:sp>
    </p:spTree>
    <p:extLst>
      <p:ext uri="{BB962C8B-B14F-4D97-AF65-F5344CB8AC3E}">
        <p14:creationId xmlns:p14="http://schemas.microsoft.com/office/powerpoint/2010/main" val="184708123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03 Jerusalem\Views of Jerusalem\Jerusalem aerial from east, df0107032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Jerusalem and the area of Nob (aerial view from the east)</a:t>
            </a:r>
          </a:p>
        </p:txBody>
      </p:sp>
      <p:sp>
        <p:nvSpPr>
          <p:cNvPr id="4" name="Text Placeholder 3"/>
          <p:cNvSpPr>
            <a:spLocks noGrp="1"/>
          </p:cNvSpPr>
          <p:nvPr>
            <p:ph type="body" sz="quarter" idx="12"/>
          </p:nvPr>
        </p:nvSpPr>
        <p:spPr/>
        <p:txBody>
          <a:bodyPr/>
          <a:lstStyle/>
          <a:p>
            <a:r>
              <a:rPr lang="en-US" dirty="0"/>
              <a:t>15:32</a:t>
            </a:r>
          </a:p>
        </p:txBody>
      </p:sp>
      <p:sp>
        <p:nvSpPr>
          <p:cNvPr id="2" name="Title 1"/>
          <p:cNvSpPr>
            <a:spLocks noGrp="1"/>
          </p:cNvSpPr>
          <p:nvPr>
            <p:ph type="title"/>
          </p:nvPr>
        </p:nvSpPr>
        <p:spPr/>
        <p:txBody>
          <a:bodyPr/>
          <a:lstStyle/>
          <a:p>
            <a:r>
              <a:rPr lang="en-US" dirty="0"/>
              <a:t>As David came to the summit of the ascent, where God was worshiped</a:t>
            </a:r>
          </a:p>
        </p:txBody>
      </p:sp>
    </p:spTree>
    <p:extLst>
      <p:ext uri="{BB962C8B-B14F-4D97-AF65-F5344CB8AC3E}">
        <p14:creationId xmlns:p14="http://schemas.microsoft.com/office/powerpoint/2010/main" val="117080250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03 Jerusalem\Views of Jerusalem\Jerusalem aerial from east, df0107032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Jerusalem and the area of Nob (aerial view from the east)</a:t>
            </a:r>
          </a:p>
        </p:txBody>
      </p:sp>
      <p:sp>
        <p:nvSpPr>
          <p:cNvPr id="4" name="Text Placeholder 3"/>
          <p:cNvSpPr>
            <a:spLocks noGrp="1"/>
          </p:cNvSpPr>
          <p:nvPr>
            <p:ph type="body" sz="quarter" idx="12"/>
          </p:nvPr>
        </p:nvSpPr>
        <p:spPr/>
        <p:txBody>
          <a:bodyPr/>
          <a:lstStyle/>
          <a:p>
            <a:r>
              <a:rPr lang="en-US" dirty="0"/>
              <a:t>15:32</a:t>
            </a:r>
          </a:p>
        </p:txBody>
      </p:sp>
      <p:sp>
        <p:nvSpPr>
          <p:cNvPr id="2" name="Title 1"/>
          <p:cNvSpPr>
            <a:spLocks noGrp="1"/>
          </p:cNvSpPr>
          <p:nvPr>
            <p:ph type="title"/>
          </p:nvPr>
        </p:nvSpPr>
        <p:spPr/>
        <p:txBody>
          <a:bodyPr/>
          <a:lstStyle/>
          <a:p>
            <a:r>
              <a:rPr lang="en-US" dirty="0"/>
              <a:t>As David came to the summit of the ascent, where God was worshiped</a:t>
            </a:r>
          </a:p>
        </p:txBody>
      </p:sp>
      <p:sp>
        <p:nvSpPr>
          <p:cNvPr id="14" name="Line 17">
            <a:extLst>
              <a:ext uri="{FF2B5EF4-FFF2-40B4-BE49-F238E27FC236}">
                <a16:creationId xmlns:a16="http://schemas.microsoft.com/office/drawing/2014/main" id="{27EDCF2D-D42E-47B3-BFE2-D6959A4D7793}"/>
              </a:ext>
            </a:extLst>
          </p:cNvPr>
          <p:cNvSpPr>
            <a:spLocks noChangeShapeType="1"/>
          </p:cNvSpPr>
          <p:nvPr/>
        </p:nvSpPr>
        <p:spPr bwMode="auto">
          <a:xfrm flipH="1" flipV="1">
            <a:off x="5482557" y="4883937"/>
            <a:ext cx="0" cy="509532"/>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5" name="Text Box 18">
            <a:extLst>
              <a:ext uri="{FF2B5EF4-FFF2-40B4-BE49-F238E27FC236}">
                <a16:creationId xmlns:a16="http://schemas.microsoft.com/office/drawing/2014/main" id="{9B375BC1-98BA-461D-9C83-C4E80302A882}"/>
              </a:ext>
            </a:extLst>
          </p:cNvPr>
          <p:cNvSpPr txBox="1">
            <a:spLocks noChangeArrowheads="1"/>
          </p:cNvSpPr>
          <p:nvPr/>
        </p:nvSpPr>
        <p:spPr bwMode="auto">
          <a:xfrm>
            <a:off x="4884545" y="5464589"/>
            <a:ext cx="154241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Umm et-Tala</a:t>
            </a:r>
          </a:p>
        </p:txBody>
      </p:sp>
      <p:sp>
        <p:nvSpPr>
          <p:cNvPr id="16" name="Line 17">
            <a:extLst>
              <a:ext uri="{FF2B5EF4-FFF2-40B4-BE49-F238E27FC236}">
                <a16:creationId xmlns:a16="http://schemas.microsoft.com/office/drawing/2014/main" id="{14CA5A15-B381-493F-977D-72E1E4BE6099}"/>
              </a:ext>
            </a:extLst>
          </p:cNvPr>
          <p:cNvSpPr>
            <a:spLocks noChangeShapeType="1"/>
          </p:cNvSpPr>
          <p:nvPr/>
        </p:nvSpPr>
        <p:spPr bwMode="auto">
          <a:xfrm flipV="1">
            <a:off x="4440540" y="4267200"/>
            <a:ext cx="295881" cy="416682"/>
          </a:xfrm>
          <a:prstGeom prst="lin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7" name="Text Box 18">
            <a:extLst>
              <a:ext uri="{FF2B5EF4-FFF2-40B4-BE49-F238E27FC236}">
                <a16:creationId xmlns:a16="http://schemas.microsoft.com/office/drawing/2014/main" id="{9D3F09D7-4DB5-4C95-A523-7966E94E5F88}"/>
              </a:ext>
            </a:extLst>
          </p:cNvPr>
          <p:cNvSpPr txBox="1">
            <a:spLocks noChangeArrowheads="1"/>
          </p:cNvSpPr>
          <p:nvPr/>
        </p:nvSpPr>
        <p:spPr bwMode="auto">
          <a:xfrm>
            <a:off x="3773156" y="4683882"/>
            <a:ext cx="8274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rPr>
              <a:t>et-Tur</a:t>
            </a:r>
          </a:p>
        </p:txBody>
      </p:sp>
      <p:sp>
        <p:nvSpPr>
          <p:cNvPr id="5" name="Freeform 4"/>
          <p:cNvSpPr/>
          <p:nvPr/>
        </p:nvSpPr>
        <p:spPr>
          <a:xfrm>
            <a:off x="2948472" y="2612571"/>
            <a:ext cx="2184839" cy="1844351"/>
          </a:xfrm>
          <a:custGeom>
            <a:avLst/>
            <a:gdLst>
              <a:gd name="connsiteX0" fmla="*/ 74645 w 2183364"/>
              <a:gd name="connsiteY0" fmla="*/ 0 h 1996751"/>
              <a:gd name="connsiteX1" fmla="*/ 0 w 2183364"/>
              <a:gd name="connsiteY1" fmla="*/ 111968 h 1996751"/>
              <a:gd name="connsiteX2" fmla="*/ 447870 w 2183364"/>
              <a:gd name="connsiteY2" fmla="*/ 373225 h 1996751"/>
              <a:gd name="connsiteX3" fmla="*/ 914400 w 2183364"/>
              <a:gd name="connsiteY3" fmla="*/ 466531 h 1996751"/>
              <a:gd name="connsiteX4" fmla="*/ 1679511 w 2183364"/>
              <a:gd name="connsiteY4" fmla="*/ 783772 h 1996751"/>
              <a:gd name="connsiteX5" fmla="*/ 2052735 w 2183364"/>
              <a:gd name="connsiteY5" fmla="*/ 1045029 h 1996751"/>
              <a:gd name="connsiteX6" fmla="*/ 2183364 w 2183364"/>
              <a:gd name="connsiteY6" fmla="*/ 1586205 h 1996751"/>
              <a:gd name="connsiteX7" fmla="*/ 2071396 w 2183364"/>
              <a:gd name="connsiteY7" fmla="*/ 1996751 h 1996751"/>
              <a:gd name="connsiteX0" fmla="*/ 74645 w 2183364"/>
              <a:gd name="connsiteY0" fmla="*/ 0 h 1996751"/>
              <a:gd name="connsiteX1" fmla="*/ 0 w 2183364"/>
              <a:gd name="connsiteY1" fmla="*/ 111968 h 1996751"/>
              <a:gd name="connsiteX2" fmla="*/ 447870 w 2183364"/>
              <a:gd name="connsiteY2" fmla="*/ 373225 h 1996751"/>
              <a:gd name="connsiteX3" fmla="*/ 914400 w 2183364"/>
              <a:gd name="connsiteY3" fmla="*/ 466531 h 1996751"/>
              <a:gd name="connsiteX4" fmla="*/ 1679511 w 2183364"/>
              <a:gd name="connsiteY4" fmla="*/ 783772 h 1996751"/>
              <a:gd name="connsiteX5" fmla="*/ 2052735 w 2183364"/>
              <a:gd name="connsiteY5" fmla="*/ 1045029 h 1996751"/>
              <a:gd name="connsiteX6" fmla="*/ 2183364 w 2183364"/>
              <a:gd name="connsiteY6" fmla="*/ 1586205 h 1996751"/>
              <a:gd name="connsiteX7" fmla="*/ 2071396 w 2183364"/>
              <a:gd name="connsiteY7" fmla="*/ 1996751 h 1996751"/>
              <a:gd name="connsiteX0" fmla="*/ 74645 w 2183364"/>
              <a:gd name="connsiteY0" fmla="*/ 0 h 1996751"/>
              <a:gd name="connsiteX1" fmla="*/ 0 w 2183364"/>
              <a:gd name="connsiteY1" fmla="*/ 111968 h 1996751"/>
              <a:gd name="connsiteX2" fmla="*/ 447870 w 2183364"/>
              <a:gd name="connsiteY2" fmla="*/ 373225 h 1996751"/>
              <a:gd name="connsiteX3" fmla="*/ 914400 w 2183364"/>
              <a:gd name="connsiteY3" fmla="*/ 466531 h 1996751"/>
              <a:gd name="connsiteX4" fmla="*/ 1679511 w 2183364"/>
              <a:gd name="connsiteY4" fmla="*/ 783772 h 1996751"/>
              <a:gd name="connsiteX5" fmla="*/ 2052735 w 2183364"/>
              <a:gd name="connsiteY5" fmla="*/ 1045029 h 1996751"/>
              <a:gd name="connsiteX6" fmla="*/ 2183364 w 2183364"/>
              <a:gd name="connsiteY6" fmla="*/ 1586205 h 1996751"/>
              <a:gd name="connsiteX7" fmla="*/ 2071396 w 2183364"/>
              <a:gd name="connsiteY7" fmla="*/ 1996751 h 1996751"/>
              <a:gd name="connsiteX0" fmla="*/ 74645 w 2183364"/>
              <a:gd name="connsiteY0" fmla="*/ 0 h 1996751"/>
              <a:gd name="connsiteX1" fmla="*/ 0 w 2183364"/>
              <a:gd name="connsiteY1" fmla="*/ 111968 h 1996751"/>
              <a:gd name="connsiteX2" fmla="*/ 447870 w 2183364"/>
              <a:gd name="connsiteY2" fmla="*/ 373225 h 1996751"/>
              <a:gd name="connsiteX3" fmla="*/ 914400 w 2183364"/>
              <a:gd name="connsiteY3" fmla="*/ 466531 h 1996751"/>
              <a:gd name="connsiteX4" fmla="*/ 1679511 w 2183364"/>
              <a:gd name="connsiteY4" fmla="*/ 783772 h 1996751"/>
              <a:gd name="connsiteX5" fmla="*/ 2052735 w 2183364"/>
              <a:gd name="connsiteY5" fmla="*/ 1045029 h 1996751"/>
              <a:gd name="connsiteX6" fmla="*/ 2183364 w 2183364"/>
              <a:gd name="connsiteY6" fmla="*/ 1586205 h 1996751"/>
              <a:gd name="connsiteX7" fmla="*/ 2071396 w 2183364"/>
              <a:gd name="connsiteY7" fmla="*/ 1996751 h 1996751"/>
              <a:gd name="connsiteX0" fmla="*/ 74645 w 2183364"/>
              <a:gd name="connsiteY0" fmla="*/ 0 h 1996751"/>
              <a:gd name="connsiteX1" fmla="*/ 0 w 2183364"/>
              <a:gd name="connsiteY1" fmla="*/ 111968 h 1996751"/>
              <a:gd name="connsiteX2" fmla="*/ 447870 w 2183364"/>
              <a:gd name="connsiteY2" fmla="*/ 373225 h 1996751"/>
              <a:gd name="connsiteX3" fmla="*/ 914400 w 2183364"/>
              <a:gd name="connsiteY3" fmla="*/ 466531 h 1996751"/>
              <a:gd name="connsiteX4" fmla="*/ 1679511 w 2183364"/>
              <a:gd name="connsiteY4" fmla="*/ 783772 h 1996751"/>
              <a:gd name="connsiteX5" fmla="*/ 2052735 w 2183364"/>
              <a:gd name="connsiteY5" fmla="*/ 1045029 h 1996751"/>
              <a:gd name="connsiteX6" fmla="*/ 2183364 w 2183364"/>
              <a:gd name="connsiteY6" fmla="*/ 1586205 h 1996751"/>
              <a:gd name="connsiteX7" fmla="*/ 2071396 w 2183364"/>
              <a:gd name="connsiteY7" fmla="*/ 1996751 h 1996751"/>
              <a:gd name="connsiteX0" fmla="*/ 74645 w 2194044"/>
              <a:gd name="connsiteY0" fmla="*/ 0 h 1996751"/>
              <a:gd name="connsiteX1" fmla="*/ 0 w 2194044"/>
              <a:gd name="connsiteY1" fmla="*/ 111968 h 1996751"/>
              <a:gd name="connsiteX2" fmla="*/ 447870 w 2194044"/>
              <a:gd name="connsiteY2" fmla="*/ 373225 h 1996751"/>
              <a:gd name="connsiteX3" fmla="*/ 914400 w 2194044"/>
              <a:gd name="connsiteY3" fmla="*/ 466531 h 1996751"/>
              <a:gd name="connsiteX4" fmla="*/ 1679511 w 2194044"/>
              <a:gd name="connsiteY4" fmla="*/ 783772 h 1996751"/>
              <a:gd name="connsiteX5" fmla="*/ 2052735 w 2194044"/>
              <a:gd name="connsiteY5" fmla="*/ 1045029 h 1996751"/>
              <a:gd name="connsiteX6" fmla="*/ 2183364 w 2194044"/>
              <a:gd name="connsiteY6" fmla="*/ 1586205 h 1996751"/>
              <a:gd name="connsiteX7" fmla="*/ 2071396 w 2194044"/>
              <a:gd name="connsiteY7" fmla="*/ 1996751 h 1996751"/>
              <a:gd name="connsiteX0" fmla="*/ 74645 w 2184839"/>
              <a:gd name="connsiteY0" fmla="*/ 0 h 1844351"/>
              <a:gd name="connsiteX1" fmla="*/ 0 w 2184839"/>
              <a:gd name="connsiteY1" fmla="*/ 111968 h 1844351"/>
              <a:gd name="connsiteX2" fmla="*/ 447870 w 2184839"/>
              <a:gd name="connsiteY2" fmla="*/ 373225 h 1844351"/>
              <a:gd name="connsiteX3" fmla="*/ 914400 w 2184839"/>
              <a:gd name="connsiteY3" fmla="*/ 466531 h 1844351"/>
              <a:gd name="connsiteX4" fmla="*/ 1679511 w 2184839"/>
              <a:gd name="connsiteY4" fmla="*/ 783772 h 1844351"/>
              <a:gd name="connsiteX5" fmla="*/ 2052735 w 2184839"/>
              <a:gd name="connsiteY5" fmla="*/ 1045029 h 1844351"/>
              <a:gd name="connsiteX6" fmla="*/ 2183364 w 2184839"/>
              <a:gd name="connsiteY6" fmla="*/ 1586205 h 1844351"/>
              <a:gd name="connsiteX7" fmla="*/ 2119021 w 2184839"/>
              <a:gd name="connsiteY7" fmla="*/ 1844351 h 1844351"/>
              <a:gd name="connsiteX0" fmla="*/ 74645 w 2184839"/>
              <a:gd name="connsiteY0" fmla="*/ 0 h 1844351"/>
              <a:gd name="connsiteX1" fmla="*/ 0 w 2184839"/>
              <a:gd name="connsiteY1" fmla="*/ 111968 h 1844351"/>
              <a:gd name="connsiteX2" fmla="*/ 447870 w 2184839"/>
              <a:gd name="connsiteY2" fmla="*/ 373225 h 1844351"/>
              <a:gd name="connsiteX3" fmla="*/ 914400 w 2184839"/>
              <a:gd name="connsiteY3" fmla="*/ 466531 h 1844351"/>
              <a:gd name="connsiteX4" fmla="*/ 1679511 w 2184839"/>
              <a:gd name="connsiteY4" fmla="*/ 783772 h 1844351"/>
              <a:gd name="connsiteX5" fmla="*/ 2052735 w 2184839"/>
              <a:gd name="connsiteY5" fmla="*/ 1045029 h 1844351"/>
              <a:gd name="connsiteX6" fmla="*/ 2183364 w 2184839"/>
              <a:gd name="connsiteY6" fmla="*/ 1586205 h 1844351"/>
              <a:gd name="connsiteX7" fmla="*/ 2119021 w 2184839"/>
              <a:gd name="connsiteY7" fmla="*/ 1844351 h 1844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4839" h="1844351">
                <a:moveTo>
                  <a:pt x="74645" y="0"/>
                </a:moveTo>
                <a:lnTo>
                  <a:pt x="0" y="111968"/>
                </a:lnTo>
                <a:cubicBezTo>
                  <a:pt x="62204" y="174172"/>
                  <a:pt x="295470" y="314131"/>
                  <a:pt x="447870" y="373225"/>
                </a:cubicBezTo>
                <a:cubicBezTo>
                  <a:pt x="600270" y="432319"/>
                  <a:pt x="709127" y="398107"/>
                  <a:pt x="914400" y="466531"/>
                </a:cubicBezTo>
                <a:cubicBezTo>
                  <a:pt x="1119673" y="534955"/>
                  <a:pt x="1505166" y="661730"/>
                  <a:pt x="1679511" y="783772"/>
                </a:cubicBezTo>
                <a:lnTo>
                  <a:pt x="2052735" y="1045029"/>
                </a:lnTo>
                <a:cubicBezTo>
                  <a:pt x="2182106" y="1135589"/>
                  <a:pt x="2172316" y="1452985"/>
                  <a:pt x="2183364" y="1586205"/>
                </a:cubicBezTo>
                <a:cubicBezTo>
                  <a:pt x="2194412" y="1719425"/>
                  <a:pt x="2140469" y="1758302"/>
                  <a:pt x="2119021" y="1844351"/>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9" name="Text Box 16"/>
          <p:cNvSpPr txBox="1">
            <a:spLocks noChangeArrowheads="1"/>
          </p:cNvSpPr>
          <p:nvPr/>
        </p:nvSpPr>
        <p:spPr bwMode="auto">
          <a:xfrm>
            <a:off x="2366229" y="1746217"/>
            <a:ext cx="150188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City of David</a:t>
            </a:r>
          </a:p>
        </p:txBody>
      </p:sp>
      <p:sp>
        <p:nvSpPr>
          <p:cNvPr id="21" name="Line 9"/>
          <p:cNvSpPr>
            <a:spLocks noChangeShapeType="1"/>
          </p:cNvSpPr>
          <p:nvPr/>
        </p:nvSpPr>
        <p:spPr bwMode="auto">
          <a:xfrm flipH="1">
            <a:off x="3105325" y="2146327"/>
            <a:ext cx="11846" cy="31112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6" name="Freeform 5"/>
          <p:cNvSpPr/>
          <p:nvPr/>
        </p:nvSpPr>
        <p:spPr>
          <a:xfrm>
            <a:off x="2595389" y="2455660"/>
            <a:ext cx="834041" cy="213060"/>
          </a:xfrm>
          <a:custGeom>
            <a:avLst/>
            <a:gdLst>
              <a:gd name="connsiteX0" fmla="*/ 806450 w 806450"/>
              <a:gd name="connsiteY0" fmla="*/ 82550 h 209550"/>
              <a:gd name="connsiteX1" fmla="*/ 463550 w 806450"/>
              <a:gd name="connsiteY1" fmla="*/ 0 h 209550"/>
              <a:gd name="connsiteX2" fmla="*/ 0 w 806450"/>
              <a:gd name="connsiteY2" fmla="*/ 50800 h 209550"/>
              <a:gd name="connsiteX3" fmla="*/ 165100 w 806450"/>
              <a:gd name="connsiteY3" fmla="*/ 146050 h 209550"/>
              <a:gd name="connsiteX4" fmla="*/ 450850 w 806450"/>
              <a:gd name="connsiteY4" fmla="*/ 171450 h 209550"/>
              <a:gd name="connsiteX5" fmla="*/ 692150 w 806450"/>
              <a:gd name="connsiteY5" fmla="*/ 209550 h 209550"/>
              <a:gd name="connsiteX6" fmla="*/ 806450 w 806450"/>
              <a:gd name="connsiteY6" fmla="*/ 82550 h 209550"/>
              <a:gd name="connsiteX0" fmla="*/ 816913 w 816913"/>
              <a:gd name="connsiteY0" fmla="*/ 83134 h 210134"/>
              <a:gd name="connsiteX1" fmla="*/ 474013 w 816913"/>
              <a:gd name="connsiteY1" fmla="*/ 584 h 210134"/>
              <a:gd name="connsiteX2" fmla="*/ 10463 w 816913"/>
              <a:gd name="connsiteY2" fmla="*/ 51384 h 210134"/>
              <a:gd name="connsiteX3" fmla="*/ 175563 w 816913"/>
              <a:gd name="connsiteY3" fmla="*/ 146634 h 210134"/>
              <a:gd name="connsiteX4" fmla="*/ 461313 w 816913"/>
              <a:gd name="connsiteY4" fmla="*/ 172034 h 210134"/>
              <a:gd name="connsiteX5" fmla="*/ 702613 w 816913"/>
              <a:gd name="connsiteY5" fmla="*/ 210134 h 210134"/>
              <a:gd name="connsiteX6" fmla="*/ 816913 w 816913"/>
              <a:gd name="connsiteY6" fmla="*/ 83134 h 210134"/>
              <a:gd name="connsiteX0" fmla="*/ 807572 w 807572"/>
              <a:gd name="connsiteY0" fmla="*/ 83969 h 210969"/>
              <a:gd name="connsiteX1" fmla="*/ 464672 w 807572"/>
              <a:gd name="connsiteY1" fmla="*/ 1419 h 210969"/>
              <a:gd name="connsiteX2" fmla="*/ 1122 w 807572"/>
              <a:gd name="connsiteY2" fmla="*/ 52219 h 210969"/>
              <a:gd name="connsiteX3" fmla="*/ 166222 w 807572"/>
              <a:gd name="connsiteY3" fmla="*/ 147469 h 210969"/>
              <a:gd name="connsiteX4" fmla="*/ 451972 w 807572"/>
              <a:gd name="connsiteY4" fmla="*/ 172869 h 210969"/>
              <a:gd name="connsiteX5" fmla="*/ 693272 w 807572"/>
              <a:gd name="connsiteY5" fmla="*/ 210969 h 210969"/>
              <a:gd name="connsiteX6" fmla="*/ 807572 w 807572"/>
              <a:gd name="connsiteY6" fmla="*/ 83969 h 210969"/>
              <a:gd name="connsiteX0" fmla="*/ 826462 w 826462"/>
              <a:gd name="connsiteY0" fmla="*/ 83257 h 210257"/>
              <a:gd name="connsiteX1" fmla="*/ 483562 w 826462"/>
              <a:gd name="connsiteY1" fmla="*/ 707 h 210257"/>
              <a:gd name="connsiteX2" fmla="*/ 962 w 826462"/>
              <a:gd name="connsiteY2" fmla="*/ 68176 h 210257"/>
              <a:gd name="connsiteX3" fmla="*/ 185112 w 826462"/>
              <a:gd name="connsiteY3" fmla="*/ 146757 h 210257"/>
              <a:gd name="connsiteX4" fmla="*/ 470862 w 826462"/>
              <a:gd name="connsiteY4" fmla="*/ 172157 h 210257"/>
              <a:gd name="connsiteX5" fmla="*/ 712162 w 826462"/>
              <a:gd name="connsiteY5" fmla="*/ 210257 h 210257"/>
              <a:gd name="connsiteX6" fmla="*/ 826462 w 826462"/>
              <a:gd name="connsiteY6" fmla="*/ 83257 h 210257"/>
              <a:gd name="connsiteX0" fmla="*/ 826462 w 826462"/>
              <a:gd name="connsiteY0" fmla="*/ 82650 h 209650"/>
              <a:gd name="connsiteX1" fmla="*/ 483562 w 826462"/>
              <a:gd name="connsiteY1" fmla="*/ 100 h 209650"/>
              <a:gd name="connsiteX2" fmla="*/ 962 w 826462"/>
              <a:gd name="connsiteY2" fmla="*/ 67569 h 209650"/>
              <a:gd name="connsiteX3" fmla="*/ 185112 w 826462"/>
              <a:gd name="connsiteY3" fmla="*/ 146150 h 209650"/>
              <a:gd name="connsiteX4" fmla="*/ 470862 w 826462"/>
              <a:gd name="connsiteY4" fmla="*/ 171550 h 209650"/>
              <a:gd name="connsiteX5" fmla="*/ 712162 w 826462"/>
              <a:gd name="connsiteY5" fmla="*/ 209650 h 209650"/>
              <a:gd name="connsiteX6" fmla="*/ 826462 w 826462"/>
              <a:gd name="connsiteY6" fmla="*/ 82650 h 209650"/>
              <a:gd name="connsiteX0" fmla="*/ 826462 w 826462"/>
              <a:gd name="connsiteY0" fmla="*/ 84188 h 211188"/>
              <a:gd name="connsiteX1" fmla="*/ 483562 w 826462"/>
              <a:gd name="connsiteY1" fmla="*/ 1638 h 211188"/>
              <a:gd name="connsiteX2" fmla="*/ 962 w 826462"/>
              <a:gd name="connsiteY2" fmla="*/ 69107 h 211188"/>
              <a:gd name="connsiteX3" fmla="*/ 185112 w 826462"/>
              <a:gd name="connsiteY3" fmla="*/ 147688 h 211188"/>
              <a:gd name="connsiteX4" fmla="*/ 470862 w 826462"/>
              <a:gd name="connsiteY4" fmla="*/ 173088 h 211188"/>
              <a:gd name="connsiteX5" fmla="*/ 712162 w 826462"/>
              <a:gd name="connsiteY5" fmla="*/ 211188 h 211188"/>
              <a:gd name="connsiteX6" fmla="*/ 826462 w 826462"/>
              <a:gd name="connsiteY6" fmla="*/ 84188 h 211188"/>
              <a:gd name="connsiteX0" fmla="*/ 826462 w 826462"/>
              <a:gd name="connsiteY0" fmla="*/ 84188 h 214155"/>
              <a:gd name="connsiteX1" fmla="*/ 483562 w 826462"/>
              <a:gd name="connsiteY1" fmla="*/ 1638 h 214155"/>
              <a:gd name="connsiteX2" fmla="*/ 962 w 826462"/>
              <a:gd name="connsiteY2" fmla="*/ 69107 h 214155"/>
              <a:gd name="connsiteX3" fmla="*/ 185112 w 826462"/>
              <a:gd name="connsiteY3" fmla="*/ 147688 h 214155"/>
              <a:gd name="connsiteX4" fmla="*/ 470862 w 826462"/>
              <a:gd name="connsiteY4" fmla="*/ 173088 h 214155"/>
              <a:gd name="connsiteX5" fmla="*/ 712162 w 826462"/>
              <a:gd name="connsiteY5" fmla="*/ 211188 h 214155"/>
              <a:gd name="connsiteX6" fmla="*/ 826462 w 826462"/>
              <a:gd name="connsiteY6" fmla="*/ 84188 h 214155"/>
              <a:gd name="connsiteX0" fmla="*/ 826462 w 826462"/>
              <a:gd name="connsiteY0" fmla="*/ 84188 h 213151"/>
              <a:gd name="connsiteX1" fmla="*/ 483562 w 826462"/>
              <a:gd name="connsiteY1" fmla="*/ 1638 h 213151"/>
              <a:gd name="connsiteX2" fmla="*/ 962 w 826462"/>
              <a:gd name="connsiteY2" fmla="*/ 69107 h 213151"/>
              <a:gd name="connsiteX3" fmla="*/ 185112 w 826462"/>
              <a:gd name="connsiteY3" fmla="*/ 147688 h 213151"/>
              <a:gd name="connsiteX4" fmla="*/ 466100 w 826462"/>
              <a:gd name="connsiteY4" fmla="*/ 144513 h 213151"/>
              <a:gd name="connsiteX5" fmla="*/ 712162 w 826462"/>
              <a:gd name="connsiteY5" fmla="*/ 211188 h 213151"/>
              <a:gd name="connsiteX6" fmla="*/ 826462 w 826462"/>
              <a:gd name="connsiteY6" fmla="*/ 84188 h 213151"/>
              <a:gd name="connsiteX0" fmla="*/ 826481 w 826481"/>
              <a:gd name="connsiteY0" fmla="*/ 84188 h 213151"/>
              <a:gd name="connsiteX1" fmla="*/ 483581 w 826481"/>
              <a:gd name="connsiteY1" fmla="*/ 1638 h 213151"/>
              <a:gd name="connsiteX2" fmla="*/ 981 w 826481"/>
              <a:gd name="connsiteY2" fmla="*/ 69107 h 213151"/>
              <a:gd name="connsiteX3" fmla="*/ 185131 w 826481"/>
              <a:gd name="connsiteY3" fmla="*/ 147688 h 213151"/>
              <a:gd name="connsiteX4" fmla="*/ 466119 w 826481"/>
              <a:gd name="connsiteY4" fmla="*/ 144513 h 213151"/>
              <a:gd name="connsiteX5" fmla="*/ 712181 w 826481"/>
              <a:gd name="connsiteY5" fmla="*/ 211188 h 213151"/>
              <a:gd name="connsiteX6" fmla="*/ 826481 w 826481"/>
              <a:gd name="connsiteY6" fmla="*/ 84188 h 213151"/>
              <a:gd name="connsiteX0" fmla="*/ 826481 w 826481"/>
              <a:gd name="connsiteY0" fmla="*/ 85388 h 214351"/>
              <a:gd name="connsiteX1" fmla="*/ 483581 w 826481"/>
              <a:gd name="connsiteY1" fmla="*/ 2838 h 214351"/>
              <a:gd name="connsiteX2" fmla="*/ 981 w 826481"/>
              <a:gd name="connsiteY2" fmla="*/ 70307 h 214351"/>
              <a:gd name="connsiteX3" fmla="*/ 185131 w 826481"/>
              <a:gd name="connsiteY3" fmla="*/ 148888 h 214351"/>
              <a:gd name="connsiteX4" fmla="*/ 466119 w 826481"/>
              <a:gd name="connsiteY4" fmla="*/ 145713 h 214351"/>
              <a:gd name="connsiteX5" fmla="*/ 712181 w 826481"/>
              <a:gd name="connsiteY5" fmla="*/ 212388 h 214351"/>
              <a:gd name="connsiteX6" fmla="*/ 826481 w 826481"/>
              <a:gd name="connsiteY6" fmla="*/ 85388 h 214351"/>
              <a:gd name="connsiteX0" fmla="*/ 833910 w 833910"/>
              <a:gd name="connsiteY0" fmla="*/ 84340 h 213303"/>
              <a:gd name="connsiteX1" fmla="*/ 491010 w 833910"/>
              <a:gd name="connsiteY1" fmla="*/ 1790 h 213303"/>
              <a:gd name="connsiteX2" fmla="*/ 8410 w 833910"/>
              <a:gd name="connsiteY2" fmla="*/ 69259 h 213303"/>
              <a:gd name="connsiteX3" fmla="*/ 192560 w 833910"/>
              <a:gd name="connsiteY3" fmla="*/ 147840 h 213303"/>
              <a:gd name="connsiteX4" fmla="*/ 473548 w 833910"/>
              <a:gd name="connsiteY4" fmla="*/ 144665 h 213303"/>
              <a:gd name="connsiteX5" fmla="*/ 719610 w 833910"/>
              <a:gd name="connsiteY5" fmla="*/ 211340 h 213303"/>
              <a:gd name="connsiteX6" fmla="*/ 833910 w 833910"/>
              <a:gd name="connsiteY6" fmla="*/ 84340 h 213303"/>
              <a:gd name="connsiteX0" fmla="*/ 833910 w 834341"/>
              <a:gd name="connsiteY0" fmla="*/ 84340 h 213303"/>
              <a:gd name="connsiteX1" fmla="*/ 491010 w 834341"/>
              <a:gd name="connsiteY1" fmla="*/ 1790 h 213303"/>
              <a:gd name="connsiteX2" fmla="*/ 8410 w 834341"/>
              <a:gd name="connsiteY2" fmla="*/ 69259 h 213303"/>
              <a:gd name="connsiteX3" fmla="*/ 192560 w 834341"/>
              <a:gd name="connsiteY3" fmla="*/ 147840 h 213303"/>
              <a:gd name="connsiteX4" fmla="*/ 473548 w 834341"/>
              <a:gd name="connsiteY4" fmla="*/ 144665 h 213303"/>
              <a:gd name="connsiteX5" fmla="*/ 719610 w 834341"/>
              <a:gd name="connsiteY5" fmla="*/ 211340 h 213303"/>
              <a:gd name="connsiteX6" fmla="*/ 833910 w 834341"/>
              <a:gd name="connsiteY6" fmla="*/ 84340 h 213303"/>
              <a:gd name="connsiteX0" fmla="*/ 833610 w 834041"/>
              <a:gd name="connsiteY0" fmla="*/ 84340 h 213060"/>
              <a:gd name="connsiteX1" fmla="*/ 490710 w 834041"/>
              <a:gd name="connsiteY1" fmla="*/ 1790 h 213060"/>
              <a:gd name="connsiteX2" fmla="*/ 8110 w 834041"/>
              <a:gd name="connsiteY2" fmla="*/ 69259 h 213060"/>
              <a:gd name="connsiteX3" fmla="*/ 192260 w 834041"/>
              <a:gd name="connsiteY3" fmla="*/ 147840 h 213060"/>
              <a:gd name="connsiteX4" fmla="*/ 430386 w 834041"/>
              <a:gd name="connsiteY4" fmla="*/ 132759 h 213060"/>
              <a:gd name="connsiteX5" fmla="*/ 719310 w 834041"/>
              <a:gd name="connsiteY5" fmla="*/ 211340 h 213060"/>
              <a:gd name="connsiteX6" fmla="*/ 833610 w 834041"/>
              <a:gd name="connsiteY6" fmla="*/ 84340 h 213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4041" h="213060">
                <a:moveTo>
                  <a:pt x="833610" y="84340"/>
                </a:moveTo>
                <a:cubicBezTo>
                  <a:pt x="795510" y="49415"/>
                  <a:pt x="630674" y="13829"/>
                  <a:pt x="490710" y="1790"/>
                </a:cubicBezTo>
                <a:cubicBezTo>
                  <a:pt x="353610" y="-10003"/>
                  <a:pt x="52080" y="39244"/>
                  <a:pt x="8110" y="69259"/>
                </a:cubicBezTo>
                <a:cubicBezTo>
                  <a:pt x="-37628" y="100481"/>
                  <a:pt x="121881" y="137257"/>
                  <a:pt x="192260" y="147840"/>
                </a:cubicBezTo>
                <a:cubicBezTo>
                  <a:pt x="262639" y="158423"/>
                  <a:pt x="351011" y="137786"/>
                  <a:pt x="430386" y="132759"/>
                </a:cubicBezTo>
                <a:cubicBezTo>
                  <a:pt x="518516" y="140593"/>
                  <a:pt x="660043" y="226157"/>
                  <a:pt x="719310" y="211340"/>
                </a:cubicBezTo>
                <a:cubicBezTo>
                  <a:pt x="757410" y="169007"/>
                  <a:pt x="840754" y="136198"/>
                  <a:pt x="833610" y="84340"/>
                </a:cubicBezTo>
                <a:close/>
              </a:path>
            </a:pathLst>
          </a:custGeom>
          <a:solidFill>
            <a:srgbClr val="FEFF00">
              <a:alpha val="30000"/>
            </a:srgbClr>
          </a:solidFill>
          <a:ln cap="rnd">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05809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Possible area of Nob on the Mount of Olives (from the west)</a:t>
            </a:r>
          </a:p>
        </p:txBody>
      </p:sp>
      <p:sp>
        <p:nvSpPr>
          <p:cNvPr id="4" name="Text Placeholder 3"/>
          <p:cNvSpPr>
            <a:spLocks noGrp="1"/>
          </p:cNvSpPr>
          <p:nvPr>
            <p:ph type="body" sz="quarter" idx="12"/>
          </p:nvPr>
        </p:nvSpPr>
        <p:spPr/>
        <p:txBody>
          <a:bodyPr/>
          <a:lstStyle/>
          <a:p>
            <a:r>
              <a:rPr lang="en-US" dirty="0"/>
              <a:t>15:32</a:t>
            </a:r>
          </a:p>
        </p:txBody>
      </p:sp>
      <p:sp>
        <p:nvSpPr>
          <p:cNvPr id="2" name="Title 1"/>
          <p:cNvSpPr>
            <a:spLocks noGrp="1"/>
          </p:cNvSpPr>
          <p:nvPr>
            <p:ph type="title"/>
          </p:nvPr>
        </p:nvSpPr>
        <p:spPr/>
        <p:txBody>
          <a:bodyPr/>
          <a:lstStyle/>
          <a:p>
            <a:r>
              <a:rPr lang="en-US" dirty="0"/>
              <a:t>As David came to the summit of the ascent, where God was worshiped</a:t>
            </a:r>
          </a:p>
        </p:txBody>
      </p:sp>
      <p:pic>
        <p:nvPicPr>
          <p:cNvPr id="2050" name="Picture 2" descr="C:\Users\Kris\Documents\Bolen\04 0Adds 2012\Israel2016\03 Jerusalem\Mount of Olives\Mount of Olives and Augusta Victoria from west, tb06071636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1638"/>
            <a:ext cx="9144000" cy="6053137"/>
          </a:xfrm>
          <a:prstGeom prst="rect">
            <a:avLst/>
          </a:prstGeom>
          <a:noFill/>
          <a:extLst>
            <a:ext uri="{909E8E84-426E-40DD-AFC4-6F175D3DCCD1}">
              <a14:hiddenFill xmlns:a14="http://schemas.microsoft.com/office/drawing/2010/main">
                <a:solidFill>
                  <a:srgbClr val="FFFFFF"/>
                </a:solidFill>
              </a14:hiddenFill>
            </a:ext>
          </a:extLst>
        </p:spPr>
      </p:pic>
      <p:sp>
        <p:nvSpPr>
          <p:cNvPr id="6" name="Line 17">
            <a:extLst>
              <a:ext uri="{FF2B5EF4-FFF2-40B4-BE49-F238E27FC236}">
                <a16:creationId xmlns:a16="http://schemas.microsoft.com/office/drawing/2014/main" id="{27EDCF2D-D42E-47B3-BFE2-D6959A4D7793}"/>
              </a:ext>
            </a:extLst>
          </p:cNvPr>
          <p:cNvSpPr>
            <a:spLocks noChangeShapeType="1"/>
          </p:cNvSpPr>
          <p:nvPr/>
        </p:nvSpPr>
        <p:spPr bwMode="auto">
          <a:xfrm flipH="1">
            <a:off x="1762572" y="2212252"/>
            <a:ext cx="0" cy="474658"/>
          </a:xfrm>
          <a:prstGeom prst="line">
            <a:avLst/>
          </a:prstGeom>
          <a:noFill/>
          <a:ln w="22225" cap="flat" cmpd="sng" algn="ctr">
            <a:solidFill>
              <a:srgbClr val="010000"/>
            </a:solidFill>
            <a:prstDash val="solid"/>
            <a:round/>
            <a:headEnd type="none" w="med" len="med"/>
            <a:tailEnd type="triangle" w="med" len="med"/>
          </a:ln>
          <a:effectLst>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7" name="Text Box 18">
            <a:extLst>
              <a:ext uri="{FF2B5EF4-FFF2-40B4-BE49-F238E27FC236}">
                <a16:creationId xmlns:a16="http://schemas.microsoft.com/office/drawing/2014/main" id="{9B375BC1-98BA-461D-9C83-C4E80302A882}"/>
              </a:ext>
            </a:extLst>
          </p:cNvPr>
          <p:cNvSpPr txBox="1">
            <a:spLocks noChangeArrowheads="1"/>
          </p:cNvSpPr>
          <p:nvPr/>
        </p:nvSpPr>
        <p:spPr bwMode="auto">
          <a:xfrm>
            <a:off x="991367" y="1753250"/>
            <a:ext cx="154241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10000"/>
                </a:solidFill>
                <a:effectLst/>
                <a:uLnTx/>
                <a:uFillTx/>
                <a:latin typeface="Calibri" pitchFamily="34" charset="0"/>
                <a:cs typeface="Calibri" pitchFamily="34" charset="0"/>
              </a:rPr>
              <a:t>Umm et-Tala</a:t>
            </a:r>
          </a:p>
        </p:txBody>
      </p:sp>
      <p:sp>
        <p:nvSpPr>
          <p:cNvPr id="8" name="Line 17">
            <a:extLst>
              <a:ext uri="{FF2B5EF4-FFF2-40B4-BE49-F238E27FC236}">
                <a16:creationId xmlns:a16="http://schemas.microsoft.com/office/drawing/2014/main" id="{14CA5A15-B381-493F-977D-72E1E4BE6099}"/>
              </a:ext>
            </a:extLst>
          </p:cNvPr>
          <p:cNvSpPr>
            <a:spLocks noChangeShapeType="1"/>
          </p:cNvSpPr>
          <p:nvPr/>
        </p:nvSpPr>
        <p:spPr bwMode="auto">
          <a:xfrm flipH="1">
            <a:off x="5424867" y="2407145"/>
            <a:ext cx="0" cy="474658"/>
          </a:xfrm>
          <a:prstGeom prst="line">
            <a:avLst/>
          </a:prstGeom>
          <a:noFill/>
          <a:ln w="22225" cap="flat" cmpd="sng" algn="ctr">
            <a:solidFill>
              <a:srgbClr val="010000"/>
            </a:solidFill>
            <a:prstDash val="solid"/>
            <a:round/>
            <a:headEnd type="none" w="med" len="med"/>
            <a:tailEnd type="triangle" w="med" len="med"/>
          </a:ln>
          <a:effectLst>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9" name="Text Box 18">
            <a:extLst>
              <a:ext uri="{FF2B5EF4-FFF2-40B4-BE49-F238E27FC236}">
                <a16:creationId xmlns:a16="http://schemas.microsoft.com/office/drawing/2014/main" id="{9D3F09D7-4DB5-4C95-A523-7966E94E5F88}"/>
              </a:ext>
            </a:extLst>
          </p:cNvPr>
          <p:cNvSpPr txBox="1">
            <a:spLocks noChangeArrowheads="1"/>
          </p:cNvSpPr>
          <p:nvPr/>
        </p:nvSpPr>
        <p:spPr bwMode="auto">
          <a:xfrm>
            <a:off x="5071202" y="2007035"/>
            <a:ext cx="8274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10000"/>
                </a:solidFill>
                <a:effectLst/>
                <a:uLnTx/>
                <a:uFillTx/>
                <a:latin typeface="Calibri" pitchFamily="34" charset="0"/>
                <a:cs typeface="Calibri" pitchFamily="34" charset="0"/>
              </a:rPr>
              <a:t>et-Tur</a:t>
            </a:r>
          </a:p>
        </p:txBody>
      </p:sp>
      <p:sp>
        <p:nvSpPr>
          <p:cNvPr id="10" name="Text Box 12"/>
          <p:cNvSpPr txBox="1">
            <a:spLocks noChangeArrowheads="1"/>
          </p:cNvSpPr>
          <p:nvPr/>
        </p:nvSpPr>
        <p:spPr bwMode="auto">
          <a:xfrm>
            <a:off x="6681972" y="6025741"/>
            <a:ext cx="1733167"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noProof="0" dirty="0">
                <a:solidFill>
                  <a:srgbClr val="FEFF00"/>
                </a:solidFill>
                <a:effectLst>
                  <a:glow rad="76200">
                    <a:srgbClr val="000000">
                      <a:alpha val="60000"/>
                    </a:srgbClr>
                  </a:glow>
                </a:effectLst>
              </a:rPr>
              <a:t>Temple Mount</a:t>
            </a:r>
          </a:p>
        </p:txBody>
      </p:sp>
    </p:spTree>
    <p:extLst>
      <p:ext uri="{BB962C8B-B14F-4D97-AF65-F5344CB8AC3E}">
        <p14:creationId xmlns:p14="http://schemas.microsoft.com/office/powerpoint/2010/main" val="302843221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631"/>
            <a:ext cx="9144000" cy="654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Jerusalem, 1931 (aerial view from the southwest)</a:t>
            </a:r>
          </a:p>
        </p:txBody>
      </p:sp>
      <p:sp>
        <p:nvSpPr>
          <p:cNvPr id="3" name="Text Placeholder 2"/>
          <p:cNvSpPr>
            <a:spLocks noGrp="1"/>
          </p:cNvSpPr>
          <p:nvPr>
            <p:ph type="body" sz="quarter" idx="12"/>
          </p:nvPr>
        </p:nvSpPr>
        <p:spPr/>
        <p:txBody>
          <a:bodyPr/>
          <a:lstStyle/>
          <a:p>
            <a:r>
              <a:rPr lang="en-US" dirty="0"/>
              <a:t>15:32</a:t>
            </a:r>
          </a:p>
        </p:txBody>
      </p:sp>
      <p:sp>
        <p:nvSpPr>
          <p:cNvPr id="4" name="Title 3"/>
          <p:cNvSpPr>
            <a:spLocks noGrp="1"/>
          </p:cNvSpPr>
          <p:nvPr>
            <p:ph type="title"/>
          </p:nvPr>
        </p:nvSpPr>
        <p:spPr/>
        <p:txBody>
          <a:bodyPr/>
          <a:lstStyle/>
          <a:p>
            <a:r>
              <a:rPr lang="en-US" dirty="0"/>
              <a:t>As David came to the summit of the ascent, where God was worshiped</a:t>
            </a:r>
          </a:p>
        </p:txBody>
      </p:sp>
    </p:spTree>
    <p:extLst>
      <p:ext uri="{BB962C8B-B14F-4D97-AF65-F5344CB8AC3E}">
        <p14:creationId xmlns:p14="http://schemas.microsoft.com/office/powerpoint/2010/main" val="1626690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gyptian statuette of Senior Judge of Hierakonpolis, greywacke, Middle Kingdom, 13th dynasty, adr1311203332.jpg"/>
          <p:cNvPicPr>
            <a:picLocks noChangeAspect="1"/>
          </p:cNvPicPr>
          <p:nvPr/>
        </p:nvPicPr>
        <p:blipFill rotWithShape="1">
          <a:blip r:embed="rId3" cstate="print">
            <a:extLst>
              <a:ext uri="{28A0092B-C50C-407E-A947-70E740481C1C}">
                <a14:useLocalDpi xmlns:a14="http://schemas.microsoft.com/office/drawing/2010/main" val="0"/>
              </a:ext>
            </a:extLst>
          </a:blip>
          <a:srcRect b="3787"/>
          <a:stretch/>
        </p:blipFill>
        <p:spPr>
          <a:xfrm>
            <a:off x="2209800" y="200661"/>
            <a:ext cx="4724400" cy="6456678"/>
          </a:xfrm>
          <a:prstGeom prst="rect">
            <a:avLst/>
          </a:prstGeom>
        </p:spPr>
      </p:pic>
      <p:sp>
        <p:nvSpPr>
          <p:cNvPr id="2" name="Text Placeholder 1"/>
          <p:cNvSpPr>
            <a:spLocks noGrp="1"/>
          </p:cNvSpPr>
          <p:nvPr>
            <p:ph type="body" sz="quarter" idx="10"/>
          </p:nvPr>
        </p:nvSpPr>
        <p:spPr/>
        <p:txBody>
          <a:bodyPr/>
          <a:lstStyle/>
          <a:p>
            <a:r>
              <a:rPr lang="en-US" dirty="0"/>
              <a:t>Egyptian statuette of the Senior Judge of Hierakonpolis, 13th dynasty, circa 1700 BC</a:t>
            </a:r>
          </a:p>
        </p:txBody>
      </p:sp>
      <p:sp>
        <p:nvSpPr>
          <p:cNvPr id="3" name="Text Placeholder 2"/>
          <p:cNvSpPr>
            <a:spLocks noGrp="1"/>
          </p:cNvSpPr>
          <p:nvPr>
            <p:ph type="body" sz="quarter" idx="12"/>
          </p:nvPr>
        </p:nvSpPr>
        <p:spPr/>
        <p:txBody>
          <a:bodyPr/>
          <a:lstStyle/>
          <a:p>
            <a:r>
              <a:rPr lang="en-US" dirty="0"/>
              <a:t>15:3</a:t>
            </a:r>
          </a:p>
        </p:txBody>
      </p:sp>
      <p:sp>
        <p:nvSpPr>
          <p:cNvPr id="4" name="Title 3"/>
          <p:cNvSpPr>
            <a:spLocks noGrp="1"/>
          </p:cNvSpPr>
          <p:nvPr>
            <p:ph type="title"/>
          </p:nvPr>
        </p:nvSpPr>
        <p:spPr/>
        <p:txBody>
          <a:bodyPr/>
          <a:lstStyle/>
          <a:p>
            <a:r>
              <a:rPr lang="en-US" dirty="0"/>
              <a:t>See, your matters are good and right, but the king has not assigned anyone to hear you</a:t>
            </a:r>
          </a:p>
        </p:txBody>
      </p:sp>
    </p:spTree>
    <p:extLst>
      <p:ext uri="{BB962C8B-B14F-4D97-AF65-F5344CB8AC3E}">
        <p14:creationId xmlns:p14="http://schemas.microsoft.com/office/powerpoint/2010/main" val="209137968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631"/>
            <a:ext cx="9144000" cy="654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Jerusalem, 1931 (aerial view from the southwest)</a:t>
            </a:r>
          </a:p>
        </p:txBody>
      </p:sp>
      <p:sp>
        <p:nvSpPr>
          <p:cNvPr id="3" name="Text Placeholder 2"/>
          <p:cNvSpPr>
            <a:spLocks noGrp="1"/>
          </p:cNvSpPr>
          <p:nvPr>
            <p:ph type="body" sz="quarter" idx="12"/>
          </p:nvPr>
        </p:nvSpPr>
        <p:spPr/>
        <p:txBody>
          <a:bodyPr/>
          <a:lstStyle/>
          <a:p>
            <a:r>
              <a:rPr lang="en-US" dirty="0"/>
              <a:t>15:32</a:t>
            </a:r>
          </a:p>
        </p:txBody>
      </p:sp>
      <p:sp>
        <p:nvSpPr>
          <p:cNvPr id="4" name="Title 3"/>
          <p:cNvSpPr>
            <a:spLocks noGrp="1"/>
          </p:cNvSpPr>
          <p:nvPr>
            <p:ph type="title"/>
          </p:nvPr>
        </p:nvSpPr>
        <p:spPr/>
        <p:txBody>
          <a:bodyPr/>
          <a:lstStyle/>
          <a:p>
            <a:r>
              <a:rPr lang="en-US" dirty="0"/>
              <a:t>As David came to the summit of the ascent, where God was worshiped</a:t>
            </a:r>
          </a:p>
        </p:txBody>
      </p:sp>
      <p:sp>
        <p:nvSpPr>
          <p:cNvPr id="5" name="Freeform 4"/>
          <p:cNvSpPr/>
          <p:nvPr/>
        </p:nvSpPr>
        <p:spPr>
          <a:xfrm>
            <a:off x="5630932" y="4229100"/>
            <a:ext cx="2020664" cy="1182646"/>
          </a:xfrm>
          <a:custGeom>
            <a:avLst/>
            <a:gdLst>
              <a:gd name="connsiteX0" fmla="*/ 967740 w 2019300"/>
              <a:gd name="connsiteY0" fmla="*/ 0 h 1181100"/>
              <a:gd name="connsiteX1" fmla="*/ 0 w 2019300"/>
              <a:gd name="connsiteY1" fmla="*/ 38100 h 1181100"/>
              <a:gd name="connsiteX2" fmla="*/ 594360 w 2019300"/>
              <a:gd name="connsiteY2" fmla="*/ 647700 h 1181100"/>
              <a:gd name="connsiteX3" fmla="*/ 2019300 w 2019300"/>
              <a:gd name="connsiteY3" fmla="*/ 1181100 h 1181100"/>
              <a:gd name="connsiteX4" fmla="*/ 1783080 w 2019300"/>
              <a:gd name="connsiteY4" fmla="*/ 716280 h 1181100"/>
              <a:gd name="connsiteX5" fmla="*/ 1089660 w 2019300"/>
              <a:gd name="connsiteY5" fmla="*/ 312420 h 1181100"/>
              <a:gd name="connsiteX6" fmla="*/ 967740 w 2019300"/>
              <a:gd name="connsiteY6" fmla="*/ 0 h 1181100"/>
              <a:gd name="connsiteX0" fmla="*/ 967740 w 2019300"/>
              <a:gd name="connsiteY0" fmla="*/ 0 h 1181100"/>
              <a:gd name="connsiteX1" fmla="*/ 0 w 2019300"/>
              <a:gd name="connsiteY1" fmla="*/ 38100 h 1181100"/>
              <a:gd name="connsiteX2" fmla="*/ 594360 w 2019300"/>
              <a:gd name="connsiteY2" fmla="*/ 647700 h 1181100"/>
              <a:gd name="connsiteX3" fmla="*/ 2019300 w 2019300"/>
              <a:gd name="connsiteY3" fmla="*/ 1181100 h 1181100"/>
              <a:gd name="connsiteX4" fmla="*/ 1783080 w 2019300"/>
              <a:gd name="connsiteY4" fmla="*/ 716280 h 1181100"/>
              <a:gd name="connsiteX5" fmla="*/ 1089660 w 2019300"/>
              <a:gd name="connsiteY5" fmla="*/ 312420 h 1181100"/>
              <a:gd name="connsiteX6" fmla="*/ 967740 w 2019300"/>
              <a:gd name="connsiteY6" fmla="*/ 0 h 1181100"/>
              <a:gd name="connsiteX0" fmla="*/ 975547 w 2027107"/>
              <a:gd name="connsiteY0" fmla="*/ 0 h 1181100"/>
              <a:gd name="connsiteX1" fmla="*/ 7807 w 2027107"/>
              <a:gd name="connsiteY1" fmla="*/ 38100 h 1181100"/>
              <a:gd name="connsiteX2" fmla="*/ 602167 w 2027107"/>
              <a:gd name="connsiteY2" fmla="*/ 647700 h 1181100"/>
              <a:gd name="connsiteX3" fmla="*/ 2027107 w 2027107"/>
              <a:gd name="connsiteY3" fmla="*/ 1181100 h 1181100"/>
              <a:gd name="connsiteX4" fmla="*/ 1790887 w 2027107"/>
              <a:gd name="connsiteY4" fmla="*/ 716280 h 1181100"/>
              <a:gd name="connsiteX5" fmla="*/ 1097467 w 2027107"/>
              <a:gd name="connsiteY5" fmla="*/ 312420 h 1181100"/>
              <a:gd name="connsiteX6" fmla="*/ 975547 w 2027107"/>
              <a:gd name="connsiteY6" fmla="*/ 0 h 1181100"/>
              <a:gd name="connsiteX0" fmla="*/ 975547 w 2027107"/>
              <a:gd name="connsiteY0" fmla="*/ 0 h 1181100"/>
              <a:gd name="connsiteX1" fmla="*/ 7807 w 2027107"/>
              <a:gd name="connsiteY1" fmla="*/ 38100 h 1181100"/>
              <a:gd name="connsiteX2" fmla="*/ 602167 w 2027107"/>
              <a:gd name="connsiteY2" fmla="*/ 647700 h 1181100"/>
              <a:gd name="connsiteX3" fmla="*/ 2027107 w 2027107"/>
              <a:gd name="connsiteY3" fmla="*/ 1181100 h 1181100"/>
              <a:gd name="connsiteX4" fmla="*/ 1790887 w 2027107"/>
              <a:gd name="connsiteY4" fmla="*/ 716280 h 1181100"/>
              <a:gd name="connsiteX5" fmla="*/ 1097467 w 2027107"/>
              <a:gd name="connsiteY5" fmla="*/ 312420 h 1181100"/>
              <a:gd name="connsiteX6" fmla="*/ 975547 w 2027107"/>
              <a:gd name="connsiteY6" fmla="*/ 0 h 1181100"/>
              <a:gd name="connsiteX0" fmla="*/ 975547 w 2027107"/>
              <a:gd name="connsiteY0" fmla="*/ 0 h 1181100"/>
              <a:gd name="connsiteX1" fmla="*/ 7807 w 2027107"/>
              <a:gd name="connsiteY1" fmla="*/ 38100 h 1181100"/>
              <a:gd name="connsiteX2" fmla="*/ 602167 w 2027107"/>
              <a:gd name="connsiteY2" fmla="*/ 647700 h 1181100"/>
              <a:gd name="connsiteX3" fmla="*/ 2027107 w 2027107"/>
              <a:gd name="connsiteY3" fmla="*/ 1181100 h 1181100"/>
              <a:gd name="connsiteX4" fmla="*/ 1790887 w 2027107"/>
              <a:gd name="connsiteY4" fmla="*/ 716280 h 1181100"/>
              <a:gd name="connsiteX5" fmla="*/ 1097467 w 2027107"/>
              <a:gd name="connsiteY5" fmla="*/ 312420 h 1181100"/>
              <a:gd name="connsiteX6" fmla="*/ 975547 w 2027107"/>
              <a:gd name="connsiteY6" fmla="*/ 0 h 1181100"/>
              <a:gd name="connsiteX0" fmla="*/ 975547 w 2031985"/>
              <a:gd name="connsiteY0" fmla="*/ 0 h 1217257"/>
              <a:gd name="connsiteX1" fmla="*/ 7807 w 2031985"/>
              <a:gd name="connsiteY1" fmla="*/ 38100 h 1217257"/>
              <a:gd name="connsiteX2" fmla="*/ 602167 w 2031985"/>
              <a:gd name="connsiteY2" fmla="*/ 647700 h 1217257"/>
              <a:gd name="connsiteX3" fmla="*/ 2027107 w 2031985"/>
              <a:gd name="connsiteY3" fmla="*/ 1181100 h 1217257"/>
              <a:gd name="connsiteX4" fmla="*/ 1790887 w 2031985"/>
              <a:gd name="connsiteY4" fmla="*/ 716280 h 1217257"/>
              <a:gd name="connsiteX5" fmla="*/ 1097467 w 2031985"/>
              <a:gd name="connsiteY5" fmla="*/ 312420 h 1217257"/>
              <a:gd name="connsiteX6" fmla="*/ 975547 w 2031985"/>
              <a:gd name="connsiteY6" fmla="*/ 0 h 1217257"/>
              <a:gd name="connsiteX0" fmla="*/ 975547 w 2065548"/>
              <a:gd name="connsiteY0" fmla="*/ 0 h 1197667"/>
              <a:gd name="connsiteX1" fmla="*/ 7807 w 2065548"/>
              <a:gd name="connsiteY1" fmla="*/ 38100 h 1197667"/>
              <a:gd name="connsiteX2" fmla="*/ 602167 w 2065548"/>
              <a:gd name="connsiteY2" fmla="*/ 647700 h 1197667"/>
              <a:gd name="connsiteX3" fmla="*/ 2027107 w 2065548"/>
              <a:gd name="connsiteY3" fmla="*/ 1181100 h 1197667"/>
              <a:gd name="connsiteX4" fmla="*/ 1790887 w 2065548"/>
              <a:gd name="connsiteY4" fmla="*/ 716280 h 1197667"/>
              <a:gd name="connsiteX5" fmla="*/ 1097467 w 2065548"/>
              <a:gd name="connsiteY5" fmla="*/ 312420 h 1197667"/>
              <a:gd name="connsiteX6" fmla="*/ 975547 w 2065548"/>
              <a:gd name="connsiteY6" fmla="*/ 0 h 1197667"/>
              <a:gd name="connsiteX0" fmla="*/ 975352 w 2016802"/>
              <a:gd name="connsiteY0" fmla="*/ 0 h 1197667"/>
              <a:gd name="connsiteX1" fmla="*/ 7612 w 2016802"/>
              <a:gd name="connsiteY1" fmla="*/ 38100 h 1197667"/>
              <a:gd name="connsiteX2" fmla="*/ 601972 w 2016802"/>
              <a:gd name="connsiteY2" fmla="*/ 647700 h 1197667"/>
              <a:gd name="connsiteX3" fmla="*/ 1965952 w 2016802"/>
              <a:gd name="connsiteY3" fmla="*/ 1181100 h 1197667"/>
              <a:gd name="connsiteX4" fmla="*/ 1790692 w 2016802"/>
              <a:gd name="connsiteY4" fmla="*/ 716280 h 1197667"/>
              <a:gd name="connsiteX5" fmla="*/ 1097272 w 2016802"/>
              <a:gd name="connsiteY5" fmla="*/ 312420 h 1197667"/>
              <a:gd name="connsiteX6" fmla="*/ 975352 w 2016802"/>
              <a:gd name="connsiteY6" fmla="*/ 0 h 1197667"/>
              <a:gd name="connsiteX0" fmla="*/ 975352 w 2035648"/>
              <a:gd name="connsiteY0" fmla="*/ 0 h 1181742"/>
              <a:gd name="connsiteX1" fmla="*/ 7612 w 2035648"/>
              <a:gd name="connsiteY1" fmla="*/ 38100 h 1181742"/>
              <a:gd name="connsiteX2" fmla="*/ 601972 w 2035648"/>
              <a:gd name="connsiteY2" fmla="*/ 647700 h 1181742"/>
              <a:gd name="connsiteX3" fmla="*/ 1965952 w 2035648"/>
              <a:gd name="connsiteY3" fmla="*/ 1181100 h 1181742"/>
              <a:gd name="connsiteX4" fmla="*/ 1760212 w 2035648"/>
              <a:gd name="connsiteY4" fmla="*/ 746760 h 1181742"/>
              <a:gd name="connsiteX5" fmla="*/ 1097272 w 2035648"/>
              <a:gd name="connsiteY5" fmla="*/ 312420 h 1181742"/>
              <a:gd name="connsiteX6" fmla="*/ 975352 w 2035648"/>
              <a:gd name="connsiteY6" fmla="*/ 0 h 1181742"/>
              <a:gd name="connsiteX0" fmla="*/ 975352 w 2035648"/>
              <a:gd name="connsiteY0" fmla="*/ 0 h 1182700"/>
              <a:gd name="connsiteX1" fmla="*/ 7612 w 2035648"/>
              <a:gd name="connsiteY1" fmla="*/ 38100 h 1182700"/>
              <a:gd name="connsiteX2" fmla="*/ 601972 w 2035648"/>
              <a:gd name="connsiteY2" fmla="*/ 647700 h 1182700"/>
              <a:gd name="connsiteX3" fmla="*/ 1965952 w 2035648"/>
              <a:gd name="connsiteY3" fmla="*/ 1181100 h 1182700"/>
              <a:gd name="connsiteX4" fmla="*/ 1760212 w 2035648"/>
              <a:gd name="connsiteY4" fmla="*/ 746760 h 1182700"/>
              <a:gd name="connsiteX5" fmla="*/ 1097272 w 2035648"/>
              <a:gd name="connsiteY5" fmla="*/ 312420 h 1182700"/>
              <a:gd name="connsiteX6" fmla="*/ 975352 w 2035648"/>
              <a:gd name="connsiteY6" fmla="*/ 0 h 1182700"/>
              <a:gd name="connsiteX0" fmla="*/ 960368 w 2020664"/>
              <a:gd name="connsiteY0" fmla="*/ 0 h 1182646"/>
              <a:gd name="connsiteX1" fmla="*/ 7868 w 2020664"/>
              <a:gd name="connsiteY1" fmla="*/ 121920 h 1182646"/>
              <a:gd name="connsiteX2" fmla="*/ 586988 w 2020664"/>
              <a:gd name="connsiteY2" fmla="*/ 647700 h 1182646"/>
              <a:gd name="connsiteX3" fmla="*/ 1950968 w 2020664"/>
              <a:gd name="connsiteY3" fmla="*/ 1181100 h 1182646"/>
              <a:gd name="connsiteX4" fmla="*/ 1745228 w 2020664"/>
              <a:gd name="connsiteY4" fmla="*/ 746760 h 1182646"/>
              <a:gd name="connsiteX5" fmla="*/ 1082288 w 2020664"/>
              <a:gd name="connsiteY5" fmla="*/ 312420 h 1182646"/>
              <a:gd name="connsiteX6" fmla="*/ 960368 w 2020664"/>
              <a:gd name="connsiteY6" fmla="*/ 0 h 1182646"/>
              <a:gd name="connsiteX0" fmla="*/ 960368 w 2020664"/>
              <a:gd name="connsiteY0" fmla="*/ 0 h 1182646"/>
              <a:gd name="connsiteX1" fmla="*/ 7868 w 2020664"/>
              <a:gd name="connsiteY1" fmla="*/ 121920 h 1182646"/>
              <a:gd name="connsiteX2" fmla="*/ 586988 w 2020664"/>
              <a:gd name="connsiteY2" fmla="*/ 647700 h 1182646"/>
              <a:gd name="connsiteX3" fmla="*/ 1950968 w 2020664"/>
              <a:gd name="connsiteY3" fmla="*/ 1181100 h 1182646"/>
              <a:gd name="connsiteX4" fmla="*/ 1745228 w 2020664"/>
              <a:gd name="connsiteY4" fmla="*/ 746760 h 1182646"/>
              <a:gd name="connsiteX5" fmla="*/ 1082288 w 2020664"/>
              <a:gd name="connsiteY5" fmla="*/ 312420 h 1182646"/>
              <a:gd name="connsiteX6" fmla="*/ 960368 w 2020664"/>
              <a:gd name="connsiteY6" fmla="*/ 0 h 1182646"/>
              <a:gd name="connsiteX0" fmla="*/ 960368 w 2020664"/>
              <a:gd name="connsiteY0" fmla="*/ 0 h 1182646"/>
              <a:gd name="connsiteX1" fmla="*/ 7868 w 2020664"/>
              <a:gd name="connsiteY1" fmla="*/ 121920 h 1182646"/>
              <a:gd name="connsiteX2" fmla="*/ 586988 w 2020664"/>
              <a:gd name="connsiteY2" fmla="*/ 647700 h 1182646"/>
              <a:gd name="connsiteX3" fmla="*/ 1950968 w 2020664"/>
              <a:gd name="connsiteY3" fmla="*/ 1181100 h 1182646"/>
              <a:gd name="connsiteX4" fmla="*/ 1745228 w 2020664"/>
              <a:gd name="connsiteY4" fmla="*/ 746760 h 1182646"/>
              <a:gd name="connsiteX5" fmla="*/ 1082288 w 2020664"/>
              <a:gd name="connsiteY5" fmla="*/ 312420 h 1182646"/>
              <a:gd name="connsiteX6" fmla="*/ 960368 w 2020664"/>
              <a:gd name="connsiteY6" fmla="*/ 0 h 1182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664" h="1182646">
                <a:moveTo>
                  <a:pt x="960368" y="0"/>
                </a:moveTo>
                <a:cubicBezTo>
                  <a:pt x="642868" y="40640"/>
                  <a:pt x="-32772" y="-48260"/>
                  <a:pt x="7868" y="121920"/>
                </a:cubicBezTo>
                <a:cubicBezTo>
                  <a:pt x="-54362" y="229870"/>
                  <a:pt x="263138" y="471170"/>
                  <a:pt x="586988" y="647700"/>
                </a:cubicBezTo>
                <a:cubicBezTo>
                  <a:pt x="910838" y="824230"/>
                  <a:pt x="1759404" y="1210087"/>
                  <a:pt x="1950968" y="1181100"/>
                </a:cubicBezTo>
                <a:cubicBezTo>
                  <a:pt x="2144008" y="1151890"/>
                  <a:pt x="1890008" y="891540"/>
                  <a:pt x="1745228" y="746760"/>
                </a:cubicBezTo>
                <a:cubicBezTo>
                  <a:pt x="1600448" y="601980"/>
                  <a:pt x="1213098" y="436880"/>
                  <a:pt x="1082288" y="312420"/>
                </a:cubicBezTo>
                <a:cubicBezTo>
                  <a:pt x="951478" y="187960"/>
                  <a:pt x="981958" y="83820"/>
                  <a:pt x="960368" y="0"/>
                </a:cubicBezTo>
                <a:close/>
              </a:path>
            </a:pathLst>
          </a:custGeom>
          <a:solidFill>
            <a:srgbClr val="FEFF00">
              <a:alpha val="30000"/>
            </a:srgbClr>
          </a:solidFill>
          <a:ln cap="rnd">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Box 12"/>
          <p:cNvSpPr txBox="1">
            <a:spLocks noChangeArrowheads="1"/>
          </p:cNvSpPr>
          <p:nvPr/>
        </p:nvSpPr>
        <p:spPr bwMode="auto">
          <a:xfrm rot="1913656">
            <a:off x="5902325" y="4673189"/>
            <a:ext cx="1786566"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000000"/>
                </a:solidFill>
                <a:effectLst/>
                <a:latin typeface="Arial"/>
                <a:cs typeface="Calibri" pitchFamily="34" charset="0"/>
              </a:rPr>
              <a:t>Jerusalem</a:t>
            </a:r>
          </a:p>
        </p:txBody>
      </p:sp>
      <p:sp>
        <p:nvSpPr>
          <p:cNvPr id="14" name="Line 11"/>
          <p:cNvSpPr>
            <a:spLocks noChangeShapeType="1"/>
          </p:cNvSpPr>
          <p:nvPr/>
        </p:nvSpPr>
        <p:spPr bwMode="auto">
          <a:xfrm>
            <a:off x="8074152" y="1891400"/>
            <a:ext cx="0" cy="486917"/>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5" name="Text Box 12"/>
          <p:cNvSpPr txBox="1">
            <a:spLocks noChangeArrowheads="1"/>
          </p:cNvSpPr>
          <p:nvPr/>
        </p:nvSpPr>
        <p:spPr bwMode="auto">
          <a:xfrm>
            <a:off x="7426145" y="1505935"/>
            <a:ext cx="1296013"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err="1">
                <a:solidFill>
                  <a:srgbClr val="FEFF00"/>
                </a:solidFill>
                <a:effectLst>
                  <a:glow rad="76200">
                    <a:srgbClr val="010000">
                      <a:alpha val="60000"/>
                    </a:srgbClr>
                  </a:glow>
                </a:effectLst>
                <a:latin typeface="Arial"/>
                <a:cs typeface="Calibri" pitchFamily="34" charset="0"/>
              </a:rPr>
              <a:t>Bahurim</a:t>
            </a:r>
            <a:endParaRPr lang="en-US" sz="1600" dirty="0">
              <a:solidFill>
                <a:srgbClr val="FEFF00"/>
              </a:solidFill>
              <a:effectLst>
                <a:glow rad="76200">
                  <a:srgbClr val="010000">
                    <a:alpha val="60000"/>
                  </a:srgbClr>
                </a:glow>
              </a:effectLst>
              <a:latin typeface="Arial"/>
              <a:cs typeface="Calibri" pitchFamily="34" charset="0"/>
            </a:endParaRPr>
          </a:p>
        </p:txBody>
      </p:sp>
      <p:sp>
        <p:nvSpPr>
          <p:cNvPr id="16" name="Line 11"/>
          <p:cNvSpPr>
            <a:spLocks noChangeShapeType="1"/>
          </p:cNvSpPr>
          <p:nvPr/>
        </p:nvSpPr>
        <p:spPr bwMode="auto">
          <a:xfrm>
            <a:off x="5995782" y="3814874"/>
            <a:ext cx="260698" cy="478727"/>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7" name="Text Box 12"/>
          <p:cNvSpPr txBox="1">
            <a:spLocks noChangeArrowheads="1"/>
          </p:cNvSpPr>
          <p:nvPr/>
        </p:nvSpPr>
        <p:spPr bwMode="auto">
          <a:xfrm>
            <a:off x="5092861" y="3168543"/>
            <a:ext cx="1296013" cy="646331"/>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David’s palace</a:t>
            </a:r>
          </a:p>
        </p:txBody>
      </p:sp>
      <p:sp>
        <p:nvSpPr>
          <p:cNvPr id="7" name="Freeform 6"/>
          <p:cNvSpPr/>
          <p:nvPr/>
        </p:nvSpPr>
        <p:spPr>
          <a:xfrm>
            <a:off x="6256480" y="2279788"/>
            <a:ext cx="2794445" cy="2452498"/>
          </a:xfrm>
          <a:custGeom>
            <a:avLst/>
            <a:gdLst>
              <a:gd name="connsiteX0" fmla="*/ 167640 w 1783080"/>
              <a:gd name="connsiteY0" fmla="*/ 1760220 h 1760220"/>
              <a:gd name="connsiteX1" fmla="*/ 419100 w 1783080"/>
              <a:gd name="connsiteY1" fmla="*/ 1699260 h 1760220"/>
              <a:gd name="connsiteX2" fmla="*/ 274320 w 1783080"/>
              <a:gd name="connsiteY2" fmla="*/ 1303020 h 1760220"/>
              <a:gd name="connsiteX3" fmla="*/ 0 w 1783080"/>
              <a:gd name="connsiteY3" fmla="*/ 876300 h 1760220"/>
              <a:gd name="connsiteX4" fmla="*/ 1379220 w 1783080"/>
              <a:gd name="connsiteY4" fmla="*/ 617220 h 1760220"/>
              <a:gd name="connsiteX5" fmla="*/ 1783080 w 1783080"/>
              <a:gd name="connsiteY5" fmla="*/ 190500 h 1760220"/>
              <a:gd name="connsiteX6" fmla="*/ 1737360 w 1783080"/>
              <a:gd name="connsiteY6" fmla="*/ 0 h 1760220"/>
              <a:gd name="connsiteX0" fmla="*/ 167640 w 1783080"/>
              <a:gd name="connsiteY0" fmla="*/ 1760220 h 1760220"/>
              <a:gd name="connsiteX1" fmla="*/ 419100 w 1783080"/>
              <a:gd name="connsiteY1" fmla="*/ 1699260 h 1760220"/>
              <a:gd name="connsiteX2" fmla="*/ 274320 w 1783080"/>
              <a:gd name="connsiteY2" fmla="*/ 1303020 h 1760220"/>
              <a:gd name="connsiteX3" fmla="*/ 0 w 1783080"/>
              <a:gd name="connsiteY3" fmla="*/ 876300 h 1760220"/>
              <a:gd name="connsiteX4" fmla="*/ 1379220 w 1783080"/>
              <a:gd name="connsiteY4" fmla="*/ 617220 h 1760220"/>
              <a:gd name="connsiteX5" fmla="*/ 1783080 w 1783080"/>
              <a:gd name="connsiteY5" fmla="*/ 190500 h 1760220"/>
              <a:gd name="connsiteX6" fmla="*/ 1737360 w 1783080"/>
              <a:gd name="connsiteY6" fmla="*/ 0 h 1760220"/>
              <a:gd name="connsiteX0" fmla="*/ 175673 w 1791113"/>
              <a:gd name="connsiteY0" fmla="*/ 1760220 h 1760220"/>
              <a:gd name="connsiteX1" fmla="*/ 427133 w 1791113"/>
              <a:gd name="connsiteY1" fmla="*/ 1699260 h 1760220"/>
              <a:gd name="connsiteX2" fmla="*/ 282353 w 1791113"/>
              <a:gd name="connsiteY2" fmla="*/ 1303020 h 1760220"/>
              <a:gd name="connsiteX3" fmla="*/ 8033 w 1791113"/>
              <a:gd name="connsiteY3" fmla="*/ 876300 h 1760220"/>
              <a:gd name="connsiteX4" fmla="*/ 1387253 w 1791113"/>
              <a:gd name="connsiteY4" fmla="*/ 617220 h 1760220"/>
              <a:gd name="connsiteX5" fmla="*/ 1791113 w 1791113"/>
              <a:gd name="connsiteY5" fmla="*/ 190500 h 1760220"/>
              <a:gd name="connsiteX6" fmla="*/ 1745393 w 1791113"/>
              <a:gd name="connsiteY6" fmla="*/ 0 h 1760220"/>
              <a:gd name="connsiteX0" fmla="*/ 175673 w 1791113"/>
              <a:gd name="connsiteY0" fmla="*/ 1760220 h 1760220"/>
              <a:gd name="connsiteX1" fmla="*/ 427133 w 1791113"/>
              <a:gd name="connsiteY1" fmla="*/ 1699260 h 1760220"/>
              <a:gd name="connsiteX2" fmla="*/ 282353 w 1791113"/>
              <a:gd name="connsiteY2" fmla="*/ 1303020 h 1760220"/>
              <a:gd name="connsiteX3" fmla="*/ 8033 w 1791113"/>
              <a:gd name="connsiteY3" fmla="*/ 876300 h 1760220"/>
              <a:gd name="connsiteX4" fmla="*/ 1387253 w 1791113"/>
              <a:gd name="connsiteY4" fmla="*/ 617220 h 1760220"/>
              <a:gd name="connsiteX5" fmla="*/ 1791113 w 1791113"/>
              <a:gd name="connsiteY5" fmla="*/ 190500 h 1760220"/>
              <a:gd name="connsiteX6" fmla="*/ 1745393 w 1791113"/>
              <a:gd name="connsiteY6" fmla="*/ 0 h 1760220"/>
              <a:gd name="connsiteX0" fmla="*/ 210198 w 1825638"/>
              <a:gd name="connsiteY0" fmla="*/ 1760220 h 1760220"/>
              <a:gd name="connsiteX1" fmla="*/ 461658 w 1825638"/>
              <a:gd name="connsiteY1" fmla="*/ 1699260 h 1760220"/>
              <a:gd name="connsiteX2" fmla="*/ 385458 w 1825638"/>
              <a:gd name="connsiteY2" fmla="*/ 1280160 h 1760220"/>
              <a:gd name="connsiteX3" fmla="*/ 42558 w 1825638"/>
              <a:gd name="connsiteY3" fmla="*/ 876300 h 1760220"/>
              <a:gd name="connsiteX4" fmla="*/ 1421778 w 1825638"/>
              <a:gd name="connsiteY4" fmla="*/ 617220 h 1760220"/>
              <a:gd name="connsiteX5" fmla="*/ 1825638 w 1825638"/>
              <a:gd name="connsiteY5" fmla="*/ 190500 h 1760220"/>
              <a:gd name="connsiteX6" fmla="*/ 1779918 w 1825638"/>
              <a:gd name="connsiteY6" fmla="*/ 0 h 1760220"/>
              <a:gd name="connsiteX0" fmla="*/ 210198 w 1825638"/>
              <a:gd name="connsiteY0" fmla="*/ 1760220 h 1760220"/>
              <a:gd name="connsiteX1" fmla="*/ 461658 w 1825638"/>
              <a:gd name="connsiteY1" fmla="*/ 1699260 h 1760220"/>
              <a:gd name="connsiteX2" fmla="*/ 385458 w 1825638"/>
              <a:gd name="connsiteY2" fmla="*/ 1280160 h 1760220"/>
              <a:gd name="connsiteX3" fmla="*/ 42558 w 1825638"/>
              <a:gd name="connsiteY3" fmla="*/ 876300 h 1760220"/>
              <a:gd name="connsiteX4" fmla="*/ 1421778 w 1825638"/>
              <a:gd name="connsiteY4" fmla="*/ 617220 h 1760220"/>
              <a:gd name="connsiteX5" fmla="*/ 1825638 w 1825638"/>
              <a:gd name="connsiteY5" fmla="*/ 190500 h 1760220"/>
              <a:gd name="connsiteX6" fmla="*/ 1779918 w 1825638"/>
              <a:gd name="connsiteY6" fmla="*/ 0 h 1760220"/>
              <a:gd name="connsiteX0" fmla="*/ 208852 w 1824292"/>
              <a:gd name="connsiteY0" fmla="*/ 1760220 h 1760220"/>
              <a:gd name="connsiteX1" fmla="*/ 460312 w 1824292"/>
              <a:gd name="connsiteY1" fmla="*/ 1699260 h 1760220"/>
              <a:gd name="connsiteX2" fmla="*/ 384112 w 1824292"/>
              <a:gd name="connsiteY2" fmla="*/ 1280160 h 1760220"/>
              <a:gd name="connsiteX3" fmla="*/ 41212 w 1824292"/>
              <a:gd name="connsiteY3" fmla="*/ 876300 h 1760220"/>
              <a:gd name="connsiteX4" fmla="*/ 1397572 w 1824292"/>
              <a:gd name="connsiteY4" fmla="*/ 579120 h 1760220"/>
              <a:gd name="connsiteX5" fmla="*/ 1824292 w 1824292"/>
              <a:gd name="connsiteY5" fmla="*/ 190500 h 1760220"/>
              <a:gd name="connsiteX6" fmla="*/ 1778572 w 1824292"/>
              <a:gd name="connsiteY6" fmla="*/ 0 h 1760220"/>
              <a:gd name="connsiteX0" fmla="*/ 208852 w 1824292"/>
              <a:gd name="connsiteY0" fmla="*/ 1760220 h 1760220"/>
              <a:gd name="connsiteX1" fmla="*/ 460312 w 1824292"/>
              <a:gd name="connsiteY1" fmla="*/ 1699260 h 1760220"/>
              <a:gd name="connsiteX2" fmla="*/ 384112 w 1824292"/>
              <a:gd name="connsiteY2" fmla="*/ 1280160 h 1760220"/>
              <a:gd name="connsiteX3" fmla="*/ 41212 w 1824292"/>
              <a:gd name="connsiteY3" fmla="*/ 876300 h 1760220"/>
              <a:gd name="connsiteX4" fmla="*/ 1397572 w 1824292"/>
              <a:gd name="connsiteY4" fmla="*/ 579120 h 1760220"/>
              <a:gd name="connsiteX5" fmla="*/ 1824292 w 1824292"/>
              <a:gd name="connsiteY5" fmla="*/ 190500 h 1760220"/>
              <a:gd name="connsiteX6" fmla="*/ 1778572 w 1824292"/>
              <a:gd name="connsiteY6" fmla="*/ 0 h 1760220"/>
              <a:gd name="connsiteX0" fmla="*/ 208852 w 1829038"/>
              <a:gd name="connsiteY0" fmla="*/ 1760220 h 1760220"/>
              <a:gd name="connsiteX1" fmla="*/ 460312 w 1829038"/>
              <a:gd name="connsiteY1" fmla="*/ 1699260 h 1760220"/>
              <a:gd name="connsiteX2" fmla="*/ 384112 w 1829038"/>
              <a:gd name="connsiteY2" fmla="*/ 1280160 h 1760220"/>
              <a:gd name="connsiteX3" fmla="*/ 41212 w 1829038"/>
              <a:gd name="connsiteY3" fmla="*/ 876300 h 1760220"/>
              <a:gd name="connsiteX4" fmla="*/ 1397572 w 1829038"/>
              <a:gd name="connsiteY4" fmla="*/ 579120 h 1760220"/>
              <a:gd name="connsiteX5" fmla="*/ 1824292 w 1829038"/>
              <a:gd name="connsiteY5" fmla="*/ 190500 h 1760220"/>
              <a:gd name="connsiteX6" fmla="*/ 1778572 w 1829038"/>
              <a:gd name="connsiteY6" fmla="*/ 0 h 1760220"/>
              <a:gd name="connsiteX0" fmla="*/ 208852 w 2141429"/>
              <a:gd name="connsiteY0" fmla="*/ 2485935 h 2485935"/>
              <a:gd name="connsiteX1" fmla="*/ 460312 w 2141429"/>
              <a:gd name="connsiteY1" fmla="*/ 2424975 h 2485935"/>
              <a:gd name="connsiteX2" fmla="*/ 384112 w 2141429"/>
              <a:gd name="connsiteY2" fmla="*/ 2005875 h 2485935"/>
              <a:gd name="connsiteX3" fmla="*/ 41212 w 2141429"/>
              <a:gd name="connsiteY3" fmla="*/ 1602015 h 2485935"/>
              <a:gd name="connsiteX4" fmla="*/ 1397572 w 2141429"/>
              <a:gd name="connsiteY4" fmla="*/ 1304835 h 2485935"/>
              <a:gd name="connsiteX5" fmla="*/ 1824292 w 2141429"/>
              <a:gd name="connsiteY5" fmla="*/ 916215 h 2485935"/>
              <a:gd name="connsiteX6" fmla="*/ 2141429 w 2141429"/>
              <a:gd name="connsiteY6" fmla="*/ 0 h 2485935"/>
              <a:gd name="connsiteX0" fmla="*/ 208852 w 2141429"/>
              <a:gd name="connsiteY0" fmla="*/ 2485935 h 2485935"/>
              <a:gd name="connsiteX1" fmla="*/ 460312 w 2141429"/>
              <a:gd name="connsiteY1" fmla="*/ 2424975 h 2485935"/>
              <a:gd name="connsiteX2" fmla="*/ 384112 w 2141429"/>
              <a:gd name="connsiteY2" fmla="*/ 2005875 h 2485935"/>
              <a:gd name="connsiteX3" fmla="*/ 41212 w 2141429"/>
              <a:gd name="connsiteY3" fmla="*/ 1602015 h 2485935"/>
              <a:gd name="connsiteX4" fmla="*/ 1397572 w 2141429"/>
              <a:gd name="connsiteY4" fmla="*/ 1304835 h 2485935"/>
              <a:gd name="connsiteX5" fmla="*/ 1403378 w 2141429"/>
              <a:gd name="connsiteY5" fmla="*/ 756558 h 2485935"/>
              <a:gd name="connsiteX6" fmla="*/ 2141429 w 2141429"/>
              <a:gd name="connsiteY6" fmla="*/ 0 h 2485935"/>
              <a:gd name="connsiteX0" fmla="*/ 208852 w 2141429"/>
              <a:gd name="connsiteY0" fmla="*/ 2485935 h 2485935"/>
              <a:gd name="connsiteX1" fmla="*/ 460312 w 2141429"/>
              <a:gd name="connsiteY1" fmla="*/ 2424975 h 2485935"/>
              <a:gd name="connsiteX2" fmla="*/ 384112 w 2141429"/>
              <a:gd name="connsiteY2" fmla="*/ 2005875 h 2485935"/>
              <a:gd name="connsiteX3" fmla="*/ 41212 w 2141429"/>
              <a:gd name="connsiteY3" fmla="*/ 1602015 h 2485935"/>
              <a:gd name="connsiteX4" fmla="*/ 1397572 w 2141429"/>
              <a:gd name="connsiteY4" fmla="*/ 1304835 h 2485935"/>
              <a:gd name="connsiteX5" fmla="*/ 1403378 w 2141429"/>
              <a:gd name="connsiteY5" fmla="*/ 756558 h 2485935"/>
              <a:gd name="connsiteX6" fmla="*/ 1680239 w 2141429"/>
              <a:gd name="connsiteY6" fmla="*/ 461193 h 2485935"/>
              <a:gd name="connsiteX7" fmla="*/ 2141429 w 2141429"/>
              <a:gd name="connsiteY7" fmla="*/ 0 h 2485935"/>
              <a:gd name="connsiteX0" fmla="*/ 208852 w 2141429"/>
              <a:gd name="connsiteY0" fmla="*/ 2485935 h 2485935"/>
              <a:gd name="connsiteX1" fmla="*/ 460312 w 2141429"/>
              <a:gd name="connsiteY1" fmla="*/ 2424975 h 2485935"/>
              <a:gd name="connsiteX2" fmla="*/ 384112 w 2141429"/>
              <a:gd name="connsiteY2" fmla="*/ 2005875 h 2485935"/>
              <a:gd name="connsiteX3" fmla="*/ 41212 w 2141429"/>
              <a:gd name="connsiteY3" fmla="*/ 1602015 h 2485935"/>
              <a:gd name="connsiteX4" fmla="*/ 1397572 w 2141429"/>
              <a:gd name="connsiteY4" fmla="*/ 1304835 h 2485935"/>
              <a:gd name="connsiteX5" fmla="*/ 1403378 w 2141429"/>
              <a:gd name="connsiteY5" fmla="*/ 756558 h 2485935"/>
              <a:gd name="connsiteX6" fmla="*/ 1680239 w 2141429"/>
              <a:gd name="connsiteY6" fmla="*/ 461193 h 2485935"/>
              <a:gd name="connsiteX7" fmla="*/ 1607667 w 2141429"/>
              <a:gd name="connsiteY7" fmla="*/ 185422 h 2485935"/>
              <a:gd name="connsiteX8" fmla="*/ 2141429 w 2141429"/>
              <a:gd name="connsiteY8" fmla="*/ 0 h 2485935"/>
              <a:gd name="connsiteX0" fmla="*/ 208852 w 2141429"/>
              <a:gd name="connsiteY0" fmla="*/ 2485935 h 2485935"/>
              <a:gd name="connsiteX1" fmla="*/ 460312 w 2141429"/>
              <a:gd name="connsiteY1" fmla="*/ 2424975 h 2485935"/>
              <a:gd name="connsiteX2" fmla="*/ 384112 w 2141429"/>
              <a:gd name="connsiteY2" fmla="*/ 2005875 h 2485935"/>
              <a:gd name="connsiteX3" fmla="*/ 41212 w 2141429"/>
              <a:gd name="connsiteY3" fmla="*/ 1602015 h 2485935"/>
              <a:gd name="connsiteX4" fmla="*/ 1397572 w 2141429"/>
              <a:gd name="connsiteY4" fmla="*/ 1304835 h 2485935"/>
              <a:gd name="connsiteX5" fmla="*/ 1403378 w 2141429"/>
              <a:gd name="connsiteY5" fmla="*/ 756558 h 2485935"/>
              <a:gd name="connsiteX6" fmla="*/ 1680239 w 2141429"/>
              <a:gd name="connsiteY6" fmla="*/ 461193 h 2485935"/>
              <a:gd name="connsiteX7" fmla="*/ 1607667 w 2141429"/>
              <a:gd name="connsiteY7" fmla="*/ 185422 h 2485935"/>
              <a:gd name="connsiteX8" fmla="*/ 2141429 w 2141429"/>
              <a:gd name="connsiteY8" fmla="*/ 0 h 2485935"/>
              <a:gd name="connsiteX0" fmla="*/ 208852 w 2141429"/>
              <a:gd name="connsiteY0" fmla="*/ 2485935 h 2485935"/>
              <a:gd name="connsiteX1" fmla="*/ 460312 w 2141429"/>
              <a:gd name="connsiteY1" fmla="*/ 2424975 h 2485935"/>
              <a:gd name="connsiteX2" fmla="*/ 384112 w 2141429"/>
              <a:gd name="connsiteY2" fmla="*/ 2005875 h 2485935"/>
              <a:gd name="connsiteX3" fmla="*/ 41212 w 2141429"/>
              <a:gd name="connsiteY3" fmla="*/ 1602015 h 2485935"/>
              <a:gd name="connsiteX4" fmla="*/ 1397572 w 2141429"/>
              <a:gd name="connsiteY4" fmla="*/ 1304835 h 2485935"/>
              <a:gd name="connsiteX5" fmla="*/ 1403378 w 2141429"/>
              <a:gd name="connsiteY5" fmla="*/ 756558 h 2485935"/>
              <a:gd name="connsiteX6" fmla="*/ 1680239 w 2141429"/>
              <a:gd name="connsiteY6" fmla="*/ 461193 h 2485935"/>
              <a:gd name="connsiteX7" fmla="*/ 1607667 w 2141429"/>
              <a:gd name="connsiteY7" fmla="*/ 185422 h 2485935"/>
              <a:gd name="connsiteX8" fmla="*/ 2141429 w 2141429"/>
              <a:gd name="connsiteY8" fmla="*/ 0 h 2485935"/>
              <a:gd name="connsiteX0" fmla="*/ 208852 w 2141429"/>
              <a:gd name="connsiteY0" fmla="*/ 2485935 h 2485935"/>
              <a:gd name="connsiteX1" fmla="*/ 460312 w 2141429"/>
              <a:gd name="connsiteY1" fmla="*/ 2424975 h 2485935"/>
              <a:gd name="connsiteX2" fmla="*/ 384112 w 2141429"/>
              <a:gd name="connsiteY2" fmla="*/ 2005875 h 2485935"/>
              <a:gd name="connsiteX3" fmla="*/ 41212 w 2141429"/>
              <a:gd name="connsiteY3" fmla="*/ 1602015 h 2485935"/>
              <a:gd name="connsiteX4" fmla="*/ 1397572 w 2141429"/>
              <a:gd name="connsiteY4" fmla="*/ 1304835 h 2485935"/>
              <a:gd name="connsiteX5" fmla="*/ 1403378 w 2141429"/>
              <a:gd name="connsiteY5" fmla="*/ 756558 h 2485935"/>
              <a:gd name="connsiteX6" fmla="*/ 1680239 w 2141429"/>
              <a:gd name="connsiteY6" fmla="*/ 461193 h 2485935"/>
              <a:gd name="connsiteX7" fmla="*/ 1607667 w 2141429"/>
              <a:gd name="connsiteY7" fmla="*/ 185422 h 2485935"/>
              <a:gd name="connsiteX8" fmla="*/ 2141429 w 2141429"/>
              <a:gd name="connsiteY8" fmla="*/ 0 h 2485935"/>
              <a:gd name="connsiteX0" fmla="*/ 208852 w 2141429"/>
              <a:gd name="connsiteY0" fmla="*/ 2485935 h 2485935"/>
              <a:gd name="connsiteX1" fmla="*/ 460312 w 2141429"/>
              <a:gd name="connsiteY1" fmla="*/ 2424975 h 2485935"/>
              <a:gd name="connsiteX2" fmla="*/ 384112 w 2141429"/>
              <a:gd name="connsiteY2" fmla="*/ 2005875 h 2485935"/>
              <a:gd name="connsiteX3" fmla="*/ 41212 w 2141429"/>
              <a:gd name="connsiteY3" fmla="*/ 1602015 h 2485935"/>
              <a:gd name="connsiteX4" fmla="*/ 1397572 w 2141429"/>
              <a:gd name="connsiteY4" fmla="*/ 1304835 h 2485935"/>
              <a:gd name="connsiteX5" fmla="*/ 1403378 w 2141429"/>
              <a:gd name="connsiteY5" fmla="*/ 756558 h 2485935"/>
              <a:gd name="connsiteX6" fmla="*/ 1680239 w 2141429"/>
              <a:gd name="connsiteY6" fmla="*/ 461193 h 2485935"/>
              <a:gd name="connsiteX7" fmla="*/ 1429867 w 2141429"/>
              <a:gd name="connsiteY7" fmla="*/ 226697 h 2485935"/>
              <a:gd name="connsiteX8" fmla="*/ 2141429 w 2141429"/>
              <a:gd name="connsiteY8" fmla="*/ 0 h 2485935"/>
              <a:gd name="connsiteX0" fmla="*/ 208852 w 2141429"/>
              <a:gd name="connsiteY0" fmla="*/ 2485935 h 2485935"/>
              <a:gd name="connsiteX1" fmla="*/ 460312 w 2141429"/>
              <a:gd name="connsiteY1" fmla="*/ 2424975 h 2485935"/>
              <a:gd name="connsiteX2" fmla="*/ 384112 w 2141429"/>
              <a:gd name="connsiteY2" fmla="*/ 2005875 h 2485935"/>
              <a:gd name="connsiteX3" fmla="*/ 41212 w 2141429"/>
              <a:gd name="connsiteY3" fmla="*/ 1602015 h 2485935"/>
              <a:gd name="connsiteX4" fmla="*/ 1397572 w 2141429"/>
              <a:gd name="connsiteY4" fmla="*/ 1304835 h 2485935"/>
              <a:gd name="connsiteX5" fmla="*/ 1403378 w 2141429"/>
              <a:gd name="connsiteY5" fmla="*/ 756558 h 2485935"/>
              <a:gd name="connsiteX6" fmla="*/ 1680239 w 2141429"/>
              <a:gd name="connsiteY6" fmla="*/ 461193 h 2485935"/>
              <a:gd name="connsiteX7" fmla="*/ 1429867 w 2141429"/>
              <a:gd name="connsiteY7" fmla="*/ 226697 h 2485935"/>
              <a:gd name="connsiteX8" fmla="*/ 1710628 w 2141429"/>
              <a:gd name="connsiteY8" fmla="*/ 161836 h 2485935"/>
              <a:gd name="connsiteX9" fmla="*/ 2141429 w 2141429"/>
              <a:gd name="connsiteY9" fmla="*/ 0 h 2485935"/>
              <a:gd name="connsiteX0" fmla="*/ 208852 w 2211279"/>
              <a:gd name="connsiteY0" fmla="*/ 2431960 h 2431960"/>
              <a:gd name="connsiteX1" fmla="*/ 460312 w 2211279"/>
              <a:gd name="connsiteY1" fmla="*/ 2371000 h 2431960"/>
              <a:gd name="connsiteX2" fmla="*/ 384112 w 2211279"/>
              <a:gd name="connsiteY2" fmla="*/ 1951900 h 2431960"/>
              <a:gd name="connsiteX3" fmla="*/ 41212 w 2211279"/>
              <a:gd name="connsiteY3" fmla="*/ 1548040 h 2431960"/>
              <a:gd name="connsiteX4" fmla="*/ 1397572 w 2211279"/>
              <a:gd name="connsiteY4" fmla="*/ 1250860 h 2431960"/>
              <a:gd name="connsiteX5" fmla="*/ 1403378 w 2211279"/>
              <a:gd name="connsiteY5" fmla="*/ 702583 h 2431960"/>
              <a:gd name="connsiteX6" fmla="*/ 1680239 w 2211279"/>
              <a:gd name="connsiteY6" fmla="*/ 407218 h 2431960"/>
              <a:gd name="connsiteX7" fmla="*/ 1429867 w 2211279"/>
              <a:gd name="connsiteY7" fmla="*/ 172722 h 2431960"/>
              <a:gd name="connsiteX8" fmla="*/ 1710628 w 2211279"/>
              <a:gd name="connsiteY8" fmla="*/ 107861 h 2431960"/>
              <a:gd name="connsiteX9" fmla="*/ 2211279 w 2211279"/>
              <a:gd name="connsiteY9" fmla="*/ 0 h 2431960"/>
              <a:gd name="connsiteX0" fmla="*/ 208852 w 2211279"/>
              <a:gd name="connsiteY0" fmla="*/ 2444612 h 2444612"/>
              <a:gd name="connsiteX1" fmla="*/ 460312 w 2211279"/>
              <a:gd name="connsiteY1" fmla="*/ 2383652 h 2444612"/>
              <a:gd name="connsiteX2" fmla="*/ 384112 w 2211279"/>
              <a:gd name="connsiteY2" fmla="*/ 1964552 h 2444612"/>
              <a:gd name="connsiteX3" fmla="*/ 41212 w 2211279"/>
              <a:gd name="connsiteY3" fmla="*/ 1560692 h 2444612"/>
              <a:gd name="connsiteX4" fmla="*/ 1397572 w 2211279"/>
              <a:gd name="connsiteY4" fmla="*/ 1263512 h 2444612"/>
              <a:gd name="connsiteX5" fmla="*/ 1403378 w 2211279"/>
              <a:gd name="connsiteY5" fmla="*/ 715235 h 2444612"/>
              <a:gd name="connsiteX6" fmla="*/ 1680239 w 2211279"/>
              <a:gd name="connsiteY6" fmla="*/ 419870 h 2444612"/>
              <a:gd name="connsiteX7" fmla="*/ 1429867 w 2211279"/>
              <a:gd name="connsiteY7" fmla="*/ 185374 h 2444612"/>
              <a:gd name="connsiteX8" fmla="*/ 1710628 w 2211279"/>
              <a:gd name="connsiteY8" fmla="*/ 120513 h 2444612"/>
              <a:gd name="connsiteX9" fmla="*/ 2211279 w 2211279"/>
              <a:gd name="connsiteY9" fmla="*/ 12652 h 2444612"/>
              <a:gd name="connsiteX0" fmla="*/ 208852 w 2211279"/>
              <a:gd name="connsiteY0" fmla="*/ 2444612 h 2444612"/>
              <a:gd name="connsiteX1" fmla="*/ 460312 w 2211279"/>
              <a:gd name="connsiteY1" fmla="*/ 2383652 h 2444612"/>
              <a:gd name="connsiteX2" fmla="*/ 384112 w 2211279"/>
              <a:gd name="connsiteY2" fmla="*/ 1964552 h 2444612"/>
              <a:gd name="connsiteX3" fmla="*/ 41212 w 2211279"/>
              <a:gd name="connsiteY3" fmla="*/ 1560692 h 2444612"/>
              <a:gd name="connsiteX4" fmla="*/ 1397572 w 2211279"/>
              <a:gd name="connsiteY4" fmla="*/ 1263512 h 2444612"/>
              <a:gd name="connsiteX5" fmla="*/ 1403378 w 2211279"/>
              <a:gd name="connsiteY5" fmla="*/ 715235 h 2444612"/>
              <a:gd name="connsiteX6" fmla="*/ 1492914 w 2211279"/>
              <a:gd name="connsiteY6" fmla="*/ 403995 h 2444612"/>
              <a:gd name="connsiteX7" fmla="*/ 1429867 w 2211279"/>
              <a:gd name="connsiteY7" fmla="*/ 185374 h 2444612"/>
              <a:gd name="connsiteX8" fmla="*/ 1710628 w 2211279"/>
              <a:gd name="connsiteY8" fmla="*/ 120513 h 2444612"/>
              <a:gd name="connsiteX9" fmla="*/ 2211279 w 2211279"/>
              <a:gd name="connsiteY9" fmla="*/ 12652 h 2444612"/>
              <a:gd name="connsiteX0" fmla="*/ 208852 w 2211279"/>
              <a:gd name="connsiteY0" fmla="*/ 2444612 h 2444612"/>
              <a:gd name="connsiteX1" fmla="*/ 460312 w 2211279"/>
              <a:gd name="connsiteY1" fmla="*/ 2383652 h 2444612"/>
              <a:gd name="connsiteX2" fmla="*/ 384112 w 2211279"/>
              <a:gd name="connsiteY2" fmla="*/ 1964552 h 2444612"/>
              <a:gd name="connsiteX3" fmla="*/ 41212 w 2211279"/>
              <a:gd name="connsiteY3" fmla="*/ 1560692 h 2444612"/>
              <a:gd name="connsiteX4" fmla="*/ 1397572 w 2211279"/>
              <a:gd name="connsiteY4" fmla="*/ 1263512 h 2444612"/>
              <a:gd name="connsiteX5" fmla="*/ 1403378 w 2211279"/>
              <a:gd name="connsiteY5" fmla="*/ 715235 h 2444612"/>
              <a:gd name="connsiteX6" fmla="*/ 1492914 w 2211279"/>
              <a:gd name="connsiteY6" fmla="*/ 403995 h 2444612"/>
              <a:gd name="connsiteX7" fmla="*/ 1429867 w 2211279"/>
              <a:gd name="connsiteY7" fmla="*/ 185374 h 2444612"/>
              <a:gd name="connsiteX8" fmla="*/ 1710628 w 2211279"/>
              <a:gd name="connsiteY8" fmla="*/ 120513 h 2444612"/>
              <a:gd name="connsiteX9" fmla="*/ 2211279 w 2211279"/>
              <a:gd name="connsiteY9" fmla="*/ 12652 h 2444612"/>
              <a:gd name="connsiteX0" fmla="*/ 208852 w 2211279"/>
              <a:gd name="connsiteY0" fmla="*/ 2444612 h 2444612"/>
              <a:gd name="connsiteX1" fmla="*/ 460312 w 2211279"/>
              <a:gd name="connsiteY1" fmla="*/ 2383652 h 2444612"/>
              <a:gd name="connsiteX2" fmla="*/ 384112 w 2211279"/>
              <a:gd name="connsiteY2" fmla="*/ 1964552 h 2444612"/>
              <a:gd name="connsiteX3" fmla="*/ 41212 w 2211279"/>
              <a:gd name="connsiteY3" fmla="*/ 1560692 h 2444612"/>
              <a:gd name="connsiteX4" fmla="*/ 1397572 w 2211279"/>
              <a:gd name="connsiteY4" fmla="*/ 1263512 h 2444612"/>
              <a:gd name="connsiteX5" fmla="*/ 1403378 w 2211279"/>
              <a:gd name="connsiteY5" fmla="*/ 715235 h 2444612"/>
              <a:gd name="connsiteX6" fmla="*/ 1492914 w 2211279"/>
              <a:gd name="connsiteY6" fmla="*/ 403995 h 2444612"/>
              <a:gd name="connsiteX7" fmla="*/ 1429867 w 2211279"/>
              <a:gd name="connsiteY7" fmla="*/ 185374 h 2444612"/>
              <a:gd name="connsiteX8" fmla="*/ 1710628 w 2211279"/>
              <a:gd name="connsiteY8" fmla="*/ 120513 h 2444612"/>
              <a:gd name="connsiteX9" fmla="*/ 2211279 w 2211279"/>
              <a:gd name="connsiteY9" fmla="*/ 12652 h 2444612"/>
              <a:gd name="connsiteX0" fmla="*/ 208852 w 2211279"/>
              <a:gd name="connsiteY0" fmla="*/ 2444612 h 2444612"/>
              <a:gd name="connsiteX1" fmla="*/ 460312 w 2211279"/>
              <a:gd name="connsiteY1" fmla="*/ 2383652 h 2444612"/>
              <a:gd name="connsiteX2" fmla="*/ 384112 w 2211279"/>
              <a:gd name="connsiteY2" fmla="*/ 1964552 h 2444612"/>
              <a:gd name="connsiteX3" fmla="*/ 41212 w 2211279"/>
              <a:gd name="connsiteY3" fmla="*/ 1560692 h 2444612"/>
              <a:gd name="connsiteX4" fmla="*/ 1397572 w 2211279"/>
              <a:gd name="connsiteY4" fmla="*/ 1263512 h 2444612"/>
              <a:gd name="connsiteX5" fmla="*/ 1403378 w 2211279"/>
              <a:gd name="connsiteY5" fmla="*/ 715235 h 2444612"/>
              <a:gd name="connsiteX6" fmla="*/ 1381789 w 2211279"/>
              <a:gd name="connsiteY6" fmla="*/ 451620 h 2444612"/>
              <a:gd name="connsiteX7" fmla="*/ 1429867 w 2211279"/>
              <a:gd name="connsiteY7" fmla="*/ 185374 h 2444612"/>
              <a:gd name="connsiteX8" fmla="*/ 1710628 w 2211279"/>
              <a:gd name="connsiteY8" fmla="*/ 120513 h 2444612"/>
              <a:gd name="connsiteX9" fmla="*/ 2211279 w 2211279"/>
              <a:gd name="connsiteY9" fmla="*/ 12652 h 2444612"/>
              <a:gd name="connsiteX0" fmla="*/ 208852 w 2211279"/>
              <a:gd name="connsiteY0" fmla="*/ 2444612 h 2444612"/>
              <a:gd name="connsiteX1" fmla="*/ 460312 w 2211279"/>
              <a:gd name="connsiteY1" fmla="*/ 2383652 h 2444612"/>
              <a:gd name="connsiteX2" fmla="*/ 384112 w 2211279"/>
              <a:gd name="connsiteY2" fmla="*/ 1964552 h 2444612"/>
              <a:gd name="connsiteX3" fmla="*/ 41212 w 2211279"/>
              <a:gd name="connsiteY3" fmla="*/ 1560692 h 2444612"/>
              <a:gd name="connsiteX4" fmla="*/ 1397572 w 2211279"/>
              <a:gd name="connsiteY4" fmla="*/ 1263512 h 2444612"/>
              <a:gd name="connsiteX5" fmla="*/ 1403378 w 2211279"/>
              <a:gd name="connsiteY5" fmla="*/ 715235 h 2444612"/>
              <a:gd name="connsiteX6" fmla="*/ 1381789 w 2211279"/>
              <a:gd name="connsiteY6" fmla="*/ 451620 h 2444612"/>
              <a:gd name="connsiteX7" fmla="*/ 1356842 w 2211279"/>
              <a:gd name="connsiteY7" fmla="*/ 229824 h 2444612"/>
              <a:gd name="connsiteX8" fmla="*/ 1710628 w 2211279"/>
              <a:gd name="connsiteY8" fmla="*/ 120513 h 2444612"/>
              <a:gd name="connsiteX9" fmla="*/ 2211279 w 2211279"/>
              <a:gd name="connsiteY9" fmla="*/ 12652 h 2444612"/>
              <a:gd name="connsiteX0" fmla="*/ 208852 w 2211279"/>
              <a:gd name="connsiteY0" fmla="*/ 2444612 h 2444612"/>
              <a:gd name="connsiteX1" fmla="*/ 460312 w 2211279"/>
              <a:gd name="connsiteY1" fmla="*/ 2383652 h 2444612"/>
              <a:gd name="connsiteX2" fmla="*/ 384112 w 2211279"/>
              <a:gd name="connsiteY2" fmla="*/ 1964552 h 2444612"/>
              <a:gd name="connsiteX3" fmla="*/ 41212 w 2211279"/>
              <a:gd name="connsiteY3" fmla="*/ 1560692 h 2444612"/>
              <a:gd name="connsiteX4" fmla="*/ 1397572 w 2211279"/>
              <a:gd name="connsiteY4" fmla="*/ 1263512 h 2444612"/>
              <a:gd name="connsiteX5" fmla="*/ 1403378 w 2211279"/>
              <a:gd name="connsiteY5" fmla="*/ 715235 h 2444612"/>
              <a:gd name="connsiteX6" fmla="*/ 1381789 w 2211279"/>
              <a:gd name="connsiteY6" fmla="*/ 451620 h 2444612"/>
              <a:gd name="connsiteX7" fmla="*/ 1356842 w 2211279"/>
              <a:gd name="connsiteY7" fmla="*/ 229824 h 2444612"/>
              <a:gd name="connsiteX8" fmla="*/ 1710628 w 2211279"/>
              <a:gd name="connsiteY8" fmla="*/ 120513 h 2444612"/>
              <a:gd name="connsiteX9" fmla="*/ 2211279 w 2211279"/>
              <a:gd name="connsiteY9" fmla="*/ 12652 h 2444612"/>
              <a:gd name="connsiteX0" fmla="*/ 208852 w 2211279"/>
              <a:gd name="connsiteY0" fmla="*/ 2444612 h 2444612"/>
              <a:gd name="connsiteX1" fmla="*/ 460312 w 2211279"/>
              <a:gd name="connsiteY1" fmla="*/ 2383652 h 2444612"/>
              <a:gd name="connsiteX2" fmla="*/ 384112 w 2211279"/>
              <a:gd name="connsiteY2" fmla="*/ 1964552 h 2444612"/>
              <a:gd name="connsiteX3" fmla="*/ 41212 w 2211279"/>
              <a:gd name="connsiteY3" fmla="*/ 1560692 h 2444612"/>
              <a:gd name="connsiteX4" fmla="*/ 1397572 w 2211279"/>
              <a:gd name="connsiteY4" fmla="*/ 1263512 h 2444612"/>
              <a:gd name="connsiteX5" fmla="*/ 1403378 w 2211279"/>
              <a:gd name="connsiteY5" fmla="*/ 715235 h 2444612"/>
              <a:gd name="connsiteX6" fmla="*/ 1381789 w 2211279"/>
              <a:gd name="connsiteY6" fmla="*/ 451620 h 2444612"/>
              <a:gd name="connsiteX7" fmla="*/ 1356842 w 2211279"/>
              <a:gd name="connsiteY7" fmla="*/ 229824 h 2444612"/>
              <a:gd name="connsiteX8" fmla="*/ 1710628 w 2211279"/>
              <a:gd name="connsiteY8" fmla="*/ 120513 h 2444612"/>
              <a:gd name="connsiteX9" fmla="*/ 2211279 w 2211279"/>
              <a:gd name="connsiteY9" fmla="*/ 12652 h 2444612"/>
              <a:gd name="connsiteX0" fmla="*/ 208852 w 2211279"/>
              <a:gd name="connsiteY0" fmla="*/ 2444612 h 2444612"/>
              <a:gd name="connsiteX1" fmla="*/ 460312 w 2211279"/>
              <a:gd name="connsiteY1" fmla="*/ 2383652 h 2444612"/>
              <a:gd name="connsiteX2" fmla="*/ 384112 w 2211279"/>
              <a:gd name="connsiteY2" fmla="*/ 1964552 h 2444612"/>
              <a:gd name="connsiteX3" fmla="*/ 41212 w 2211279"/>
              <a:gd name="connsiteY3" fmla="*/ 1560692 h 2444612"/>
              <a:gd name="connsiteX4" fmla="*/ 1397572 w 2211279"/>
              <a:gd name="connsiteY4" fmla="*/ 1263512 h 2444612"/>
              <a:gd name="connsiteX5" fmla="*/ 1403378 w 2211279"/>
              <a:gd name="connsiteY5" fmla="*/ 715235 h 2444612"/>
              <a:gd name="connsiteX6" fmla="*/ 1381789 w 2211279"/>
              <a:gd name="connsiteY6" fmla="*/ 451620 h 2444612"/>
              <a:gd name="connsiteX7" fmla="*/ 1325092 w 2211279"/>
              <a:gd name="connsiteY7" fmla="*/ 283799 h 2444612"/>
              <a:gd name="connsiteX8" fmla="*/ 1710628 w 2211279"/>
              <a:gd name="connsiteY8" fmla="*/ 120513 h 2444612"/>
              <a:gd name="connsiteX9" fmla="*/ 2211279 w 2211279"/>
              <a:gd name="connsiteY9" fmla="*/ 12652 h 2444612"/>
              <a:gd name="connsiteX0" fmla="*/ 208852 w 2211279"/>
              <a:gd name="connsiteY0" fmla="*/ 2444612 h 2444612"/>
              <a:gd name="connsiteX1" fmla="*/ 460312 w 2211279"/>
              <a:gd name="connsiteY1" fmla="*/ 2383652 h 2444612"/>
              <a:gd name="connsiteX2" fmla="*/ 384112 w 2211279"/>
              <a:gd name="connsiteY2" fmla="*/ 1964552 h 2444612"/>
              <a:gd name="connsiteX3" fmla="*/ 41212 w 2211279"/>
              <a:gd name="connsiteY3" fmla="*/ 1560692 h 2444612"/>
              <a:gd name="connsiteX4" fmla="*/ 1397572 w 2211279"/>
              <a:gd name="connsiteY4" fmla="*/ 1263512 h 2444612"/>
              <a:gd name="connsiteX5" fmla="*/ 1403378 w 2211279"/>
              <a:gd name="connsiteY5" fmla="*/ 715235 h 2444612"/>
              <a:gd name="connsiteX6" fmla="*/ 1381789 w 2211279"/>
              <a:gd name="connsiteY6" fmla="*/ 451620 h 2444612"/>
              <a:gd name="connsiteX7" fmla="*/ 1325092 w 2211279"/>
              <a:gd name="connsiteY7" fmla="*/ 283799 h 2444612"/>
              <a:gd name="connsiteX8" fmla="*/ 1710628 w 2211279"/>
              <a:gd name="connsiteY8" fmla="*/ 120513 h 2444612"/>
              <a:gd name="connsiteX9" fmla="*/ 2211279 w 2211279"/>
              <a:gd name="connsiteY9" fmla="*/ 12652 h 2444612"/>
              <a:gd name="connsiteX0" fmla="*/ 225323 w 2227750"/>
              <a:gd name="connsiteY0" fmla="*/ 2444612 h 2444612"/>
              <a:gd name="connsiteX1" fmla="*/ 476783 w 2227750"/>
              <a:gd name="connsiteY1" fmla="*/ 2383652 h 2444612"/>
              <a:gd name="connsiteX2" fmla="*/ 400583 w 2227750"/>
              <a:gd name="connsiteY2" fmla="*/ 1964552 h 2444612"/>
              <a:gd name="connsiteX3" fmla="*/ 57683 w 2227750"/>
              <a:gd name="connsiteY3" fmla="*/ 1560692 h 2444612"/>
              <a:gd name="connsiteX4" fmla="*/ 1685505 w 2227750"/>
              <a:gd name="connsiteY4" fmla="*/ 1053962 h 2444612"/>
              <a:gd name="connsiteX5" fmla="*/ 1419849 w 2227750"/>
              <a:gd name="connsiteY5" fmla="*/ 715235 h 2444612"/>
              <a:gd name="connsiteX6" fmla="*/ 1398260 w 2227750"/>
              <a:gd name="connsiteY6" fmla="*/ 451620 h 2444612"/>
              <a:gd name="connsiteX7" fmla="*/ 1341563 w 2227750"/>
              <a:gd name="connsiteY7" fmla="*/ 283799 h 2444612"/>
              <a:gd name="connsiteX8" fmla="*/ 1727099 w 2227750"/>
              <a:gd name="connsiteY8" fmla="*/ 120513 h 2444612"/>
              <a:gd name="connsiteX9" fmla="*/ 2227750 w 2227750"/>
              <a:gd name="connsiteY9" fmla="*/ 12652 h 2444612"/>
              <a:gd name="connsiteX0" fmla="*/ 190694 w 2193121"/>
              <a:gd name="connsiteY0" fmla="*/ 2444612 h 2444612"/>
              <a:gd name="connsiteX1" fmla="*/ 442154 w 2193121"/>
              <a:gd name="connsiteY1" fmla="*/ 2383652 h 2444612"/>
              <a:gd name="connsiteX2" fmla="*/ 365954 w 2193121"/>
              <a:gd name="connsiteY2" fmla="*/ 1964552 h 2444612"/>
              <a:gd name="connsiteX3" fmla="*/ 23054 w 2193121"/>
              <a:gd name="connsiteY3" fmla="*/ 1560692 h 2444612"/>
              <a:gd name="connsiteX4" fmla="*/ 1052708 w 2193121"/>
              <a:gd name="connsiteY4" fmla="*/ 1306375 h 2444612"/>
              <a:gd name="connsiteX5" fmla="*/ 1650876 w 2193121"/>
              <a:gd name="connsiteY5" fmla="*/ 1053962 h 2444612"/>
              <a:gd name="connsiteX6" fmla="*/ 1385220 w 2193121"/>
              <a:gd name="connsiteY6" fmla="*/ 715235 h 2444612"/>
              <a:gd name="connsiteX7" fmla="*/ 1363631 w 2193121"/>
              <a:gd name="connsiteY7" fmla="*/ 451620 h 2444612"/>
              <a:gd name="connsiteX8" fmla="*/ 1306934 w 2193121"/>
              <a:gd name="connsiteY8" fmla="*/ 283799 h 2444612"/>
              <a:gd name="connsiteX9" fmla="*/ 1692470 w 2193121"/>
              <a:gd name="connsiteY9" fmla="*/ 120513 h 2444612"/>
              <a:gd name="connsiteX10" fmla="*/ 2193121 w 2193121"/>
              <a:gd name="connsiteY10" fmla="*/ 12652 h 2444612"/>
              <a:gd name="connsiteX0" fmla="*/ 198104 w 2200531"/>
              <a:gd name="connsiteY0" fmla="*/ 2444612 h 2444612"/>
              <a:gd name="connsiteX1" fmla="*/ 449564 w 2200531"/>
              <a:gd name="connsiteY1" fmla="*/ 2383652 h 2444612"/>
              <a:gd name="connsiteX2" fmla="*/ 311452 w 2200531"/>
              <a:gd name="connsiteY2" fmla="*/ 1985983 h 2444612"/>
              <a:gd name="connsiteX3" fmla="*/ 30464 w 2200531"/>
              <a:gd name="connsiteY3" fmla="*/ 1560692 h 2444612"/>
              <a:gd name="connsiteX4" fmla="*/ 1060118 w 2200531"/>
              <a:gd name="connsiteY4" fmla="*/ 1306375 h 2444612"/>
              <a:gd name="connsiteX5" fmla="*/ 1658286 w 2200531"/>
              <a:gd name="connsiteY5" fmla="*/ 1053962 h 2444612"/>
              <a:gd name="connsiteX6" fmla="*/ 1392630 w 2200531"/>
              <a:gd name="connsiteY6" fmla="*/ 715235 h 2444612"/>
              <a:gd name="connsiteX7" fmla="*/ 1371041 w 2200531"/>
              <a:gd name="connsiteY7" fmla="*/ 451620 h 2444612"/>
              <a:gd name="connsiteX8" fmla="*/ 1314344 w 2200531"/>
              <a:gd name="connsiteY8" fmla="*/ 283799 h 2444612"/>
              <a:gd name="connsiteX9" fmla="*/ 1699880 w 2200531"/>
              <a:gd name="connsiteY9" fmla="*/ 120513 h 2444612"/>
              <a:gd name="connsiteX10" fmla="*/ 2200531 w 2200531"/>
              <a:gd name="connsiteY10" fmla="*/ 12652 h 2444612"/>
              <a:gd name="connsiteX0" fmla="*/ 194578 w 2197005"/>
              <a:gd name="connsiteY0" fmla="*/ 2444612 h 2444612"/>
              <a:gd name="connsiteX1" fmla="*/ 386507 w 2197005"/>
              <a:gd name="connsiteY1" fmla="*/ 2397940 h 2444612"/>
              <a:gd name="connsiteX2" fmla="*/ 307926 w 2197005"/>
              <a:gd name="connsiteY2" fmla="*/ 1985983 h 2444612"/>
              <a:gd name="connsiteX3" fmla="*/ 26938 w 2197005"/>
              <a:gd name="connsiteY3" fmla="*/ 1560692 h 2444612"/>
              <a:gd name="connsiteX4" fmla="*/ 1056592 w 2197005"/>
              <a:gd name="connsiteY4" fmla="*/ 1306375 h 2444612"/>
              <a:gd name="connsiteX5" fmla="*/ 1654760 w 2197005"/>
              <a:gd name="connsiteY5" fmla="*/ 1053962 h 2444612"/>
              <a:gd name="connsiteX6" fmla="*/ 1389104 w 2197005"/>
              <a:gd name="connsiteY6" fmla="*/ 715235 h 2444612"/>
              <a:gd name="connsiteX7" fmla="*/ 1367515 w 2197005"/>
              <a:gd name="connsiteY7" fmla="*/ 451620 h 2444612"/>
              <a:gd name="connsiteX8" fmla="*/ 1310818 w 2197005"/>
              <a:gd name="connsiteY8" fmla="*/ 283799 h 2444612"/>
              <a:gd name="connsiteX9" fmla="*/ 1696354 w 2197005"/>
              <a:gd name="connsiteY9" fmla="*/ 120513 h 2444612"/>
              <a:gd name="connsiteX10" fmla="*/ 2197005 w 2197005"/>
              <a:gd name="connsiteY10" fmla="*/ 12652 h 2444612"/>
              <a:gd name="connsiteX0" fmla="*/ 204195 w 2206622"/>
              <a:gd name="connsiteY0" fmla="*/ 2444612 h 2444612"/>
              <a:gd name="connsiteX1" fmla="*/ 396124 w 2206622"/>
              <a:gd name="connsiteY1" fmla="*/ 2397940 h 2444612"/>
              <a:gd name="connsiteX2" fmla="*/ 246105 w 2206622"/>
              <a:gd name="connsiteY2" fmla="*/ 2007414 h 2444612"/>
              <a:gd name="connsiteX3" fmla="*/ 36555 w 2206622"/>
              <a:gd name="connsiteY3" fmla="*/ 1560692 h 2444612"/>
              <a:gd name="connsiteX4" fmla="*/ 1066209 w 2206622"/>
              <a:gd name="connsiteY4" fmla="*/ 1306375 h 2444612"/>
              <a:gd name="connsiteX5" fmla="*/ 1664377 w 2206622"/>
              <a:gd name="connsiteY5" fmla="*/ 1053962 h 2444612"/>
              <a:gd name="connsiteX6" fmla="*/ 1398721 w 2206622"/>
              <a:gd name="connsiteY6" fmla="*/ 715235 h 2444612"/>
              <a:gd name="connsiteX7" fmla="*/ 1377132 w 2206622"/>
              <a:gd name="connsiteY7" fmla="*/ 451620 h 2444612"/>
              <a:gd name="connsiteX8" fmla="*/ 1320435 w 2206622"/>
              <a:gd name="connsiteY8" fmla="*/ 283799 h 2444612"/>
              <a:gd name="connsiteX9" fmla="*/ 1705971 w 2206622"/>
              <a:gd name="connsiteY9" fmla="*/ 120513 h 2444612"/>
              <a:gd name="connsiteX10" fmla="*/ 2206622 w 2206622"/>
              <a:gd name="connsiteY10" fmla="*/ 12652 h 2444612"/>
              <a:gd name="connsiteX0" fmla="*/ 802360 w 2804787"/>
              <a:gd name="connsiteY0" fmla="*/ 2444612 h 2444612"/>
              <a:gd name="connsiteX1" fmla="*/ 994289 w 2804787"/>
              <a:gd name="connsiteY1" fmla="*/ 2397940 h 2444612"/>
              <a:gd name="connsiteX2" fmla="*/ 844270 w 2804787"/>
              <a:gd name="connsiteY2" fmla="*/ 2007414 h 2444612"/>
              <a:gd name="connsiteX3" fmla="*/ 15595 w 2804787"/>
              <a:gd name="connsiteY3" fmla="*/ 1293992 h 2444612"/>
              <a:gd name="connsiteX4" fmla="*/ 1664374 w 2804787"/>
              <a:gd name="connsiteY4" fmla="*/ 1306375 h 2444612"/>
              <a:gd name="connsiteX5" fmla="*/ 2262542 w 2804787"/>
              <a:gd name="connsiteY5" fmla="*/ 1053962 h 2444612"/>
              <a:gd name="connsiteX6" fmla="*/ 1996886 w 2804787"/>
              <a:gd name="connsiteY6" fmla="*/ 715235 h 2444612"/>
              <a:gd name="connsiteX7" fmla="*/ 1975297 w 2804787"/>
              <a:gd name="connsiteY7" fmla="*/ 451620 h 2444612"/>
              <a:gd name="connsiteX8" fmla="*/ 1918600 w 2804787"/>
              <a:gd name="connsiteY8" fmla="*/ 283799 h 2444612"/>
              <a:gd name="connsiteX9" fmla="*/ 2304136 w 2804787"/>
              <a:gd name="connsiteY9" fmla="*/ 120513 h 2444612"/>
              <a:gd name="connsiteX10" fmla="*/ 2804787 w 2804787"/>
              <a:gd name="connsiteY10" fmla="*/ 12652 h 2444612"/>
              <a:gd name="connsiteX0" fmla="*/ 809017 w 2811444"/>
              <a:gd name="connsiteY0" fmla="*/ 2444612 h 2452498"/>
              <a:gd name="connsiteX1" fmla="*/ 1000946 w 2811444"/>
              <a:gd name="connsiteY1" fmla="*/ 2397940 h 2452498"/>
              <a:gd name="connsiteX2" fmla="*/ 736627 w 2811444"/>
              <a:gd name="connsiteY2" fmla="*/ 1835964 h 2452498"/>
              <a:gd name="connsiteX3" fmla="*/ 22252 w 2811444"/>
              <a:gd name="connsiteY3" fmla="*/ 1293992 h 2452498"/>
              <a:gd name="connsiteX4" fmla="*/ 1671031 w 2811444"/>
              <a:gd name="connsiteY4" fmla="*/ 1306375 h 2452498"/>
              <a:gd name="connsiteX5" fmla="*/ 2269199 w 2811444"/>
              <a:gd name="connsiteY5" fmla="*/ 1053962 h 2452498"/>
              <a:gd name="connsiteX6" fmla="*/ 2003543 w 2811444"/>
              <a:gd name="connsiteY6" fmla="*/ 715235 h 2452498"/>
              <a:gd name="connsiteX7" fmla="*/ 1981954 w 2811444"/>
              <a:gd name="connsiteY7" fmla="*/ 451620 h 2452498"/>
              <a:gd name="connsiteX8" fmla="*/ 1925257 w 2811444"/>
              <a:gd name="connsiteY8" fmla="*/ 283799 h 2452498"/>
              <a:gd name="connsiteX9" fmla="*/ 2310793 w 2811444"/>
              <a:gd name="connsiteY9" fmla="*/ 120513 h 2452498"/>
              <a:gd name="connsiteX10" fmla="*/ 2811444 w 2811444"/>
              <a:gd name="connsiteY10" fmla="*/ 12652 h 2452498"/>
              <a:gd name="connsiteX0" fmla="*/ 792018 w 2794445"/>
              <a:gd name="connsiteY0" fmla="*/ 2444612 h 2452498"/>
              <a:gd name="connsiteX1" fmla="*/ 983947 w 2794445"/>
              <a:gd name="connsiteY1" fmla="*/ 2397940 h 2452498"/>
              <a:gd name="connsiteX2" fmla="*/ 719628 w 2794445"/>
              <a:gd name="connsiteY2" fmla="*/ 1835964 h 2452498"/>
              <a:gd name="connsiteX3" fmla="*/ 5253 w 2794445"/>
              <a:gd name="connsiteY3" fmla="*/ 1293992 h 2452498"/>
              <a:gd name="connsiteX4" fmla="*/ 1130157 w 2794445"/>
              <a:gd name="connsiteY4" fmla="*/ 1039675 h 2452498"/>
              <a:gd name="connsiteX5" fmla="*/ 2252200 w 2794445"/>
              <a:gd name="connsiteY5" fmla="*/ 1053962 h 2452498"/>
              <a:gd name="connsiteX6" fmla="*/ 1986544 w 2794445"/>
              <a:gd name="connsiteY6" fmla="*/ 715235 h 2452498"/>
              <a:gd name="connsiteX7" fmla="*/ 1964955 w 2794445"/>
              <a:gd name="connsiteY7" fmla="*/ 451620 h 2452498"/>
              <a:gd name="connsiteX8" fmla="*/ 1908258 w 2794445"/>
              <a:gd name="connsiteY8" fmla="*/ 283799 h 2452498"/>
              <a:gd name="connsiteX9" fmla="*/ 2293794 w 2794445"/>
              <a:gd name="connsiteY9" fmla="*/ 120513 h 2452498"/>
              <a:gd name="connsiteX10" fmla="*/ 2794445 w 2794445"/>
              <a:gd name="connsiteY10" fmla="*/ 12652 h 2452498"/>
              <a:gd name="connsiteX0" fmla="*/ 792018 w 2794445"/>
              <a:gd name="connsiteY0" fmla="*/ 2444612 h 2452498"/>
              <a:gd name="connsiteX1" fmla="*/ 983947 w 2794445"/>
              <a:gd name="connsiteY1" fmla="*/ 2397940 h 2452498"/>
              <a:gd name="connsiteX2" fmla="*/ 719628 w 2794445"/>
              <a:gd name="connsiteY2" fmla="*/ 1835964 h 2452498"/>
              <a:gd name="connsiteX3" fmla="*/ 5253 w 2794445"/>
              <a:gd name="connsiteY3" fmla="*/ 1293992 h 2452498"/>
              <a:gd name="connsiteX4" fmla="*/ 1130157 w 2794445"/>
              <a:gd name="connsiteY4" fmla="*/ 1039675 h 2452498"/>
              <a:gd name="connsiteX5" fmla="*/ 1986544 w 2794445"/>
              <a:gd name="connsiteY5" fmla="*/ 715235 h 2452498"/>
              <a:gd name="connsiteX6" fmla="*/ 1964955 w 2794445"/>
              <a:gd name="connsiteY6" fmla="*/ 451620 h 2452498"/>
              <a:gd name="connsiteX7" fmla="*/ 1908258 w 2794445"/>
              <a:gd name="connsiteY7" fmla="*/ 283799 h 2452498"/>
              <a:gd name="connsiteX8" fmla="*/ 2293794 w 2794445"/>
              <a:gd name="connsiteY8" fmla="*/ 120513 h 2452498"/>
              <a:gd name="connsiteX9" fmla="*/ 2794445 w 2794445"/>
              <a:gd name="connsiteY9" fmla="*/ 12652 h 245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4445" h="2452498">
                <a:moveTo>
                  <a:pt x="792018" y="2444612"/>
                </a:moveTo>
                <a:cubicBezTo>
                  <a:pt x="875838" y="2424292"/>
                  <a:pt x="996012" y="2499381"/>
                  <a:pt x="983947" y="2397940"/>
                </a:cubicBezTo>
                <a:cubicBezTo>
                  <a:pt x="971882" y="2296499"/>
                  <a:pt x="882744" y="2019955"/>
                  <a:pt x="719628" y="1835964"/>
                </a:cubicBezTo>
                <a:cubicBezTo>
                  <a:pt x="556512" y="1651973"/>
                  <a:pt x="-63169" y="1426707"/>
                  <a:pt x="5253" y="1293992"/>
                </a:cubicBezTo>
                <a:cubicBezTo>
                  <a:pt x="73675" y="1161277"/>
                  <a:pt x="799942" y="1136135"/>
                  <a:pt x="1130157" y="1039675"/>
                </a:cubicBezTo>
                <a:cubicBezTo>
                  <a:pt x="1460372" y="943215"/>
                  <a:pt x="1847411" y="813244"/>
                  <a:pt x="1986544" y="715235"/>
                </a:cubicBezTo>
                <a:cubicBezTo>
                  <a:pt x="1938670" y="614845"/>
                  <a:pt x="1882526" y="534714"/>
                  <a:pt x="1964955" y="451620"/>
                </a:cubicBezTo>
                <a:cubicBezTo>
                  <a:pt x="2056909" y="339951"/>
                  <a:pt x="1853452" y="338983"/>
                  <a:pt x="1908258" y="283799"/>
                </a:cubicBezTo>
                <a:cubicBezTo>
                  <a:pt x="1963064" y="228615"/>
                  <a:pt x="2175200" y="158296"/>
                  <a:pt x="2293794" y="120513"/>
                </a:cubicBezTo>
                <a:cubicBezTo>
                  <a:pt x="2412388" y="82730"/>
                  <a:pt x="2556486" y="-39221"/>
                  <a:pt x="2794445" y="12652"/>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2" name="Text Box 12"/>
          <p:cNvSpPr txBox="1">
            <a:spLocks noChangeArrowheads="1"/>
          </p:cNvSpPr>
          <p:nvPr/>
        </p:nvSpPr>
        <p:spPr bwMode="auto">
          <a:xfrm>
            <a:off x="7489059" y="3661590"/>
            <a:ext cx="1296013" cy="646331"/>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stopping </a:t>
            </a:r>
          </a:p>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place?</a:t>
            </a:r>
          </a:p>
        </p:txBody>
      </p:sp>
      <p:sp>
        <p:nvSpPr>
          <p:cNvPr id="18" name="Line 11"/>
          <p:cNvSpPr>
            <a:spLocks noChangeShapeType="1"/>
          </p:cNvSpPr>
          <p:nvPr/>
        </p:nvSpPr>
        <p:spPr bwMode="auto">
          <a:xfrm flipH="1">
            <a:off x="7808194" y="4736127"/>
            <a:ext cx="369965" cy="243458"/>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9" name="Text Box 12"/>
          <p:cNvSpPr txBox="1">
            <a:spLocks noChangeArrowheads="1"/>
          </p:cNvSpPr>
          <p:nvPr/>
        </p:nvSpPr>
        <p:spPr bwMode="auto">
          <a:xfrm>
            <a:off x="8044195" y="4293601"/>
            <a:ext cx="1057002" cy="584775"/>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Kidron Valley</a:t>
            </a:r>
          </a:p>
        </p:txBody>
      </p:sp>
      <p:sp>
        <p:nvSpPr>
          <p:cNvPr id="21" name="Text Box 12"/>
          <p:cNvSpPr txBox="1">
            <a:spLocks noChangeArrowheads="1"/>
          </p:cNvSpPr>
          <p:nvPr/>
        </p:nvSpPr>
        <p:spPr bwMode="auto">
          <a:xfrm>
            <a:off x="7983676" y="2966743"/>
            <a:ext cx="1296013" cy="584775"/>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Mount of Olives</a:t>
            </a:r>
          </a:p>
        </p:txBody>
      </p:sp>
      <p:sp>
        <p:nvSpPr>
          <p:cNvPr id="9" name="Line 11"/>
          <p:cNvSpPr>
            <a:spLocks noChangeShapeType="1"/>
          </p:cNvSpPr>
          <p:nvPr/>
        </p:nvSpPr>
        <p:spPr bwMode="auto">
          <a:xfrm flipH="1">
            <a:off x="7001328" y="4058333"/>
            <a:ext cx="704396" cy="657684"/>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2" name="Line 11"/>
          <p:cNvSpPr>
            <a:spLocks noChangeShapeType="1"/>
          </p:cNvSpPr>
          <p:nvPr/>
        </p:nvSpPr>
        <p:spPr bwMode="auto">
          <a:xfrm>
            <a:off x="7233811" y="2184723"/>
            <a:ext cx="376007" cy="39202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3" name="Text Box 12"/>
          <p:cNvSpPr txBox="1">
            <a:spLocks noChangeArrowheads="1"/>
          </p:cNvSpPr>
          <p:nvPr/>
        </p:nvSpPr>
        <p:spPr bwMode="auto">
          <a:xfrm>
            <a:off x="6512181" y="1846169"/>
            <a:ext cx="1296013"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Nob</a:t>
            </a:r>
          </a:p>
        </p:txBody>
      </p:sp>
    </p:spTree>
    <p:extLst>
      <p:ext uri="{BB962C8B-B14F-4D97-AF65-F5344CB8AC3E}">
        <p14:creationId xmlns:p14="http://schemas.microsoft.com/office/powerpoint/2010/main" val="395167721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valley with mountains in the background&#10;&#10;Description automatically generated">
            <a:extLst>
              <a:ext uri="{FF2B5EF4-FFF2-40B4-BE49-F238E27FC236}">
                <a16:creationId xmlns:a16="http://schemas.microsoft.com/office/drawing/2014/main" id="{5E908322-1214-4626-A166-E2C92091AC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and the Mount of Olives (aerial view from the south)</a:t>
            </a:r>
          </a:p>
        </p:txBody>
      </p:sp>
      <p:sp>
        <p:nvSpPr>
          <p:cNvPr id="3" name="Text Placeholder 2"/>
          <p:cNvSpPr>
            <a:spLocks noGrp="1"/>
          </p:cNvSpPr>
          <p:nvPr>
            <p:ph type="body" sz="quarter" idx="12"/>
          </p:nvPr>
        </p:nvSpPr>
        <p:spPr/>
        <p:txBody>
          <a:bodyPr/>
          <a:lstStyle/>
          <a:p>
            <a:r>
              <a:rPr lang="en-US" dirty="0"/>
              <a:t>15:32</a:t>
            </a:r>
          </a:p>
        </p:txBody>
      </p:sp>
      <p:sp>
        <p:nvSpPr>
          <p:cNvPr id="4" name="Title 3"/>
          <p:cNvSpPr>
            <a:spLocks noGrp="1"/>
          </p:cNvSpPr>
          <p:nvPr>
            <p:ph type="title"/>
          </p:nvPr>
        </p:nvSpPr>
        <p:spPr/>
        <p:txBody>
          <a:bodyPr/>
          <a:lstStyle/>
          <a:p>
            <a:r>
              <a:rPr lang="en-US" dirty="0"/>
              <a:t>As David came to the summit of the ascent, where God was worshiped</a:t>
            </a:r>
          </a:p>
        </p:txBody>
      </p:sp>
    </p:spTree>
    <p:extLst>
      <p:ext uri="{BB962C8B-B14F-4D97-AF65-F5344CB8AC3E}">
        <p14:creationId xmlns:p14="http://schemas.microsoft.com/office/powerpoint/2010/main" val="418025193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valley with mountains in the background&#10;&#10;Description automatically generated">
            <a:extLst>
              <a:ext uri="{FF2B5EF4-FFF2-40B4-BE49-F238E27FC236}">
                <a16:creationId xmlns:a16="http://schemas.microsoft.com/office/drawing/2014/main" id="{8EAFD35E-C306-499D-8A69-BB3E3F371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Freeform 5"/>
          <p:cNvSpPr/>
          <p:nvPr/>
        </p:nvSpPr>
        <p:spPr>
          <a:xfrm>
            <a:off x="701039" y="4637331"/>
            <a:ext cx="2291995" cy="1976829"/>
          </a:xfrm>
          <a:custGeom>
            <a:avLst/>
            <a:gdLst>
              <a:gd name="connsiteX0" fmla="*/ 2377440 w 2377440"/>
              <a:gd name="connsiteY0" fmla="*/ 167640 h 2011680"/>
              <a:gd name="connsiteX1" fmla="*/ 533400 w 2377440"/>
              <a:gd name="connsiteY1" fmla="*/ 0 h 2011680"/>
              <a:gd name="connsiteX2" fmla="*/ 0 w 2377440"/>
              <a:gd name="connsiteY2" fmla="*/ 1341120 h 2011680"/>
              <a:gd name="connsiteX3" fmla="*/ 152400 w 2377440"/>
              <a:gd name="connsiteY3" fmla="*/ 2011680 h 2011680"/>
              <a:gd name="connsiteX4" fmla="*/ 1920240 w 2377440"/>
              <a:gd name="connsiteY4" fmla="*/ 1996440 h 2011680"/>
              <a:gd name="connsiteX5" fmla="*/ 1981200 w 2377440"/>
              <a:gd name="connsiteY5" fmla="*/ 792480 h 2011680"/>
              <a:gd name="connsiteX6" fmla="*/ 2377440 w 2377440"/>
              <a:gd name="connsiteY6" fmla="*/ 167640 h 2011680"/>
              <a:gd name="connsiteX0" fmla="*/ 2377440 w 2377440"/>
              <a:gd name="connsiteY0" fmla="*/ 15240 h 1859280"/>
              <a:gd name="connsiteX1" fmla="*/ 676275 w 2377440"/>
              <a:gd name="connsiteY1" fmla="*/ 0 h 1859280"/>
              <a:gd name="connsiteX2" fmla="*/ 0 w 2377440"/>
              <a:gd name="connsiteY2" fmla="*/ 1188720 h 1859280"/>
              <a:gd name="connsiteX3" fmla="*/ 152400 w 2377440"/>
              <a:gd name="connsiteY3" fmla="*/ 1859280 h 1859280"/>
              <a:gd name="connsiteX4" fmla="*/ 1920240 w 2377440"/>
              <a:gd name="connsiteY4" fmla="*/ 1844040 h 1859280"/>
              <a:gd name="connsiteX5" fmla="*/ 1981200 w 2377440"/>
              <a:gd name="connsiteY5" fmla="*/ 640080 h 1859280"/>
              <a:gd name="connsiteX6" fmla="*/ 2377440 w 2377440"/>
              <a:gd name="connsiteY6" fmla="*/ 15240 h 1859280"/>
              <a:gd name="connsiteX0" fmla="*/ 2377440 w 2377440"/>
              <a:gd name="connsiteY0" fmla="*/ 132996 h 1977036"/>
              <a:gd name="connsiteX1" fmla="*/ 676275 w 2377440"/>
              <a:gd name="connsiteY1" fmla="*/ 117756 h 1977036"/>
              <a:gd name="connsiteX2" fmla="*/ 0 w 2377440"/>
              <a:gd name="connsiteY2" fmla="*/ 1306476 h 1977036"/>
              <a:gd name="connsiteX3" fmla="*/ 152400 w 2377440"/>
              <a:gd name="connsiteY3" fmla="*/ 1977036 h 1977036"/>
              <a:gd name="connsiteX4" fmla="*/ 1920240 w 2377440"/>
              <a:gd name="connsiteY4" fmla="*/ 1961796 h 1977036"/>
              <a:gd name="connsiteX5" fmla="*/ 1981200 w 2377440"/>
              <a:gd name="connsiteY5" fmla="*/ 757836 h 1977036"/>
              <a:gd name="connsiteX6" fmla="*/ 2377440 w 2377440"/>
              <a:gd name="connsiteY6" fmla="*/ 132996 h 1977036"/>
              <a:gd name="connsiteX0" fmla="*/ 2291715 w 2291715"/>
              <a:gd name="connsiteY0" fmla="*/ 185178 h 1962543"/>
              <a:gd name="connsiteX1" fmla="*/ 676275 w 2291715"/>
              <a:gd name="connsiteY1" fmla="*/ 103263 h 1962543"/>
              <a:gd name="connsiteX2" fmla="*/ 0 w 2291715"/>
              <a:gd name="connsiteY2" fmla="*/ 1291983 h 1962543"/>
              <a:gd name="connsiteX3" fmla="*/ 152400 w 2291715"/>
              <a:gd name="connsiteY3" fmla="*/ 1962543 h 1962543"/>
              <a:gd name="connsiteX4" fmla="*/ 1920240 w 2291715"/>
              <a:gd name="connsiteY4" fmla="*/ 1947303 h 1962543"/>
              <a:gd name="connsiteX5" fmla="*/ 1981200 w 2291715"/>
              <a:gd name="connsiteY5" fmla="*/ 743343 h 1962543"/>
              <a:gd name="connsiteX6" fmla="*/ 2291715 w 2291715"/>
              <a:gd name="connsiteY6" fmla="*/ 185178 h 1962543"/>
              <a:gd name="connsiteX0" fmla="*/ 2291715 w 2291995"/>
              <a:gd name="connsiteY0" fmla="*/ 199464 h 1976829"/>
              <a:gd name="connsiteX1" fmla="*/ 676275 w 2291995"/>
              <a:gd name="connsiteY1" fmla="*/ 117549 h 1976829"/>
              <a:gd name="connsiteX2" fmla="*/ 0 w 2291995"/>
              <a:gd name="connsiteY2" fmla="*/ 1306269 h 1976829"/>
              <a:gd name="connsiteX3" fmla="*/ 152400 w 2291995"/>
              <a:gd name="connsiteY3" fmla="*/ 1976829 h 1976829"/>
              <a:gd name="connsiteX4" fmla="*/ 1920240 w 2291995"/>
              <a:gd name="connsiteY4" fmla="*/ 1961589 h 1976829"/>
              <a:gd name="connsiteX5" fmla="*/ 1981200 w 2291995"/>
              <a:gd name="connsiteY5" fmla="*/ 757629 h 1976829"/>
              <a:gd name="connsiteX6" fmla="*/ 2291715 w 2291995"/>
              <a:gd name="connsiteY6" fmla="*/ 199464 h 1976829"/>
              <a:gd name="connsiteX0" fmla="*/ 2291715 w 2349126"/>
              <a:gd name="connsiteY0" fmla="*/ 199464 h 1976829"/>
              <a:gd name="connsiteX1" fmla="*/ 676275 w 2349126"/>
              <a:gd name="connsiteY1" fmla="*/ 117549 h 1976829"/>
              <a:gd name="connsiteX2" fmla="*/ 0 w 2349126"/>
              <a:gd name="connsiteY2" fmla="*/ 1306269 h 1976829"/>
              <a:gd name="connsiteX3" fmla="*/ 152400 w 2349126"/>
              <a:gd name="connsiteY3" fmla="*/ 1976829 h 1976829"/>
              <a:gd name="connsiteX4" fmla="*/ 1920240 w 2349126"/>
              <a:gd name="connsiteY4" fmla="*/ 1961589 h 1976829"/>
              <a:gd name="connsiteX5" fmla="*/ 1981200 w 2349126"/>
              <a:gd name="connsiteY5" fmla="*/ 757629 h 1976829"/>
              <a:gd name="connsiteX6" fmla="*/ 2291715 w 2349126"/>
              <a:gd name="connsiteY6" fmla="*/ 199464 h 1976829"/>
              <a:gd name="connsiteX0" fmla="*/ 2291715 w 2357062"/>
              <a:gd name="connsiteY0" fmla="*/ 199464 h 1976829"/>
              <a:gd name="connsiteX1" fmla="*/ 676275 w 2357062"/>
              <a:gd name="connsiteY1" fmla="*/ 117549 h 1976829"/>
              <a:gd name="connsiteX2" fmla="*/ 0 w 2357062"/>
              <a:gd name="connsiteY2" fmla="*/ 1306269 h 1976829"/>
              <a:gd name="connsiteX3" fmla="*/ 152400 w 2357062"/>
              <a:gd name="connsiteY3" fmla="*/ 1976829 h 1976829"/>
              <a:gd name="connsiteX4" fmla="*/ 1920240 w 2357062"/>
              <a:gd name="connsiteY4" fmla="*/ 1961589 h 1976829"/>
              <a:gd name="connsiteX5" fmla="*/ 2057400 w 2357062"/>
              <a:gd name="connsiteY5" fmla="*/ 814779 h 1976829"/>
              <a:gd name="connsiteX6" fmla="*/ 2291715 w 2357062"/>
              <a:gd name="connsiteY6" fmla="*/ 199464 h 1976829"/>
              <a:gd name="connsiteX0" fmla="*/ 2291715 w 2291995"/>
              <a:gd name="connsiteY0" fmla="*/ 199464 h 1976829"/>
              <a:gd name="connsiteX1" fmla="*/ 676275 w 2291995"/>
              <a:gd name="connsiteY1" fmla="*/ 117549 h 1976829"/>
              <a:gd name="connsiteX2" fmla="*/ 0 w 2291995"/>
              <a:gd name="connsiteY2" fmla="*/ 1306269 h 1976829"/>
              <a:gd name="connsiteX3" fmla="*/ 152400 w 2291995"/>
              <a:gd name="connsiteY3" fmla="*/ 1976829 h 1976829"/>
              <a:gd name="connsiteX4" fmla="*/ 1920240 w 2291995"/>
              <a:gd name="connsiteY4" fmla="*/ 1961589 h 1976829"/>
              <a:gd name="connsiteX5" fmla="*/ 2057400 w 2291995"/>
              <a:gd name="connsiteY5" fmla="*/ 814779 h 1976829"/>
              <a:gd name="connsiteX6" fmla="*/ 2291715 w 2291995"/>
              <a:gd name="connsiteY6" fmla="*/ 199464 h 1976829"/>
              <a:gd name="connsiteX0" fmla="*/ 2291715 w 2291995"/>
              <a:gd name="connsiteY0" fmla="*/ 199464 h 1976829"/>
              <a:gd name="connsiteX1" fmla="*/ 676275 w 2291995"/>
              <a:gd name="connsiteY1" fmla="*/ 117549 h 1976829"/>
              <a:gd name="connsiteX2" fmla="*/ 0 w 2291995"/>
              <a:gd name="connsiteY2" fmla="*/ 1306269 h 1976829"/>
              <a:gd name="connsiteX3" fmla="*/ 152400 w 2291995"/>
              <a:gd name="connsiteY3" fmla="*/ 1976829 h 1976829"/>
              <a:gd name="connsiteX4" fmla="*/ 1920240 w 2291995"/>
              <a:gd name="connsiteY4" fmla="*/ 1961589 h 1976829"/>
              <a:gd name="connsiteX5" fmla="*/ 2057400 w 2291995"/>
              <a:gd name="connsiteY5" fmla="*/ 814779 h 1976829"/>
              <a:gd name="connsiteX6" fmla="*/ 2291715 w 2291995"/>
              <a:gd name="connsiteY6" fmla="*/ 199464 h 197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1995" h="1976829">
                <a:moveTo>
                  <a:pt x="2291715" y="199464"/>
                </a:moveTo>
                <a:cubicBezTo>
                  <a:pt x="2315210" y="118184"/>
                  <a:pt x="852805" y="-153596"/>
                  <a:pt x="676275" y="117549"/>
                </a:cubicBezTo>
                <a:lnTo>
                  <a:pt x="0" y="1306269"/>
                </a:lnTo>
                <a:lnTo>
                  <a:pt x="152400" y="1976829"/>
                </a:lnTo>
                <a:lnTo>
                  <a:pt x="1920240" y="1961589"/>
                </a:lnTo>
                <a:cubicBezTo>
                  <a:pt x="2101215" y="1644089"/>
                  <a:pt x="1995488" y="1108467"/>
                  <a:pt x="2057400" y="814779"/>
                </a:cubicBezTo>
                <a:cubicBezTo>
                  <a:pt x="2119313" y="521092"/>
                  <a:pt x="2252027" y="401394"/>
                  <a:pt x="2291715" y="199464"/>
                </a:cubicBezTo>
                <a:close/>
              </a:path>
            </a:pathLst>
          </a:custGeom>
          <a:solidFill>
            <a:srgbClr val="FEFF00">
              <a:alpha val="30000"/>
            </a:srgbClr>
          </a:solidFill>
          <a:ln cap="rnd">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Jerusalem and the Mount of Olives (aerial view from the south)</a:t>
            </a:r>
          </a:p>
        </p:txBody>
      </p:sp>
      <p:sp>
        <p:nvSpPr>
          <p:cNvPr id="3" name="Text Placeholder 2"/>
          <p:cNvSpPr>
            <a:spLocks noGrp="1"/>
          </p:cNvSpPr>
          <p:nvPr>
            <p:ph type="body" sz="quarter" idx="12"/>
          </p:nvPr>
        </p:nvSpPr>
        <p:spPr/>
        <p:txBody>
          <a:bodyPr/>
          <a:lstStyle/>
          <a:p>
            <a:r>
              <a:rPr lang="en-US" dirty="0"/>
              <a:t>15:32</a:t>
            </a:r>
          </a:p>
        </p:txBody>
      </p:sp>
      <p:sp>
        <p:nvSpPr>
          <p:cNvPr id="4" name="Title 3"/>
          <p:cNvSpPr>
            <a:spLocks noGrp="1"/>
          </p:cNvSpPr>
          <p:nvPr>
            <p:ph type="title"/>
          </p:nvPr>
        </p:nvSpPr>
        <p:spPr/>
        <p:txBody>
          <a:bodyPr/>
          <a:lstStyle/>
          <a:p>
            <a:r>
              <a:rPr lang="en-US" dirty="0"/>
              <a:t>As David came to the summit of the ascent, where God was worshiped</a:t>
            </a:r>
          </a:p>
        </p:txBody>
      </p:sp>
      <p:sp>
        <p:nvSpPr>
          <p:cNvPr id="14" name="Line 11"/>
          <p:cNvSpPr>
            <a:spLocks noChangeShapeType="1"/>
          </p:cNvSpPr>
          <p:nvPr/>
        </p:nvSpPr>
        <p:spPr bwMode="auto">
          <a:xfrm>
            <a:off x="8074152" y="1891400"/>
            <a:ext cx="0" cy="486917"/>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5" name="Text Box 12"/>
          <p:cNvSpPr txBox="1">
            <a:spLocks noChangeArrowheads="1"/>
          </p:cNvSpPr>
          <p:nvPr/>
        </p:nvSpPr>
        <p:spPr bwMode="auto">
          <a:xfrm>
            <a:off x="7426145" y="1505935"/>
            <a:ext cx="1296013"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err="1">
                <a:solidFill>
                  <a:srgbClr val="FEFF00"/>
                </a:solidFill>
                <a:effectLst>
                  <a:glow rad="76200">
                    <a:srgbClr val="010000">
                      <a:alpha val="60000"/>
                    </a:srgbClr>
                  </a:glow>
                </a:effectLst>
                <a:latin typeface="Arial"/>
                <a:cs typeface="Calibri" pitchFamily="34" charset="0"/>
              </a:rPr>
              <a:t>Bahurim</a:t>
            </a:r>
            <a:endParaRPr lang="en-US" sz="1600" dirty="0">
              <a:solidFill>
                <a:srgbClr val="FEFF00"/>
              </a:solidFill>
              <a:effectLst>
                <a:glow rad="76200">
                  <a:srgbClr val="010000">
                    <a:alpha val="60000"/>
                  </a:srgbClr>
                </a:glow>
              </a:effectLst>
              <a:latin typeface="Arial"/>
              <a:cs typeface="Calibri" pitchFamily="34" charset="0"/>
            </a:endParaRPr>
          </a:p>
        </p:txBody>
      </p:sp>
      <p:sp>
        <p:nvSpPr>
          <p:cNvPr id="16" name="Line 11"/>
          <p:cNvSpPr>
            <a:spLocks noChangeShapeType="1"/>
          </p:cNvSpPr>
          <p:nvPr/>
        </p:nvSpPr>
        <p:spPr bwMode="auto">
          <a:xfrm>
            <a:off x="2535506" y="4461205"/>
            <a:ext cx="0" cy="486917"/>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7" name="Text Box 12"/>
          <p:cNvSpPr txBox="1">
            <a:spLocks noChangeArrowheads="1"/>
          </p:cNvSpPr>
          <p:nvPr/>
        </p:nvSpPr>
        <p:spPr bwMode="auto">
          <a:xfrm>
            <a:off x="1889760" y="3814874"/>
            <a:ext cx="1296013" cy="646331"/>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David’s palace</a:t>
            </a:r>
          </a:p>
        </p:txBody>
      </p:sp>
      <p:sp>
        <p:nvSpPr>
          <p:cNvPr id="18" name="Line 11"/>
          <p:cNvSpPr>
            <a:spLocks noChangeShapeType="1"/>
          </p:cNvSpPr>
          <p:nvPr/>
        </p:nvSpPr>
        <p:spPr bwMode="auto">
          <a:xfrm flipH="1">
            <a:off x="3807498" y="5914312"/>
            <a:ext cx="369965" cy="243458"/>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9" name="Text Box 12"/>
          <p:cNvSpPr txBox="1">
            <a:spLocks noChangeArrowheads="1"/>
          </p:cNvSpPr>
          <p:nvPr/>
        </p:nvSpPr>
        <p:spPr bwMode="auto">
          <a:xfrm>
            <a:off x="4043499" y="5471786"/>
            <a:ext cx="1057002" cy="584775"/>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Kidron Valley</a:t>
            </a:r>
          </a:p>
        </p:txBody>
      </p:sp>
      <p:sp>
        <p:nvSpPr>
          <p:cNvPr id="21" name="Text Box 12"/>
          <p:cNvSpPr txBox="1">
            <a:spLocks noChangeArrowheads="1"/>
          </p:cNvSpPr>
          <p:nvPr/>
        </p:nvSpPr>
        <p:spPr bwMode="auto">
          <a:xfrm>
            <a:off x="6751320" y="3553264"/>
            <a:ext cx="1296013" cy="584775"/>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Mount of Olives</a:t>
            </a:r>
          </a:p>
        </p:txBody>
      </p:sp>
      <p:sp>
        <p:nvSpPr>
          <p:cNvPr id="22" name="Line 11"/>
          <p:cNvSpPr>
            <a:spLocks noChangeShapeType="1"/>
          </p:cNvSpPr>
          <p:nvPr/>
        </p:nvSpPr>
        <p:spPr bwMode="auto">
          <a:xfrm>
            <a:off x="6464862" y="1844489"/>
            <a:ext cx="0" cy="39202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3" name="Text Box 12"/>
          <p:cNvSpPr txBox="1">
            <a:spLocks noChangeArrowheads="1"/>
          </p:cNvSpPr>
          <p:nvPr/>
        </p:nvSpPr>
        <p:spPr bwMode="auto">
          <a:xfrm>
            <a:off x="5816856" y="1505935"/>
            <a:ext cx="1296013"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Nob</a:t>
            </a:r>
          </a:p>
        </p:txBody>
      </p:sp>
      <p:sp>
        <p:nvSpPr>
          <p:cNvPr id="10" name="Text Box 12"/>
          <p:cNvSpPr txBox="1">
            <a:spLocks noChangeArrowheads="1"/>
          </p:cNvSpPr>
          <p:nvPr/>
        </p:nvSpPr>
        <p:spPr bwMode="auto">
          <a:xfrm>
            <a:off x="996477" y="5291199"/>
            <a:ext cx="1786566"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000000"/>
                </a:solidFill>
                <a:effectLst/>
                <a:latin typeface="Arial"/>
                <a:cs typeface="Calibri" pitchFamily="34" charset="0"/>
              </a:rPr>
              <a:t>Jerusalem</a:t>
            </a:r>
          </a:p>
        </p:txBody>
      </p:sp>
      <p:sp>
        <p:nvSpPr>
          <p:cNvPr id="8" name="Freeform 7"/>
          <p:cNvSpPr/>
          <p:nvPr/>
        </p:nvSpPr>
        <p:spPr>
          <a:xfrm>
            <a:off x="2697480" y="2423161"/>
            <a:ext cx="4053840" cy="3776311"/>
          </a:xfrm>
          <a:custGeom>
            <a:avLst/>
            <a:gdLst>
              <a:gd name="connsiteX0" fmla="*/ 0 w 4053840"/>
              <a:gd name="connsiteY0" fmla="*/ 3566160 h 3779520"/>
              <a:gd name="connsiteX1" fmla="*/ 685800 w 4053840"/>
              <a:gd name="connsiteY1" fmla="*/ 3779520 h 3779520"/>
              <a:gd name="connsiteX2" fmla="*/ 944880 w 4053840"/>
              <a:gd name="connsiteY2" fmla="*/ 2788920 h 3779520"/>
              <a:gd name="connsiteX3" fmla="*/ 1508760 w 4053840"/>
              <a:gd name="connsiteY3" fmla="*/ 2209800 h 3779520"/>
              <a:gd name="connsiteX4" fmla="*/ 1280160 w 4053840"/>
              <a:gd name="connsiteY4" fmla="*/ 1447800 h 3779520"/>
              <a:gd name="connsiteX5" fmla="*/ 1905000 w 4053840"/>
              <a:gd name="connsiteY5" fmla="*/ 868680 h 3779520"/>
              <a:gd name="connsiteX6" fmla="*/ 3489960 w 4053840"/>
              <a:gd name="connsiteY6" fmla="*/ 670560 h 3779520"/>
              <a:gd name="connsiteX7" fmla="*/ 4053840 w 4053840"/>
              <a:gd name="connsiteY7" fmla="*/ 0 h 3779520"/>
              <a:gd name="connsiteX0" fmla="*/ 0 w 4053840"/>
              <a:gd name="connsiteY0" fmla="*/ 3566160 h 3814027"/>
              <a:gd name="connsiteX1" fmla="*/ 685800 w 4053840"/>
              <a:gd name="connsiteY1" fmla="*/ 3779520 h 3814027"/>
              <a:gd name="connsiteX2" fmla="*/ 944880 w 4053840"/>
              <a:gd name="connsiteY2" fmla="*/ 2788920 h 3814027"/>
              <a:gd name="connsiteX3" fmla="*/ 1508760 w 4053840"/>
              <a:gd name="connsiteY3" fmla="*/ 2209800 h 3814027"/>
              <a:gd name="connsiteX4" fmla="*/ 1280160 w 4053840"/>
              <a:gd name="connsiteY4" fmla="*/ 1447800 h 3814027"/>
              <a:gd name="connsiteX5" fmla="*/ 1905000 w 4053840"/>
              <a:gd name="connsiteY5" fmla="*/ 868680 h 3814027"/>
              <a:gd name="connsiteX6" fmla="*/ 3489960 w 4053840"/>
              <a:gd name="connsiteY6" fmla="*/ 670560 h 3814027"/>
              <a:gd name="connsiteX7" fmla="*/ 4053840 w 4053840"/>
              <a:gd name="connsiteY7" fmla="*/ 0 h 3814027"/>
              <a:gd name="connsiteX0" fmla="*/ 0 w 4053840"/>
              <a:gd name="connsiteY0" fmla="*/ 3566160 h 3839814"/>
              <a:gd name="connsiteX1" fmla="*/ 685800 w 4053840"/>
              <a:gd name="connsiteY1" fmla="*/ 3779520 h 3839814"/>
              <a:gd name="connsiteX2" fmla="*/ 944880 w 4053840"/>
              <a:gd name="connsiteY2" fmla="*/ 2788920 h 3839814"/>
              <a:gd name="connsiteX3" fmla="*/ 1508760 w 4053840"/>
              <a:gd name="connsiteY3" fmla="*/ 2209800 h 3839814"/>
              <a:gd name="connsiteX4" fmla="*/ 1280160 w 4053840"/>
              <a:gd name="connsiteY4" fmla="*/ 1447800 h 3839814"/>
              <a:gd name="connsiteX5" fmla="*/ 1905000 w 4053840"/>
              <a:gd name="connsiteY5" fmla="*/ 868680 h 3839814"/>
              <a:gd name="connsiteX6" fmla="*/ 3489960 w 4053840"/>
              <a:gd name="connsiteY6" fmla="*/ 670560 h 3839814"/>
              <a:gd name="connsiteX7" fmla="*/ 4053840 w 4053840"/>
              <a:gd name="connsiteY7" fmla="*/ 0 h 3839814"/>
              <a:gd name="connsiteX0" fmla="*/ 0 w 4053840"/>
              <a:gd name="connsiteY0" fmla="*/ 3566160 h 3743730"/>
              <a:gd name="connsiteX1" fmla="*/ 723900 w 4053840"/>
              <a:gd name="connsiteY1" fmla="*/ 3665220 h 3743730"/>
              <a:gd name="connsiteX2" fmla="*/ 944880 w 4053840"/>
              <a:gd name="connsiteY2" fmla="*/ 2788920 h 3743730"/>
              <a:gd name="connsiteX3" fmla="*/ 1508760 w 4053840"/>
              <a:gd name="connsiteY3" fmla="*/ 2209800 h 3743730"/>
              <a:gd name="connsiteX4" fmla="*/ 1280160 w 4053840"/>
              <a:gd name="connsiteY4" fmla="*/ 1447800 h 3743730"/>
              <a:gd name="connsiteX5" fmla="*/ 1905000 w 4053840"/>
              <a:gd name="connsiteY5" fmla="*/ 868680 h 3743730"/>
              <a:gd name="connsiteX6" fmla="*/ 3489960 w 4053840"/>
              <a:gd name="connsiteY6" fmla="*/ 670560 h 3743730"/>
              <a:gd name="connsiteX7" fmla="*/ 4053840 w 4053840"/>
              <a:gd name="connsiteY7" fmla="*/ 0 h 3743730"/>
              <a:gd name="connsiteX0" fmla="*/ 0 w 4053840"/>
              <a:gd name="connsiteY0" fmla="*/ 3566160 h 3725666"/>
              <a:gd name="connsiteX1" fmla="*/ 723900 w 4053840"/>
              <a:gd name="connsiteY1" fmla="*/ 3665220 h 3725666"/>
              <a:gd name="connsiteX2" fmla="*/ 944880 w 4053840"/>
              <a:gd name="connsiteY2" fmla="*/ 2788920 h 3725666"/>
              <a:gd name="connsiteX3" fmla="*/ 1508760 w 4053840"/>
              <a:gd name="connsiteY3" fmla="*/ 2209800 h 3725666"/>
              <a:gd name="connsiteX4" fmla="*/ 1280160 w 4053840"/>
              <a:gd name="connsiteY4" fmla="*/ 1447800 h 3725666"/>
              <a:gd name="connsiteX5" fmla="*/ 1905000 w 4053840"/>
              <a:gd name="connsiteY5" fmla="*/ 868680 h 3725666"/>
              <a:gd name="connsiteX6" fmla="*/ 3489960 w 4053840"/>
              <a:gd name="connsiteY6" fmla="*/ 670560 h 3725666"/>
              <a:gd name="connsiteX7" fmla="*/ 4053840 w 4053840"/>
              <a:gd name="connsiteY7" fmla="*/ 0 h 3725666"/>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905000 w 4053840"/>
              <a:gd name="connsiteY5" fmla="*/ 868680 h 3776311"/>
              <a:gd name="connsiteX6" fmla="*/ 3489960 w 4053840"/>
              <a:gd name="connsiteY6" fmla="*/ 670560 h 3776311"/>
              <a:gd name="connsiteX7" fmla="*/ 4053840 w 4053840"/>
              <a:gd name="connsiteY7"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905000 w 4053840"/>
              <a:gd name="connsiteY5" fmla="*/ 868680 h 3776311"/>
              <a:gd name="connsiteX6" fmla="*/ 3489960 w 4053840"/>
              <a:gd name="connsiteY6" fmla="*/ 670560 h 3776311"/>
              <a:gd name="connsiteX7" fmla="*/ 4053840 w 4053840"/>
              <a:gd name="connsiteY7"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905000 w 4053840"/>
              <a:gd name="connsiteY5" fmla="*/ 868680 h 3776311"/>
              <a:gd name="connsiteX6" fmla="*/ 3489960 w 4053840"/>
              <a:gd name="connsiteY6" fmla="*/ 670560 h 3776311"/>
              <a:gd name="connsiteX7" fmla="*/ 4053840 w 4053840"/>
              <a:gd name="connsiteY7"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905000 w 4053840"/>
              <a:gd name="connsiteY5" fmla="*/ 868680 h 3776311"/>
              <a:gd name="connsiteX6" fmla="*/ 3489960 w 4053840"/>
              <a:gd name="connsiteY6" fmla="*/ 670560 h 3776311"/>
              <a:gd name="connsiteX7" fmla="*/ 4053840 w 4053840"/>
              <a:gd name="connsiteY7"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905000 w 4053840"/>
              <a:gd name="connsiteY5" fmla="*/ 868680 h 3776311"/>
              <a:gd name="connsiteX6" fmla="*/ 3489960 w 4053840"/>
              <a:gd name="connsiteY6" fmla="*/ 670560 h 3776311"/>
              <a:gd name="connsiteX7" fmla="*/ 4053840 w 4053840"/>
              <a:gd name="connsiteY7"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436370 w 4053840"/>
              <a:gd name="connsiteY5" fmla="*/ 1177289 h 3776311"/>
              <a:gd name="connsiteX6" fmla="*/ 1905000 w 4053840"/>
              <a:gd name="connsiteY6" fmla="*/ 868680 h 3776311"/>
              <a:gd name="connsiteX7" fmla="*/ 3489960 w 4053840"/>
              <a:gd name="connsiteY7" fmla="*/ 670560 h 3776311"/>
              <a:gd name="connsiteX8" fmla="*/ 4053840 w 4053840"/>
              <a:gd name="connsiteY8"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436370 w 4053840"/>
              <a:gd name="connsiteY5" fmla="*/ 1177289 h 3776311"/>
              <a:gd name="connsiteX6" fmla="*/ 1905000 w 4053840"/>
              <a:gd name="connsiteY6" fmla="*/ 868680 h 3776311"/>
              <a:gd name="connsiteX7" fmla="*/ 3489960 w 4053840"/>
              <a:gd name="connsiteY7" fmla="*/ 670560 h 3776311"/>
              <a:gd name="connsiteX8" fmla="*/ 4053840 w 4053840"/>
              <a:gd name="connsiteY8"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436370 w 4053840"/>
              <a:gd name="connsiteY5" fmla="*/ 1177289 h 3776311"/>
              <a:gd name="connsiteX6" fmla="*/ 1905000 w 4053840"/>
              <a:gd name="connsiteY6" fmla="*/ 868680 h 3776311"/>
              <a:gd name="connsiteX7" fmla="*/ 3489960 w 4053840"/>
              <a:gd name="connsiteY7" fmla="*/ 670560 h 3776311"/>
              <a:gd name="connsiteX8" fmla="*/ 4053840 w 4053840"/>
              <a:gd name="connsiteY8"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436370 w 4053840"/>
              <a:gd name="connsiteY5" fmla="*/ 1177289 h 3776311"/>
              <a:gd name="connsiteX6" fmla="*/ 2352675 w 4053840"/>
              <a:gd name="connsiteY6" fmla="*/ 830580 h 3776311"/>
              <a:gd name="connsiteX7" fmla="*/ 3489960 w 4053840"/>
              <a:gd name="connsiteY7" fmla="*/ 670560 h 3776311"/>
              <a:gd name="connsiteX8" fmla="*/ 4053840 w 4053840"/>
              <a:gd name="connsiteY8"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436370 w 4053840"/>
              <a:gd name="connsiteY5" fmla="*/ 1177289 h 3776311"/>
              <a:gd name="connsiteX6" fmla="*/ 2352675 w 4053840"/>
              <a:gd name="connsiteY6" fmla="*/ 830580 h 3776311"/>
              <a:gd name="connsiteX7" fmla="*/ 3489960 w 4053840"/>
              <a:gd name="connsiteY7" fmla="*/ 670560 h 3776311"/>
              <a:gd name="connsiteX8" fmla="*/ 4053840 w 4053840"/>
              <a:gd name="connsiteY8"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436370 w 4053840"/>
              <a:gd name="connsiteY5" fmla="*/ 1177289 h 3776311"/>
              <a:gd name="connsiteX6" fmla="*/ 2352675 w 4053840"/>
              <a:gd name="connsiteY6" fmla="*/ 830580 h 3776311"/>
              <a:gd name="connsiteX7" fmla="*/ 3489960 w 4053840"/>
              <a:gd name="connsiteY7" fmla="*/ 670560 h 3776311"/>
              <a:gd name="connsiteX8" fmla="*/ 4053840 w 4053840"/>
              <a:gd name="connsiteY8"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1436370 w 4053840"/>
              <a:gd name="connsiteY5" fmla="*/ 1177289 h 3776311"/>
              <a:gd name="connsiteX6" fmla="*/ 2352675 w 4053840"/>
              <a:gd name="connsiteY6" fmla="*/ 830580 h 3776311"/>
              <a:gd name="connsiteX7" fmla="*/ 3832860 w 4053840"/>
              <a:gd name="connsiteY7" fmla="*/ 603885 h 3776311"/>
              <a:gd name="connsiteX8" fmla="*/ 4053840 w 4053840"/>
              <a:gd name="connsiteY8"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1280160 w 4053840"/>
              <a:gd name="connsiteY4" fmla="*/ 1447800 h 3776311"/>
              <a:gd name="connsiteX5" fmla="*/ 2352675 w 4053840"/>
              <a:gd name="connsiteY5" fmla="*/ 830580 h 3776311"/>
              <a:gd name="connsiteX6" fmla="*/ 3832860 w 4053840"/>
              <a:gd name="connsiteY6" fmla="*/ 603885 h 3776311"/>
              <a:gd name="connsiteX7" fmla="*/ 4053840 w 4053840"/>
              <a:gd name="connsiteY7"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08760 w 4053840"/>
              <a:gd name="connsiteY3" fmla="*/ 2209800 h 3776311"/>
              <a:gd name="connsiteX4" fmla="*/ 908685 w 4053840"/>
              <a:gd name="connsiteY4" fmla="*/ 857250 h 3776311"/>
              <a:gd name="connsiteX5" fmla="*/ 2352675 w 4053840"/>
              <a:gd name="connsiteY5" fmla="*/ 830580 h 3776311"/>
              <a:gd name="connsiteX6" fmla="*/ 3832860 w 4053840"/>
              <a:gd name="connsiteY6" fmla="*/ 603885 h 3776311"/>
              <a:gd name="connsiteX7" fmla="*/ 4053840 w 4053840"/>
              <a:gd name="connsiteY7"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56385 w 4053840"/>
              <a:gd name="connsiteY3" fmla="*/ 2095500 h 3776311"/>
              <a:gd name="connsiteX4" fmla="*/ 908685 w 4053840"/>
              <a:gd name="connsiteY4" fmla="*/ 857250 h 3776311"/>
              <a:gd name="connsiteX5" fmla="*/ 2352675 w 4053840"/>
              <a:gd name="connsiteY5" fmla="*/ 830580 h 3776311"/>
              <a:gd name="connsiteX6" fmla="*/ 3832860 w 4053840"/>
              <a:gd name="connsiteY6" fmla="*/ 603885 h 3776311"/>
              <a:gd name="connsiteX7" fmla="*/ 4053840 w 4053840"/>
              <a:gd name="connsiteY7"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56385 w 4053840"/>
              <a:gd name="connsiteY3" fmla="*/ 2095500 h 3776311"/>
              <a:gd name="connsiteX4" fmla="*/ 908685 w 4053840"/>
              <a:gd name="connsiteY4" fmla="*/ 857250 h 3776311"/>
              <a:gd name="connsiteX5" fmla="*/ 2333625 w 4053840"/>
              <a:gd name="connsiteY5" fmla="*/ 735330 h 3776311"/>
              <a:gd name="connsiteX6" fmla="*/ 3832860 w 4053840"/>
              <a:gd name="connsiteY6" fmla="*/ 603885 h 3776311"/>
              <a:gd name="connsiteX7" fmla="*/ 4053840 w 4053840"/>
              <a:gd name="connsiteY7" fmla="*/ 0 h 3776311"/>
              <a:gd name="connsiteX0" fmla="*/ 0 w 4053840"/>
              <a:gd name="connsiteY0" fmla="*/ 3566160 h 3776311"/>
              <a:gd name="connsiteX1" fmla="*/ 628650 w 4053840"/>
              <a:gd name="connsiteY1" fmla="*/ 3722370 h 3776311"/>
              <a:gd name="connsiteX2" fmla="*/ 944880 w 4053840"/>
              <a:gd name="connsiteY2" fmla="*/ 2788920 h 3776311"/>
              <a:gd name="connsiteX3" fmla="*/ 1556385 w 4053840"/>
              <a:gd name="connsiteY3" fmla="*/ 2095500 h 3776311"/>
              <a:gd name="connsiteX4" fmla="*/ 908685 w 4053840"/>
              <a:gd name="connsiteY4" fmla="*/ 857250 h 3776311"/>
              <a:gd name="connsiteX5" fmla="*/ 2333625 w 4053840"/>
              <a:gd name="connsiteY5" fmla="*/ 735330 h 3776311"/>
              <a:gd name="connsiteX6" fmla="*/ 3699510 w 4053840"/>
              <a:gd name="connsiteY6" fmla="*/ 527685 h 3776311"/>
              <a:gd name="connsiteX7" fmla="*/ 4053840 w 4053840"/>
              <a:gd name="connsiteY7" fmla="*/ 0 h 3776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3840" h="3776311">
                <a:moveTo>
                  <a:pt x="0" y="3566160"/>
                </a:moveTo>
                <a:cubicBezTo>
                  <a:pt x="333375" y="3513455"/>
                  <a:pt x="572165" y="3918304"/>
                  <a:pt x="628650" y="3722370"/>
                </a:cubicBezTo>
                <a:cubicBezTo>
                  <a:pt x="709930" y="3440430"/>
                  <a:pt x="790258" y="3060065"/>
                  <a:pt x="944880" y="2788920"/>
                </a:cubicBezTo>
                <a:cubicBezTo>
                  <a:pt x="1099502" y="2517775"/>
                  <a:pt x="1562417" y="2417445"/>
                  <a:pt x="1556385" y="2095500"/>
                </a:cubicBezTo>
                <a:cubicBezTo>
                  <a:pt x="1550353" y="1773555"/>
                  <a:pt x="779145" y="1083945"/>
                  <a:pt x="908685" y="857250"/>
                </a:cubicBezTo>
                <a:cubicBezTo>
                  <a:pt x="1038225" y="630555"/>
                  <a:pt x="1868488" y="790258"/>
                  <a:pt x="2333625" y="735330"/>
                </a:cubicBezTo>
                <a:cubicBezTo>
                  <a:pt x="2798763" y="680403"/>
                  <a:pt x="3361576" y="714837"/>
                  <a:pt x="3699510" y="527685"/>
                </a:cubicBezTo>
                <a:cubicBezTo>
                  <a:pt x="3982720" y="370840"/>
                  <a:pt x="3865880" y="223520"/>
                  <a:pt x="4053840"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355537398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Israel2016\02 Samaria and the Center\Yad HaShmonah\Prophet rending clothes, bronze sculpture, tb061016855.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E0723804-F1CD-428A-8CC8-93AC5A1BB628}"/>
              </a:ext>
            </a:extLst>
          </p:cNvPr>
          <p:cNvSpPr>
            <a:spLocks noGrp="1"/>
          </p:cNvSpPr>
          <p:nvPr>
            <p:ph type="body" sz="quarter" idx="10"/>
          </p:nvPr>
        </p:nvSpPr>
        <p:spPr/>
        <p:txBody>
          <a:bodyPr/>
          <a:lstStyle/>
          <a:p>
            <a:r>
              <a:rPr lang="en-US" dirty="0"/>
              <a:t>Bronze sculpture of a prophet tearing his clothes</a:t>
            </a:r>
          </a:p>
        </p:txBody>
      </p:sp>
      <p:sp>
        <p:nvSpPr>
          <p:cNvPr id="3" name="Text Placeholder 2"/>
          <p:cNvSpPr>
            <a:spLocks noGrp="1"/>
          </p:cNvSpPr>
          <p:nvPr>
            <p:ph type="body" sz="quarter" idx="12"/>
          </p:nvPr>
        </p:nvSpPr>
        <p:spPr/>
        <p:txBody>
          <a:bodyPr/>
          <a:lstStyle/>
          <a:p>
            <a:r>
              <a:rPr lang="en-US" dirty="0"/>
              <a:t>15:32</a:t>
            </a:r>
          </a:p>
        </p:txBody>
      </p:sp>
      <p:sp>
        <p:nvSpPr>
          <p:cNvPr id="4" name="Title 3"/>
          <p:cNvSpPr>
            <a:spLocks noGrp="1"/>
          </p:cNvSpPr>
          <p:nvPr>
            <p:ph type="title"/>
          </p:nvPr>
        </p:nvSpPr>
        <p:spPr/>
        <p:txBody>
          <a:bodyPr/>
          <a:lstStyle/>
          <a:p>
            <a:r>
              <a:rPr lang="en-US" dirty="0" err="1"/>
              <a:t>Hushai</a:t>
            </a:r>
            <a:r>
              <a:rPr lang="en-US" dirty="0"/>
              <a:t> the </a:t>
            </a:r>
            <a:r>
              <a:rPr lang="en-US" dirty="0" err="1"/>
              <a:t>Archite</a:t>
            </a:r>
            <a:r>
              <a:rPr lang="en-US" dirty="0"/>
              <a:t> came to meet him with his coat rent and earth upon his head</a:t>
            </a:r>
          </a:p>
        </p:txBody>
      </p:sp>
    </p:spTree>
    <p:extLst>
      <p:ext uri="{BB962C8B-B14F-4D97-AF65-F5344CB8AC3E}">
        <p14:creationId xmlns:p14="http://schemas.microsoft.com/office/powerpoint/2010/main" val="301200919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5-12-16 at 4.09.52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16770"/>
            <a:ext cx="9144000" cy="4855464"/>
          </a:xfrm>
          <a:prstGeom prst="rect">
            <a:avLst/>
          </a:prstGeom>
        </p:spPr>
      </p:pic>
      <p:sp>
        <p:nvSpPr>
          <p:cNvPr id="2" name="Text Placeholder 1"/>
          <p:cNvSpPr>
            <a:spLocks noGrp="1"/>
          </p:cNvSpPr>
          <p:nvPr>
            <p:ph type="body" sz="quarter" idx="10"/>
          </p:nvPr>
        </p:nvSpPr>
        <p:spPr/>
        <p:txBody>
          <a:bodyPr/>
          <a:lstStyle/>
          <a:p>
            <a:r>
              <a:rPr lang="en-US" dirty="0"/>
              <a:t>Map of southern Ephraim and northern Benjamin</a:t>
            </a:r>
          </a:p>
        </p:txBody>
      </p:sp>
      <p:sp>
        <p:nvSpPr>
          <p:cNvPr id="3" name="Text Placeholder 2"/>
          <p:cNvSpPr>
            <a:spLocks noGrp="1"/>
          </p:cNvSpPr>
          <p:nvPr>
            <p:ph type="body" sz="quarter" idx="12"/>
          </p:nvPr>
        </p:nvSpPr>
        <p:spPr/>
        <p:txBody>
          <a:bodyPr/>
          <a:lstStyle/>
          <a:p>
            <a:r>
              <a:rPr lang="en-US" dirty="0"/>
              <a:t>15:32</a:t>
            </a:r>
          </a:p>
        </p:txBody>
      </p:sp>
      <p:sp>
        <p:nvSpPr>
          <p:cNvPr id="4" name="Title 3"/>
          <p:cNvSpPr>
            <a:spLocks noGrp="1"/>
          </p:cNvSpPr>
          <p:nvPr>
            <p:ph type="title"/>
          </p:nvPr>
        </p:nvSpPr>
        <p:spPr/>
        <p:txBody>
          <a:bodyPr/>
          <a:lstStyle/>
          <a:p>
            <a:r>
              <a:rPr lang="en-US" dirty="0" err="1"/>
              <a:t>Hushai</a:t>
            </a:r>
            <a:r>
              <a:rPr lang="en-US" dirty="0"/>
              <a:t> the </a:t>
            </a:r>
            <a:r>
              <a:rPr lang="en-US" dirty="0" err="1"/>
              <a:t>Archite</a:t>
            </a:r>
            <a:r>
              <a:rPr lang="en-US" dirty="0"/>
              <a:t> came to meet him with his coat rent and earth upon his head</a:t>
            </a:r>
          </a:p>
        </p:txBody>
      </p:sp>
    </p:spTree>
    <p:extLst>
      <p:ext uri="{BB962C8B-B14F-4D97-AF65-F5344CB8AC3E}">
        <p14:creationId xmlns:p14="http://schemas.microsoft.com/office/powerpoint/2010/main" val="188618767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5-12-16 at 4.09.52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16770"/>
            <a:ext cx="9144000" cy="4855464"/>
          </a:xfrm>
          <a:prstGeom prst="rect">
            <a:avLst/>
          </a:prstGeom>
        </p:spPr>
      </p:pic>
      <p:sp>
        <p:nvSpPr>
          <p:cNvPr id="2" name="Text Placeholder 1"/>
          <p:cNvSpPr>
            <a:spLocks noGrp="1"/>
          </p:cNvSpPr>
          <p:nvPr>
            <p:ph type="body" sz="quarter" idx="10"/>
          </p:nvPr>
        </p:nvSpPr>
        <p:spPr/>
        <p:txBody>
          <a:bodyPr/>
          <a:lstStyle/>
          <a:p>
            <a:r>
              <a:rPr lang="en-US" dirty="0"/>
              <a:t>Map of southern Ephraim and northern Benjamin</a:t>
            </a:r>
          </a:p>
        </p:txBody>
      </p:sp>
      <p:sp>
        <p:nvSpPr>
          <p:cNvPr id="3" name="Text Placeholder 2"/>
          <p:cNvSpPr>
            <a:spLocks noGrp="1"/>
          </p:cNvSpPr>
          <p:nvPr>
            <p:ph type="body" sz="quarter" idx="12"/>
          </p:nvPr>
        </p:nvSpPr>
        <p:spPr/>
        <p:txBody>
          <a:bodyPr/>
          <a:lstStyle/>
          <a:p>
            <a:r>
              <a:rPr lang="en-US" dirty="0"/>
              <a:t>15:32</a:t>
            </a:r>
          </a:p>
        </p:txBody>
      </p:sp>
      <p:sp>
        <p:nvSpPr>
          <p:cNvPr id="4" name="Title 3"/>
          <p:cNvSpPr>
            <a:spLocks noGrp="1"/>
          </p:cNvSpPr>
          <p:nvPr>
            <p:ph type="title"/>
          </p:nvPr>
        </p:nvSpPr>
        <p:spPr/>
        <p:txBody>
          <a:bodyPr/>
          <a:lstStyle/>
          <a:p>
            <a:r>
              <a:rPr lang="en-US" dirty="0" err="1"/>
              <a:t>Hushai</a:t>
            </a:r>
            <a:r>
              <a:rPr lang="en-US" dirty="0"/>
              <a:t> the </a:t>
            </a:r>
            <a:r>
              <a:rPr lang="en-US" dirty="0" err="1"/>
              <a:t>Archite</a:t>
            </a:r>
            <a:r>
              <a:rPr lang="en-US" dirty="0"/>
              <a:t> came to meet him with his coat rent and earth upon his head</a:t>
            </a:r>
          </a:p>
        </p:txBody>
      </p:sp>
      <p:sp>
        <p:nvSpPr>
          <p:cNvPr id="10" name="Text Box 1034"/>
          <p:cNvSpPr txBox="1">
            <a:spLocks noChangeArrowheads="1"/>
          </p:cNvSpPr>
          <p:nvPr/>
        </p:nvSpPr>
        <p:spPr bwMode="auto">
          <a:xfrm>
            <a:off x="0" y="1866266"/>
            <a:ext cx="1515847"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rgbClr val="FFFFFF"/>
                </a:solidFill>
                <a:effectLst>
                  <a:glow rad="76200">
                    <a:srgbClr val="000000">
                      <a:alpha val="60000"/>
                    </a:srgbClr>
                  </a:glow>
                </a:effectLst>
                <a:latin typeface="Calibri" pitchFamily="34" charset="0"/>
                <a:cs typeface="Calibri" pitchFamily="34" charset="0"/>
              </a:rPr>
              <a:t>Lower Beth-</a:t>
            </a:r>
            <a:r>
              <a:rPr lang="en-US" sz="1400" kern="0" dirty="0" err="1">
                <a:solidFill>
                  <a:srgbClr val="FFFFFF"/>
                </a:solidFill>
                <a:effectLst>
                  <a:glow rad="76200">
                    <a:srgbClr val="000000">
                      <a:alpha val="60000"/>
                    </a:srgbClr>
                  </a:glow>
                </a:effectLst>
                <a:latin typeface="Calibri" pitchFamily="34" charset="0"/>
                <a:cs typeface="Calibri" pitchFamily="34" charset="0"/>
              </a:rPr>
              <a:t>horon</a:t>
            </a:r>
            <a:endPar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7" name="Text Box 1034"/>
          <p:cNvSpPr txBox="1">
            <a:spLocks noChangeArrowheads="1"/>
          </p:cNvSpPr>
          <p:nvPr/>
        </p:nvSpPr>
        <p:spPr bwMode="auto">
          <a:xfrm>
            <a:off x="1069605" y="2306216"/>
            <a:ext cx="1521195"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Upper Beth-</a:t>
            </a:r>
            <a:r>
              <a:rPr kumimoji="0" lang="en-US" sz="14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horon</a:t>
            </a:r>
            <a:endPar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1" name="Text Box 1034"/>
          <p:cNvSpPr txBox="1">
            <a:spLocks noChangeArrowheads="1"/>
          </p:cNvSpPr>
          <p:nvPr/>
        </p:nvSpPr>
        <p:spPr bwMode="auto">
          <a:xfrm>
            <a:off x="7801550" y="989556"/>
            <a:ext cx="656650"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rgbClr val="FFFFFF"/>
                </a:solidFill>
                <a:effectLst>
                  <a:glow rad="76200">
                    <a:srgbClr val="000000">
                      <a:alpha val="60000"/>
                    </a:srgbClr>
                  </a:glow>
                </a:effectLst>
                <a:latin typeface="Calibri" pitchFamily="34" charset="0"/>
                <a:cs typeface="Calibri" pitchFamily="34" charset="0"/>
              </a:rPr>
              <a:t>Bethel</a:t>
            </a:r>
            <a:endPar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2" name="Text Box 1034"/>
          <p:cNvSpPr txBox="1">
            <a:spLocks noChangeArrowheads="1"/>
          </p:cNvSpPr>
          <p:nvPr/>
        </p:nvSpPr>
        <p:spPr bwMode="auto">
          <a:xfrm>
            <a:off x="5867400" y="1016770"/>
            <a:ext cx="1307820"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rgbClr val="FFFFFF"/>
                </a:solidFill>
                <a:effectLst>
                  <a:glow rad="76200">
                    <a:srgbClr val="000000">
                      <a:alpha val="60000"/>
                    </a:srgbClr>
                  </a:glow>
                </a:effectLst>
                <a:latin typeface="Calibri" pitchFamily="34" charset="0"/>
                <a:cs typeface="Calibri" pitchFamily="34" charset="0"/>
              </a:rPr>
              <a:t>Ataroth-addar?</a:t>
            </a:r>
            <a:endPar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3" name="Oval 12"/>
          <p:cNvSpPr/>
          <p:nvPr/>
        </p:nvSpPr>
        <p:spPr>
          <a:xfrm>
            <a:off x="6279154" y="1321570"/>
            <a:ext cx="736009"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15" name="Text Box 1034"/>
          <p:cNvSpPr txBox="1">
            <a:spLocks noChangeArrowheads="1"/>
          </p:cNvSpPr>
          <p:nvPr/>
        </p:nvSpPr>
        <p:spPr bwMode="auto">
          <a:xfrm>
            <a:off x="2476500" y="1295451"/>
            <a:ext cx="1942246"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rgbClr val="FFFFFF"/>
                </a:solidFill>
                <a:effectLst>
                  <a:glow rad="76200">
                    <a:srgbClr val="000000">
                      <a:alpha val="60000"/>
                    </a:srgbClr>
                  </a:glow>
                </a:effectLst>
                <a:latin typeface="Calibri" pitchFamily="34" charset="0"/>
                <a:cs typeface="Calibri" pitchFamily="34" charset="0"/>
              </a:rPr>
              <a:t>Ataroth of the Archites?</a:t>
            </a:r>
            <a:endPar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6" name="Text Box 1034"/>
          <p:cNvSpPr txBox="1">
            <a:spLocks noChangeArrowheads="1"/>
          </p:cNvSpPr>
          <p:nvPr/>
        </p:nvSpPr>
        <p:spPr bwMode="auto">
          <a:xfrm>
            <a:off x="5638800" y="4976193"/>
            <a:ext cx="711791"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Gibeon</a:t>
            </a:r>
          </a:p>
        </p:txBody>
      </p:sp>
      <p:sp>
        <p:nvSpPr>
          <p:cNvPr id="17" name="Oval 16"/>
          <p:cNvSpPr/>
          <p:nvPr/>
        </p:nvSpPr>
        <p:spPr>
          <a:xfrm>
            <a:off x="5410200" y="5283970"/>
            <a:ext cx="11430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21" name="Text Box 1034"/>
          <p:cNvSpPr txBox="1">
            <a:spLocks noChangeArrowheads="1"/>
          </p:cNvSpPr>
          <p:nvPr/>
        </p:nvSpPr>
        <p:spPr bwMode="auto">
          <a:xfrm>
            <a:off x="7604252" y="2422079"/>
            <a:ext cx="724941"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Mizpah</a:t>
            </a:r>
          </a:p>
        </p:txBody>
      </p:sp>
      <p:sp>
        <p:nvSpPr>
          <p:cNvPr id="23" name="Oval 22"/>
          <p:cNvSpPr/>
          <p:nvPr/>
        </p:nvSpPr>
        <p:spPr>
          <a:xfrm>
            <a:off x="2438400" y="1778770"/>
            <a:ext cx="9906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26" name="Freeform 25"/>
          <p:cNvSpPr/>
          <p:nvPr/>
        </p:nvSpPr>
        <p:spPr>
          <a:xfrm>
            <a:off x="-12700" y="1043900"/>
            <a:ext cx="7842168" cy="3595095"/>
          </a:xfrm>
          <a:custGeom>
            <a:avLst/>
            <a:gdLst>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3012141 w 7829468"/>
              <a:gd name="connsiteY4" fmla="*/ 2036276 h 2687045"/>
              <a:gd name="connsiteX5" fmla="*/ 2739264 w 7829468"/>
              <a:gd name="connsiteY5" fmla="*/ 2403646 h 2687045"/>
              <a:gd name="connsiteX6" fmla="*/ 1836671 w 7829468"/>
              <a:gd name="connsiteY6" fmla="*/ 2655556 h 2687045"/>
              <a:gd name="connsiteX7" fmla="*/ 1175470 w 7829468"/>
              <a:gd name="connsiteY7" fmla="*/ 2676549 h 2687045"/>
              <a:gd name="connsiteX8" fmla="*/ 503773 w 7829468"/>
              <a:gd name="connsiteY8" fmla="*/ 2676549 h 2687045"/>
              <a:gd name="connsiteX9" fmla="*/ 0 w 7829468"/>
              <a:gd name="connsiteY9" fmla="*/ 2687045 h 2687045"/>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3012141 w 7829468"/>
              <a:gd name="connsiteY4" fmla="*/ 2036276 h 2687045"/>
              <a:gd name="connsiteX5" fmla="*/ 2739264 w 7829468"/>
              <a:gd name="connsiteY5" fmla="*/ 2403646 h 2687045"/>
              <a:gd name="connsiteX6" fmla="*/ 1836671 w 7829468"/>
              <a:gd name="connsiteY6" fmla="*/ 2655556 h 2687045"/>
              <a:gd name="connsiteX7" fmla="*/ 503773 w 7829468"/>
              <a:gd name="connsiteY7" fmla="*/ 2676549 h 2687045"/>
              <a:gd name="connsiteX8" fmla="*/ 0 w 7829468"/>
              <a:gd name="connsiteY8" fmla="*/ 2687045 h 2687045"/>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3012141 w 7829468"/>
              <a:gd name="connsiteY4" fmla="*/ 2036276 h 2687045"/>
              <a:gd name="connsiteX5" fmla="*/ 2739264 w 7829468"/>
              <a:gd name="connsiteY5" fmla="*/ 2403646 h 2687045"/>
              <a:gd name="connsiteX6" fmla="*/ 503773 w 7829468"/>
              <a:gd name="connsiteY6" fmla="*/ 2676549 h 2687045"/>
              <a:gd name="connsiteX7" fmla="*/ 0 w 7829468"/>
              <a:gd name="connsiteY7" fmla="*/ 2687045 h 2687045"/>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3012141 w 7829468"/>
              <a:gd name="connsiteY4" fmla="*/ 2036276 h 2687045"/>
              <a:gd name="connsiteX5" fmla="*/ 2739264 w 7829468"/>
              <a:gd name="connsiteY5" fmla="*/ 2403646 h 2687045"/>
              <a:gd name="connsiteX6" fmla="*/ 0 w 7829468"/>
              <a:gd name="connsiteY6" fmla="*/ 2687045 h 2687045"/>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2739264 w 7829468"/>
              <a:gd name="connsiteY4" fmla="*/ 2403646 h 2687045"/>
              <a:gd name="connsiteX5" fmla="*/ 0 w 7829468"/>
              <a:gd name="connsiteY5" fmla="*/ 2687045 h 2687045"/>
              <a:gd name="connsiteX0" fmla="*/ 7829468 w 7829468"/>
              <a:gd name="connsiteY0" fmla="*/ 0 h 2687045"/>
              <a:gd name="connsiteX1" fmla="*/ 6874399 w 7829468"/>
              <a:gd name="connsiteY1" fmla="*/ 661265 h 2687045"/>
              <a:gd name="connsiteX2" fmla="*/ 4712374 w 7829468"/>
              <a:gd name="connsiteY2" fmla="*/ 755731 h 2687045"/>
              <a:gd name="connsiteX3" fmla="*/ 3306009 w 7829468"/>
              <a:gd name="connsiteY3" fmla="*/ 1102108 h 2687045"/>
              <a:gd name="connsiteX4" fmla="*/ 2421764 w 7829468"/>
              <a:gd name="connsiteY4" fmla="*/ 2263946 h 2687045"/>
              <a:gd name="connsiteX5" fmla="*/ 0 w 7829468"/>
              <a:gd name="connsiteY5" fmla="*/ 2687045 h 2687045"/>
              <a:gd name="connsiteX0" fmla="*/ 7765968 w 7765968"/>
              <a:gd name="connsiteY0" fmla="*/ 0 h 2321325"/>
              <a:gd name="connsiteX1" fmla="*/ 6810899 w 7765968"/>
              <a:gd name="connsiteY1" fmla="*/ 661265 h 2321325"/>
              <a:gd name="connsiteX2" fmla="*/ 4648874 w 7765968"/>
              <a:gd name="connsiteY2" fmla="*/ 755731 h 2321325"/>
              <a:gd name="connsiteX3" fmla="*/ 3242509 w 7765968"/>
              <a:gd name="connsiteY3" fmla="*/ 1102108 h 2321325"/>
              <a:gd name="connsiteX4" fmla="*/ 2358264 w 7765968"/>
              <a:gd name="connsiteY4" fmla="*/ 2263946 h 2321325"/>
              <a:gd name="connsiteX5" fmla="*/ 0 w 7765968"/>
              <a:gd name="connsiteY5" fmla="*/ 2191745 h 2321325"/>
              <a:gd name="connsiteX0" fmla="*/ 7765968 w 7765968"/>
              <a:gd name="connsiteY0" fmla="*/ 0 h 2228158"/>
              <a:gd name="connsiteX1" fmla="*/ 6810899 w 7765968"/>
              <a:gd name="connsiteY1" fmla="*/ 661265 h 2228158"/>
              <a:gd name="connsiteX2" fmla="*/ 4648874 w 7765968"/>
              <a:gd name="connsiteY2" fmla="*/ 755731 h 2228158"/>
              <a:gd name="connsiteX3" fmla="*/ 3242509 w 7765968"/>
              <a:gd name="connsiteY3" fmla="*/ 1102108 h 2228158"/>
              <a:gd name="connsiteX4" fmla="*/ 2015364 w 7765968"/>
              <a:gd name="connsiteY4" fmla="*/ 2149646 h 2228158"/>
              <a:gd name="connsiteX5" fmla="*/ 0 w 7765968"/>
              <a:gd name="connsiteY5" fmla="*/ 2191745 h 2228158"/>
              <a:gd name="connsiteX0" fmla="*/ 7753268 w 7753268"/>
              <a:gd name="connsiteY0" fmla="*/ 0 h 2157292"/>
              <a:gd name="connsiteX1" fmla="*/ 6798199 w 7753268"/>
              <a:gd name="connsiteY1" fmla="*/ 661265 h 2157292"/>
              <a:gd name="connsiteX2" fmla="*/ 4636174 w 7753268"/>
              <a:gd name="connsiteY2" fmla="*/ 755731 h 2157292"/>
              <a:gd name="connsiteX3" fmla="*/ 3229809 w 7753268"/>
              <a:gd name="connsiteY3" fmla="*/ 1102108 h 2157292"/>
              <a:gd name="connsiteX4" fmla="*/ 2002664 w 7753268"/>
              <a:gd name="connsiteY4" fmla="*/ 2149646 h 2157292"/>
              <a:gd name="connsiteX5" fmla="*/ 0 w 7753268"/>
              <a:gd name="connsiteY5" fmla="*/ 1620245 h 2157292"/>
              <a:gd name="connsiteX0" fmla="*/ 7829468 w 7829468"/>
              <a:gd name="connsiteY0" fmla="*/ 0 h 2155374"/>
              <a:gd name="connsiteX1" fmla="*/ 6874399 w 7829468"/>
              <a:gd name="connsiteY1" fmla="*/ 661265 h 2155374"/>
              <a:gd name="connsiteX2" fmla="*/ 4712374 w 7829468"/>
              <a:gd name="connsiteY2" fmla="*/ 755731 h 2155374"/>
              <a:gd name="connsiteX3" fmla="*/ 3306009 w 7829468"/>
              <a:gd name="connsiteY3" fmla="*/ 1102108 h 2155374"/>
              <a:gd name="connsiteX4" fmla="*/ 2078864 w 7829468"/>
              <a:gd name="connsiteY4" fmla="*/ 2149646 h 2155374"/>
              <a:gd name="connsiteX5" fmla="*/ 0 w 7829468"/>
              <a:gd name="connsiteY5" fmla="*/ 1563095 h 2155374"/>
              <a:gd name="connsiteX0" fmla="*/ 7842168 w 7842168"/>
              <a:gd name="connsiteY0" fmla="*/ 0 h 3595095"/>
              <a:gd name="connsiteX1" fmla="*/ 6887099 w 7842168"/>
              <a:gd name="connsiteY1" fmla="*/ 661265 h 3595095"/>
              <a:gd name="connsiteX2" fmla="*/ 4725074 w 7842168"/>
              <a:gd name="connsiteY2" fmla="*/ 755731 h 3595095"/>
              <a:gd name="connsiteX3" fmla="*/ 3318709 w 7842168"/>
              <a:gd name="connsiteY3" fmla="*/ 1102108 h 3595095"/>
              <a:gd name="connsiteX4" fmla="*/ 2091564 w 7842168"/>
              <a:gd name="connsiteY4" fmla="*/ 2149646 h 3595095"/>
              <a:gd name="connsiteX5" fmla="*/ 0 w 7842168"/>
              <a:gd name="connsiteY5" fmla="*/ 3595095 h 3595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42168" h="3595095">
                <a:moveTo>
                  <a:pt x="7842168" y="0"/>
                </a:moveTo>
                <a:cubicBezTo>
                  <a:pt x="7624391" y="267655"/>
                  <a:pt x="7406615" y="535310"/>
                  <a:pt x="6887099" y="661265"/>
                </a:cubicBezTo>
                <a:cubicBezTo>
                  <a:pt x="6367583" y="787220"/>
                  <a:pt x="5319806" y="682257"/>
                  <a:pt x="4725074" y="755731"/>
                </a:cubicBezTo>
                <a:cubicBezTo>
                  <a:pt x="4130342" y="829205"/>
                  <a:pt x="3757627" y="869789"/>
                  <a:pt x="3318709" y="1102108"/>
                </a:cubicBezTo>
                <a:cubicBezTo>
                  <a:pt x="2879791" y="1334427"/>
                  <a:pt x="2644682" y="1734148"/>
                  <a:pt x="2091564" y="2149646"/>
                </a:cubicBezTo>
                <a:cubicBezTo>
                  <a:pt x="1538446" y="2565144"/>
                  <a:pt x="570680" y="3536054"/>
                  <a:pt x="0" y="3595095"/>
                </a:cubicBezTo>
              </a:path>
            </a:pathLst>
          </a:custGeom>
          <a:noFill/>
          <a:ln w="22225" cap="flat" cmpd="sng" algn="ctr">
            <a:solidFill>
              <a:srgbClr val="FFFF00"/>
            </a:solidFill>
            <a:prstDash val="dash"/>
            <a:round/>
            <a:headEnd type="none" w="med" len="med"/>
            <a:tailEnd type="non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27" name="Text Box 1036"/>
          <p:cNvSpPr txBox="1">
            <a:spLocks noChangeArrowheads="1"/>
          </p:cNvSpPr>
          <p:nvPr/>
        </p:nvSpPr>
        <p:spPr bwMode="auto">
          <a:xfrm>
            <a:off x="865049" y="1245370"/>
            <a:ext cx="1173769" cy="40011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EPHRAIM</a:t>
            </a:r>
          </a:p>
        </p:txBody>
      </p:sp>
      <p:sp>
        <p:nvSpPr>
          <p:cNvPr id="28" name="Text Box 1036"/>
          <p:cNvSpPr txBox="1">
            <a:spLocks noChangeArrowheads="1"/>
          </p:cNvSpPr>
          <p:nvPr/>
        </p:nvSpPr>
        <p:spPr bwMode="auto">
          <a:xfrm>
            <a:off x="3597176" y="2845570"/>
            <a:ext cx="1294620" cy="40011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BENJAMIN</a:t>
            </a:r>
          </a:p>
        </p:txBody>
      </p:sp>
      <p:sp>
        <p:nvSpPr>
          <p:cNvPr id="29" name="Line 1037"/>
          <p:cNvSpPr>
            <a:spLocks noChangeShapeType="1"/>
          </p:cNvSpPr>
          <p:nvPr/>
        </p:nvSpPr>
        <p:spPr bwMode="auto">
          <a:xfrm>
            <a:off x="1714500" y="2613993"/>
            <a:ext cx="72906" cy="373849"/>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cs typeface="Arial" charset="0"/>
            </a:endParaRPr>
          </a:p>
        </p:txBody>
      </p:sp>
      <p:sp>
        <p:nvSpPr>
          <p:cNvPr id="30" name="Line 1037"/>
          <p:cNvSpPr>
            <a:spLocks noChangeShapeType="1"/>
          </p:cNvSpPr>
          <p:nvPr/>
        </p:nvSpPr>
        <p:spPr bwMode="auto">
          <a:xfrm flipH="1">
            <a:off x="266583" y="2119185"/>
            <a:ext cx="58797" cy="304928"/>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cs typeface="Arial" charset="0"/>
            </a:endParaRPr>
          </a:p>
        </p:txBody>
      </p:sp>
      <p:sp>
        <p:nvSpPr>
          <p:cNvPr id="31" name="Line 1037"/>
          <p:cNvSpPr>
            <a:spLocks noChangeShapeType="1"/>
          </p:cNvSpPr>
          <p:nvPr/>
        </p:nvSpPr>
        <p:spPr bwMode="auto">
          <a:xfrm flipH="1">
            <a:off x="7683500" y="2706663"/>
            <a:ext cx="58797" cy="304928"/>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cs typeface="Arial" charset="0"/>
            </a:endParaRPr>
          </a:p>
        </p:txBody>
      </p:sp>
    </p:spTree>
    <p:extLst>
      <p:ext uri="{BB962C8B-B14F-4D97-AF65-F5344CB8AC3E}">
        <p14:creationId xmlns:p14="http://schemas.microsoft.com/office/powerpoint/2010/main" val="209120443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27" descr="Central Benjamin Plateau aerial from south"/>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Central Benjamin Plateau and Hill Country of Ephraim (aerial view from the south)</a:t>
            </a:r>
          </a:p>
        </p:txBody>
      </p:sp>
      <p:sp>
        <p:nvSpPr>
          <p:cNvPr id="3" name="Text Placeholder 2"/>
          <p:cNvSpPr>
            <a:spLocks noGrp="1"/>
          </p:cNvSpPr>
          <p:nvPr>
            <p:ph type="body" sz="quarter" idx="12"/>
          </p:nvPr>
        </p:nvSpPr>
        <p:spPr/>
        <p:txBody>
          <a:bodyPr/>
          <a:lstStyle/>
          <a:p>
            <a:r>
              <a:rPr lang="en-US" dirty="0"/>
              <a:t>15:32</a:t>
            </a:r>
          </a:p>
        </p:txBody>
      </p:sp>
      <p:sp>
        <p:nvSpPr>
          <p:cNvPr id="4" name="Title 3"/>
          <p:cNvSpPr>
            <a:spLocks noGrp="1"/>
          </p:cNvSpPr>
          <p:nvPr>
            <p:ph type="title"/>
          </p:nvPr>
        </p:nvSpPr>
        <p:spPr/>
        <p:txBody>
          <a:bodyPr/>
          <a:lstStyle/>
          <a:p>
            <a:r>
              <a:rPr lang="en-US" dirty="0" err="1"/>
              <a:t>Hushai</a:t>
            </a:r>
            <a:r>
              <a:rPr lang="en-US" dirty="0"/>
              <a:t> the </a:t>
            </a:r>
            <a:r>
              <a:rPr lang="en-US" dirty="0" err="1"/>
              <a:t>Archite</a:t>
            </a:r>
            <a:r>
              <a:rPr lang="en-US" dirty="0"/>
              <a:t> came to meet him with his coat rent and earth upon his head</a:t>
            </a:r>
          </a:p>
        </p:txBody>
      </p:sp>
    </p:spTree>
    <p:extLst>
      <p:ext uri="{BB962C8B-B14F-4D97-AF65-F5344CB8AC3E}">
        <p14:creationId xmlns:p14="http://schemas.microsoft.com/office/powerpoint/2010/main" val="246614351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27" descr="Central Benjamin Plateau aerial from south"/>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Central Benjamin Plateau and Hill Country of Ephraim (aerial view from the south)</a:t>
            </a:r>
          </a:p>
        </p:txBody>
      </p:sp>
      <p:sp>
        <p:nvSpPr>
          <p:cNvPr id="3" name="Text Placeholder 2"/>
          <p:cNvSpPr>
            <a:spLocks noGrp="1"/>
          </p:cNvSpPr>
          <p:nvPr>
            <p:ph type="body" sz="quarter" idx="12"/>
          </p:nvPr>
        </p:nvSpPr>
        <p:spPr/>
        <p:txBody>
          <a:bodyPr/>
          <a:lstStyle/>
          <a:p>
            <a:r>
              <a:rPr lang="en-US" dirty="0"/>
              <a:t>15:32</a:t>
            </a:r>
          </a:p>
        </p:txBody>
      </p:sp>
      <p:sp>
        <p:nvSpPr>
          <p:cNvPr id="4" name="Title 3"/>
          <p:cNvSpPr>
            <a:spLocks noGrp="1"/>
          </p:cNvSpPr>
          <p:nvPr>
            <p:ph type="title"/>
          </p:nvPr>
        </p:nvSpPr>
        <p:spPr/>
        <p:txBody>
          <a:bodyPr/>
          <a:lstStyle/>
          <a:p>
            <a:r>
              <a:rPr lang="en-US" dirty="0" err="1"/>
              <a:t>Hushai</a:t>
            </a:r>
            <a:r>
              <a:rPr lang="en-US" dirty="0"/>
              <a:t> the </a:t>
            </a:r>
            <a:r>
              <a:rPr lang="en-US" dirty="0" err="1"/>
              <a:t>Archite</a:t>
            </a:r>
            <a:r>
              <a:rPr lang="en-US" dirty="0"/>
              <a:t> came to meet him with his coat rent and earth upon his head</a:t>
            </a:r>
          </a:p>
        </p:txBody>
      </p:sp>
      <p:sp>
        <p:nvSpPr>
          <p:cNvPr id="46" name="Text Box 1030"/>
          <p:cNvSpPr txBox="1">
            <a:spLocks noChangeArrowheads="1"/>
          </p:cNvSpPr>
          <p:nvPr/>
        </p:nvSpPr>
        <p:spPr bwMode="auto">
          <a:xfrm>
            <a:off x="2895600" y="4191000"/>
            <a:ext cx="93807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Gibeon</a:t>
            </a:r>
          </a:p>
        </p:txBody>
      </p:sp>
      <p:sp>
        <p:nvSpPr>
          <p:cNvPr id="48" name="Line 1033"/>
          <p:cNvSpPr>
            <a:spLocks noChangeShapeType="1"/>
          </p:cNvSpPr>
          <p:nvPr/>
        </p:nvSpPr>
        <p:spPr bwMode="auto">
          <a:xfrm>
            <a:off x="8610600" y="2438400"/>
            <a:ext cx="4572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49" name="Text Box 1034"/>
          <p:cNvSpPr txBox="1">
            <a:spLocks noChangeArrowheads="1"/>
          </p:cNvSpPr>
          <p:nvPr/>
        </p:nvSpPr>
        <p:spPr bwMode="auto">
          <a:xfrm>
            <a:off x="7924800" y="2057400"/>
            <a:ext cx="837089"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Ramah</a:t>
            </a:r>
          </a:p>
        </p:txBody>
      </p:sp>
      <p:sp>
        <p:nvSpPr>
          <p:cNvPr id="50" name="Line 1035"/>
          <p:cNvSpPr>
            <a:spLocks noChangeShapeType="1"/>
          </p:cNvSpPr>
          <p:nvPr/>
        </p:nvSpPr>
        <p:spPr bwMode="auto">
          <a:xfrm flipH="1" flipV="1">
            <a:off x="76200" y="3200400"/>
            <a:ext cx="609600" cy="152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6" name="Freeform 5"/>
          <p:cNvSpPr/>
          <p:nvPr/>
        </p:nvSpPr>
        <p:spPr>
          <a:xfrm>
            <a:off x="-28222" y="1769108"/>
            <a:ext cx="9129889" cy="1194225"/>
          </a:xfrm>
          <a:custGeom>
            <a:avLst/>
            <a:gdLst>
              <a:gd name="connsiteX0" fmla="*/ 9129889 w 9129889"/>
              <a:gd name="connsiteY0" fmla="*/ 112612 h 1424945"/>
              <a:gd name="connsiteX1" fmla="*/ 6039555 w 9129889"/>
              <a:gd name="connsiteY1" fmla="*/ 13834 h 1424945"/>
              <a:gd name="connsiteX2" fmla="*/ 3612444 w 9129889"/>
              <a:gd name="connsiteY2" fmla="*/ 380723 h 1424945"/>
              <a:gd name="connsiteX3" fmla="*/ 0 w 9129889"/>
              <a:gd name="connsiteY3" fmla="*/ 1424945 h 1424945"/>
              <a:gd name="connsiteX0" fmla="*/ 9129889 w 9129889"/>
              <a:gd name="connsiteY0" fmla="*/ 8727 h 1321060"/>
              <a:gd name="connsiteX1" fmla="*/ 6300812 w 9129889"/>
              <a:gd name="connsiteY1" fmla="*/ 374406 h 1321060"/>
              <a:gd name="connsiteX2" fmla="*/ 3612444 w 9129889"/>
              <a:gd name="connsiteY2" fmla="*/ 276838 h 1321060"/>
              <a:gd name="connsiteX3" fmla="*/ 0 w 9129889"/>
              <a:gd name="connsiteY3" fmla="*/ 1321060 h 1321060"/>
              <a:gd name="connsiteX0" fmla="*/ 9129889 w 9129889"/>
              <a:gd name="connsiteY0" fmla="*/ 10896 h 1323229"/>
              <a:gd name="connsiteX1" fmla="*/ 6300812 w 9129889"/>
              <a:gd name="connsiteY1" fmla="*/ 376575 h 1323229"/>
              <a:gd name="connsiteX2" fmla="*/ 2146501 w 9129889"/>
              <a:gd name="connsiteY2" fmla="*/ 830550 h 1323229"/>
              <a:gd name="connsiteX3" fmla="*/ 0 w 9129889"/>
              <a:gd name="connsiteY3" fmla="*/ 1323229 h 1323229"/>
              <a:gd name="connsiteX0" fmla="*/ 9129889 w 9129889"/>
              <a:gd name="connsiteY0" fmla="*/ 8232 h 1320565"/>
              <a:gd name="connsiteX1" fmla="*/ 5749269 w 9129889"/>
              <a:gd name="connsiteY1" fmla="*/ 490025 h 1320565"/>
              <a:gd name="connsiteX2" fmla="*/ 2146501 w 9129889"/>
              <a:gd name="connsiteY2" fmla="*/ 827886 h 1320565"/>
              <a:gd name="connsiteX3" fmla="*/ 0 w 9129889"/>
              <a:gd name="connsiteY3" fmla="*/ 1320565 h 1320565"/>
              <a:gd name="connsiteX0" fmla="*/ 9129889 w 9129889"/>
              <a:gd name="connsiteY0" fmla="*/ 11892 h 1150054"/>
              <a:gd name="connsiteX1" fmla="*/ 5749269 w 9129889"/>
              <a:gd name="connsiteY1" fmla="*/ 319514 h 1150054"/>
              <a:gd name="connsiteX2" fmla="*/ 2146501 w 9129889"/>
              <a:gd name="connsiteY2" fmla="*/ 657375 h 1150054"/>
              <a:gd name="connsiteX3" fmla="*/ 0 w 9129889"/>
              <a:gd name="connsiteY3" fmla="*/ 1150054 h 1150054"/>
              <a:gd name="connsiteX0" fmla="*/ 9129889 w 9129889"/>
              <a:gd name="connsiteY0" fmla="*/ 56063 h 1194225"/>
              <a:gd name="connsiteX1" fmla="*/ 5749269 w 9129889"/>
              <a:gd name="connsiteY1" fmla="*/ 363685 h 1194225"/>
              <a:gd name="connsiteX2" fmla="*/ 2146501 w 9129889"/>
              <a:gd name="connsiteY2" fmla="*/ 701546 h 1194225"/>
              <a:gd name="connsiteX3" fmla="*/ 0 w 9129889"/>
              <a:gd name="connsiteY3" fmla="*/ 1194225 h 1194225"/>
            </a:gdLst>
            <a:ahLst/>
            <a:cxnLst>
              <a:cxn ang="0">
                <a:pos x="connsiteX0" y="connsiteY0"/>
              </a:cxn>
              <a:cxn ang="0">
                <a:pos x="connsiteX1" y="connsiteY1"/>
              </a:cxn>
              <a:cxn ang="0">
                <a:pos x="connsiteX2" y="connsiteY2"/>
              </a:cxn>
              <a:cxn ang="0">
                <a:pos x="connsiteX3" y="connsiteY3"/>
              </a:cxn>
            </a:cxnLst>
            <a:rect l="l" t="t" r="r" b="b"/>
            <a:pathLst>
              <a:path w="9129889" h="1194225">
                <a:moveTo>
                  <a:pt x="9129889" y="56063"/>
                </a:moveTo>
                <a:cubicBezTo>
                  <a:pt x="7609081" y="-146297"/>
                  <a:pt x="6913167" y="256105"/>
                  <a:pt x="5749269" y="363685"/>
                </a:cubicBezTo>
                <a:cubicBezTo>
                  <a:pt x="4585371" y="471265"/>
                  <a:pt x="3153093" y="466361"/>
                  <a:pt x="2146501" y="701546"/>
                </a:cubicBezTo>
                <a:cubicBezTo>
                  <a:pt x="1139909" y="936731"/>
                  <a:pt x="627944" y="1010781"/>
                  <a:pt x="0" y="1194225"/>
                </a:cubicBezTo>
              </a:path>
            </a:pathLst>
          </a:custGeom>
          <a:noFill/>
          <a:ln w="22225" cap="flat" cmpd="sng" algn="ctr">
            <a:solidFill>
              <a:srgbClr val="FFFF00"/>
            </a:solidFill>
            <a:prstDash val="dash"/>
            <a:round/>
            <a:headEnd type="none" w="med" len="med"/>
            <a:tailEnd type="non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60" name="Text Box 1032"/>
          <p:cNvSpPr txBox="1">
            <a:spLocks noChangeArrowheads="1"/>
          </p:cNvSpPr>
          <p:nvPr/>
        </p:nvSpPr>
        <p:spPr bwMode="auto">
          <a:xfrm>
            <a:off x="7900416" y="1387542"/>
            <a:ext cx="349776" cy="338554"/>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Ai</a:t>
            </a:r>
          </a:p>
        </p:txBody>
      </p:sp>
      <p:sp>
        <p:nvSpPr>
          <p:cNvPr id="51" name="Text Box 1036"/>
          <p:cNvSpPr txBox="1">
            <a:spLocks noChangeArrowheads="1"/>
          </p:cNvSpPr>
          <p:nvPr/>
        </p:nvSpPr>
        <p:spPr bwMode="auto">
          <a:xfrm>
            <a:off x="457200" y="3352800"/>
            <a:ext cx="1379865" cy="707886"/>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horon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Ridge</a:t>
            </a:r>
          </a:p>
        </p:txBody>
      </p:sp>
      <p:sp>
        <p:nvSpPr>
          <p:cNvPr id="25" name="Text Box 1036"/>
          <p:cNvSpPr txBox="1">
            <a:spLocks noChangeArrowheads="1"/>
          </p:cNvSpPr>
          <p:nvPr/>
        </p:nvSpPr>
        <p:spPr bwMode="auto">
          <a:xfrm>
            <a:off x="865049" y="1524000"/>
            <a:ext cx="1173769" cy="40011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EPHRAIM</a:t>
            </a:r>
          </a:p>
        </p:txBody>
      </p:sp>
      <p:sp>
        <p:nvSpPr>
          <p:cNvPr id="26" name="Text Box 1036"/>
          <p:cNvSpPr txBox="1">
            <a:spLocks noChangeArrowheads="1"/>
          </p:cNvSpPr>
          <p:nvPr/>
        </p:nvSpPr>
        <p:spPr bwMode="auto">
          <a:xfrm>
            <a:off x="2149376" y="2438400"/>
            <a:ext cx="1294620" cy="40011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BENJAMIN</a:t>
            </a:r>
          </a:p>
        </p:txBody>
      </p:sp>
      <p:sp>
        <p:nvSpPr>
          <p:cNvPr id="18" name="Text Box 1038"/>
          <p:cNvSpPr txBox="1">
            <a:spLocks noChangeArrowheads="1"/>
          </p:cNvSpPr>
          <p:nvPr/>
        </p:nvSpPr>
        <p:spPr bwMode="auto">
          <a:xfrm>
            <a:off x="2054022" y="758952"/>
            <a:ext cx="1696298" cy="58477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kern="0" baseline="0" dirty="0" err="1">
                <a:solidFill>
                  <a:srgbClr val="FFFFFF"/>
                </a:solidFill>
                <a:effectLst>
                  <a:glow rad="76200">
                    <a:srgbClr val="000000">
                      <a:alpha val="60000"/>
                    </a:srgbClr>
                  </a:glow>
                </a:effectLst>
                <a:latin typeface="Calibri" pitchFamily="34" charset="0"/>
                <a:cs typeface="Calibri" pitchFamily="34" charset="0"/>
              </a:rPr>
              <a:t>Ataroth-addar</a:t>
            </a:r>
            <a:r>
              <a:rPr lang="en-US" sz="1600" kern="0" baseline="0" dirty="0">
                <a:solidFill>
                  <a:srgbClr val="FFFFFF"/>
                </a:solidFill>
                <a:effectLst>
                  <a:glow rad="76200">
                    <a:srgbClr val="000000">
                      <a:alpha val="60000"/>
                    </a:srgbClr>
                  </a:glow>
                </a:effectLst>
                <a:latin typeface="Calibri" pitchFamily="34" charset="0"/>
                <a:cs typeface="Calibri" pitchFamily="34" charset="0"/>
              </a:rPr>
              <a:t>?</a:t>
            </a:r>
          </a:p>
          <a:p>
            <a:pPr algn="ctr">
              <a:defRPr/>
            </a:pPr>
            <a:r>
              <a:rPr kumimoji="0" lang="en-US" sz="1600" b="0" i="0" u="none" strike="noStrike" kern="0" cap="none" spc="0" normalizeH="0" noProof="0" dirty="0">
                <a:ln>
                  <a:noFill/>
                </a:ln>
                <a:solidFill>
                  <a:srgbClr val="FFFFFF"/>
                </a:solidFill>
                <a:effectLst>
                  <a:glow rad="76200">
                    <a:srgbClr val="000000">
                      <a:alpha val="60000"/>
                    </a:srgbClr>
                  </a:glow>
                </a:effectLst>
                <a:uLnTx/>
                <a:uFillTx/>
                <a:latin typeface="Calibri" pitchFamily="34" charset="0"/>
                <a:cs typeface="Calibri" pitchFamily="34" charset="0"/>
              </a:rPr>
              <a:t>(</a:t>
            </a:r>
            <a:r>
              <a:rPr lang="en-US" sz="1600" kern="0" dirty="0">
                <a:solidFill>
                  <a:srgbClr val="FFFFFF"/>
                </a:solidFill>
                <a:effectLst>
                  <a:glow rad="76200">
                    <a:srgbClr val="000000">
                      <a:alpha val="60000"/>
                    </a:srgbClr>
                  </a:glow>
                </a:effectLst>
                <a:latin typeface="Calibri" pitchFamily="34" charset="0"/>
                <a:cs typeface="Calibri" pitchFamily="34" charset="0"/>
              </a:rPr>
              <a:t>Khirbet </a:t>
            </a:r>
            <a:r>
              <a:rPr lang="en-US" sz="1600" kern="0" dirty="0" err="1">
                <a:solidFill>
                  <a:srgbClr val="FFFFFF"/>
                </a:solidFill>
                <a:effectLst>
                  <a:glow rad="76200">
                    <a:srgbClr val="000000">
                      <a:alpha val="60000"/>
                    </a:srgbClr>
                  </a:glow>
                </a:effectLst>
                <a:latin typeface="Calibri" pitchFamily="34" charset="0"/>
                <a:cs typeface="Calibri" pitchFamily="34" charset="0"/>
              </a:rPr>
              <a:t>Raddana</a:t>
            </a:r>
            <a:r>
              <a:rPr lang="en-US" sz="1600" kern="0" dirty="0">
                <a:solidFill>
                  <a:srgbClr val="FFFFFF"/>
                </a:solidFill>
                <a:effectLst>
                  <a:glow rad="76200">
                    <a:srgbClr val="000000">
                      <a:alpha val="60000"/>
                    </a:srgbClr>
                  </a:glow>
                </a:effectLst>
                <a:latin typeface="Calibri" pitchFamily="34" charset="0"/>
                <a:cs typeface="Calibri" pitchFamily="34" charset="0"/>
              </a:rPr>
              <a:t>)</a:t>
            </a:r>
          </a:p>
        </p:txBody>
      </p:sp>
      <p:sp>
        <p:nvSpPr>
          <p:cNvPr id="19" name="Line 1037"/>
          <p:cNvSpPr>
            <a:spLocks noChangeShapeType="1"/>
          </p:cNvSpPr>
          <p:nvPr/>
        </p:nvSpPr>
        <p:spPr bwMode="auto">
          <a:xfrm>
            <a:off x="3124200" y="1371600"/>
            <a:ext cx="381000" cy="381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1" name="Text Box 1032"/>
          <p:cNvSpPr txBox="1">
            <a:spLocks noChangeArrowheads="1"/>
          </p:cNvSpPr>
          <p:nvPr/>
        </p:nvSpPr>
        <p:spPr bwMode="auto">
          <a:xfrm>
            <a:off x="6358713" y="2362200"/>
            <a:ext cx="880369"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Mizpah</a:t>
            </a:r>
            <a:endPar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3" name="Line 1037"/>
          <p:cNvSpPr>
            <a:spLocks noChangeShapeType="1"/>
          </p:cNvSpPr>
          <p:nvPr/>
        </p:nvSpPr>
        <p:spPr bwMode="auto">
          <a:xfrm flipH="1">
            <a:off x="4724400" y="1295400"/>
            <a:ext cx="76200" cy="5334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4" name="Text Box 1038"/>
          <p:cNvSpPr txBox="1">
            <a:spLocks noChangeArrowheads="1"/>
          </p:cNvSpPr>
          <p:nvPr/>
        </p:nvSpPr>
        <p:spPr bwMode="auto">
          <a:xfrm>
            <a:off x="4577761" y="954411"/>
            <a:ext cx="819455" cy="338554"/>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Bethel?</a:t>
            </a:r>
          </a:p>
        </p:txBody>
      </p:sp>
      <p:sp>
        <p:nvSpPr>
          <p:cNvPr id="27" name="Text Box 1032"/>
          <p:cNvSpPr txBox="1">
            <a:spLocks noChangeArrowheads="1"/>
          </p:cNvSpPr>
          <p:nvPr/>
        </p:nvSpPr>
        <p:spPr bwMode="auto">
          <a:xfrm>
            <a:off x="5222443" y="1552545"/>
            <a:ext cx="729687"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Beitin</a:t>
            </a:r>
            <a:endPar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8" name="Line 1037"/>
          <p:cNvSpPr>
            <a:spLocks noChangeShapeType="1"/>
          </p:cNvSpPr>
          <p:nvPr/>
        </p:nvSpPr>
        <p:spPr bwMode="auto">
          <a:xfrm>
            <a:off x="5349350" y="1126986"/>
            <a:ext cx="556149" cy="511314"/>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9" name="Text Box 1032"/>
          <p:cNvSpPr txBox="1">
            <a:spLocks noChangeArrowheads="1"/>
          </p:cNvSpPr>
          <p:nvPr/>
        </p:nvSpPr>
        <p:spPr bwMode="auto">
          <a:xfrm>
            <a:off x="4187735" y="1777515"/>
            <a:ext cx="918841"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el-</a:t>
            </a:r>
            <a:r>
              <a:rPr kumimoji="0" lang="en-US"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Bireh</a:t>
            </a:r>
            <a:endPar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0" name="Line 1037"/>
          <p:cNvSpPr>
            <a:spLocks noChangeShapeType="1"/>
          </p:cNvSpPr>
          <p:nvPr/>
        </p:nvSpPr>
        <p:spPr bwMode="auto">
          <a:xfrm flipH="1" flipV="1">
            <a:off x="6055156" y="2235684"/>
            <a:ext cx="345643" cy="32657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31" name="Text Box 1038">
            <a:extLst>
              <a:ext uri="{FF2B5EF4-FFF2-40B4-BE49-F238E27FC236}">
                <a16:creationId xmlns:a16="http://schemas.microsoft.com/office/drawing/2014/main" id="{67B53C70-8C8E-4C6B-8E9B-EE74E341A4DE}"/>
              </a:ext>
            </a:extLst>
          </p:cNvPr>
          <p:cNvSpPr txBox="1">
            <a:spLocks noChangeArrowheads="1"/>
          </p:cNvSpPr>
          <p:nvPr/>
        </p:nvSpPr>
        <p:spPr bwMode="auto">
          <a:xfrm>
            <a:off x="-28222" y="904663"/>
            <a:ext cx="2270205" cy="584775"/>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FFFFF"/>
                </a:solidFill>
                <a:effectLst>
                  <a:glow rad="76200">
                    <a:srgbClr val="000000">
                      <a:alpha val="60000"/>
                    </a:srgbClr>
                  </a:glow>
                </a:effectLst>
                <a:cs typeface="Calibri" pitchFamily="34" charset="0"/>
              </a:rPr>
              <a:t>Ataroth of the Archites?</a:t>
            </a:r>
          </a:p>
          <a:p>
            <a:pPr algn="ctr" fontAlgn="base">
              <a:spcBef>
                <a:spcPct val="0"/>
              </a:spcBef>
              <a:spcAft>
                <a:spcPct val="0"/>
              </a:spcAft>
              <a:defRPr/>
            </a:pPr>
            <a:r>
              <a:rPr lang="en-US" sz="1600" dirty="0">
                <a:solidFill>
                  <a:srgbClr val="FFFFFF"/>
                </a:solidFill>
                <a:effectLst>
                  <a:glow rad="76200">
                    <a:srgbClr val="000000">
                      <a:alpha val="60000"/>
                    </a:srgbClr>
                  </a:glow>
                </a:effectLst>
                <a:cs typeface="Calibri" pitchFamily="34" charset="0"/>
              </a:rPr>
              <a:t>(Khirbet el-Hafi)</a:t>
            </a:r>
          </a:p>
        </p:txBody>
      </p:sp>
      <p:sp>
        <p:nvSpPr>
          <p:cNvPr id="32" name="Line 1037">
            <a:extLst>
              <a:ext uri="{FF2B5EF4-FFF2-40B4-BE49-F238E27FC236}">
                <a16:creationId xmlns:a16="http://schemas.microsoft.com/office/drawing/2014/main" id="{A4BD4644-4AD4-4CB4-9EBC-EF3B1DA1E755}"/>
              </a:ext>
            </a:extLst>
          </p:cNvPr>
          <p:cNvSpPr>
            <a:spLocks noChangeShapeType="1"/>
          </p:cNvSpPr>
          <p:nvPr/>
        </p:nvSpPr>
        <p:spPr bwMode="auto">
          <a:xfrm flipH="1">
            <a:off x="-1" y="1531696"/>
            <a:ext cx="559074" cy="75430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cs typeface="Arial" charset="0"/>
            </a:endParaRPr>
          </a:p>
        </p:txBody>
      </p:sp>
    </p:spTree>
    <p:extLst>
      <p:ext uri="{BB962C8B-B14F-4D97-AF65-F5344CB8AC3E}">
        <p14:creationId xmlns:p14="http://schemas.microsoft.com/office/powerpoint/2010/main" val="427651373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50 NYPL Books\Assortment Palestine Jerusalem\Porter with heavy load, nypl1126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3101" y="227962"/>
            <a:ext cx="5057182" cy="643458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Porter with a heavy load</a:t>
            </a:r>
          </a:p>
        </p:txBody>
      </p:sp>
      <p:sp>
        <p:nvSpPr>
          <p:cNvPr id="3" name="Text Placeholder 2"/>
          <p:cNvSpPr>
            <a:spLocks noGrp="1"/>
          </p:cNvSpPr>
          <p:nvPr>
            <p:ph type="body" sz="quarter" idx="12"/>
          </p:nvPr>
        </p:nvSpPr>
        <p:spPr/>
        <p:txBody>
          <a:bodyPr/>
          <a:lstStyle/>
          <a:p>
            <a:r>
              <a:rPr lang="en-US" dirty="0"/>
              <a:t>15:33</a:t>
            </a:r>
          </a:p>
        </p:txBody>
      </p:sp>
      <p:sp>
        <p:nvSpPr>
          <p:cNvPr id="4" name="Title 3"/>
          <p:cNvSpPr>
            <a:spLocks noGrp="1"/>
          </p:cNvSpPr>
          <p:nvPr>
            <p:ph type="title"/>
          </p:nvPr>
        </p:nvSpPr>
        <p:spPr/>
        <p:txBody>
          <a:bodyPr/>
          <a:lstStyle/>
          <a:p>
            <a:r>
              <a:rPr lang="en-US" dirty="0"/>
              <a:t>David told him, “If you cross over with me, you will only be a burden to me”</a:t>
            </a:r>
          </a:p>
        </p:txBody>
      </p:sp>
    </p:spTree>
    <p:extLst>
      <p:ext uri="{BB962C8B-B14F-4D97-AF65-F5344CB8AC3E}">
        <p14:creationId xmlns:p14="http://schemas.microsoft.com/office/powerpoint/2010/main" val="207187763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3 Museums 2014\UK Museums\British Museum\Lachish Reliefs\Lachish reliefs, panel 12, Sennacherib on throne, tb112004325.jpg"/>
          <p:cNvPicPr>
            <a:picLocks noChangeAspect="1" noChangeArrowheads="1"/>
          </p:cNvPicPr>
          <p:nvPr/>
        </p:nvPicPr>
        <p:blipFill rotWithShape="1">
          <a:blip r:embed="rId3">
            <a:extLst>
              <a:ext uri="{28A0092B-C50C-407E-A947-70E740481C1C}">
                <a14:useLocalDpi xmlns:a14="http://schemas.microsoft.com/office/drawing/2010/main" val="0"/>
              </a:ext>
            </a:extLst>
          </a:blip>
          <a:srcRect r="1131"/>
          <a:stretch/>
        </p:blipFill>
        <p:spPr bwMode="auto">
          <a:xfrm>
            <a:off x="0" y="369331"/>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Sennacherib on his throne, with attendants and advisors, from Nineveh, circa 700 BC</a:t>
            </a:r>
          </a:p>
        </p:txBody>
      </p:sp>
      <p:sp>
        <p:nvSpPr>
          <p:cNvPr id="3" name="Text Placeholder 2"/>
          <p:cNvSpPr>
            <a:spLocks noGrp="1"/>
          </p:cNvSpPr>
          <p:nvPr>
            <p:ph type="body" sz="quarter" idx="12"/>
          </p:nvPr>
        </p:nvSpPr>
        <p:spPr/>
        <p:txBody>
          <a:bodyPr/>
          <a:lstStyle/>
          <a:p>
            <a:r>
              <a:rPr lang="en-US" dirty="0"/>
              <a:t>15:34</a:t>
            </a:r>
          </a:p>
        </p:txBody>
      </p:sp>
      <p:sp>
        <p:nvSpPr>
          <p:cNvPr id="4" name="Title 3"/>
          <p:cNvSpPr>
            <a:spLocks noGrp="1"/>
          </p:cNvSpPr>
          <p:nvPr>
            <p:ph type="title"/>
          </p:nvPr>
        </p:nvSpPr>
        <p:spPr/>
        <p:txBody>
          <a:bodyPr/>
          <a:lstStyle/>
          <a:p>
            <a:r>
              <a:rPr lang="en-US" dirty="0"/>
              <a:t>Return to the city and say unto Absalom, “I will be your servant, O king!”</a:t>
            </a:r>
          </a:p>
        </p:txBody>
      </p:sp>
    </p:spTree>
    <p:extLst>
      <p:ext uri="{BB962C8B-B14F-4D97-AF65-F5344CB8AC3E}">
        <p14:creationId xmlns:p14="http://schemas.microsoft.com/office/powerpoint/2010/main" val="3573116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outdoor, old, photo&#10;&#10;Description automatically generated">
            <a:extLst>
              <a:ext uri="{FF2B5EF4-FFF2-40B4-BE49-F238E27FC236}">
                <a16:creationId xmlns:a16="http://schemas.microsoft.com/office/drawing/2014/main" id="{8DE8445B-2F84-4F00-AF56-5C7B84D959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0026"/>
            <a:ext cx="9144000" cy="6501384"/>
          </a:xfrm>
          <a:prstGeom prst="rect">
            <a:avLst/>
          </a:prstGeom>
        </p:spPr>
      </p:pic>
      <p:sp>
        <p:nvSpPr>
          <p:cNvPr id="2" name="Text Placeholder 1"/>
          <p:cNvSpPr>
            <a:spLocks noGrp="1"/>
          </p:cNvSpPr>
          <p:nvPr>
            <p:ph type="body" sz="quarter" idx="10"/>
          </p:nvPr>
        </p:nvSpPr>
        <p:spPr/>
        <p:txBody>
          <a:bodyPr/>
          <a:lstStyle/>
          <a:p>
            <a:r>
              <a:rPr lang="en-US" dirty="0"/>
              <a:t>Fresco of a man making a request, from Triclinium C of Villa Farnesina in Rome, circa 20 BC</a:t>
            </a:r>
          </a:p>
        </p:txBody>
      </p:sp>
      <p:sp>
        <p:nvSpPr>
          <p:cNvPr id="3" name="Text Placeholder 2"/>
          <p:cNvSpPr>
            <a:spLocks noGrp="1"/>
          </p:cNvSpPr>
          <p:nvPr>
            <p:ph type="body" sz="quarter" idx="12"/>
          </p:nvPr>
        </p:nvSpPr>
        <p:spPr/>
        <p:txBody>
          <a:bodyPr/>
          <a:lstStyle/>
          <a:p>
            <a:r>
              <a:rPr lang="en-US" dirty="0"/>
              <a:t>15:3</a:t>
            </a:r>
          </a:p>
        </p:txBody>
      </p:sp>
      <p:sp>
        <p:nvSpPr>
          <p:cNvPr id="4" name="Title 3"/>
          <p:cNvSpPr>
            <a:spLocks noGrp="1"/>
          </p:cNvSpPr>
          <p:nvPr>
            <p:ph type="title"/>
          </p:nvPr>
        </p:nvSpPr>
        <p:spPr/>
        <p:txBody>
          <a:bodyPr/>
          <a:lstStyle/>
          <a:p>
            <a:r>
              <a:rPr lang="en-US" dirty="0"/>
              <a:t>See, your matters are good and right, but the king has not assigned anyone to hear you</a:t>
            </a:r>
          </a:p>
        </p:txBody>
      </p:sp>
    </p:spTree>
    <p:extLst>
      <p:ext uri="{BB962C8B-B14F-4D97-AF65-F5344CB8AC3E}">
        <p14:creationId xmlns:p14="http://schemas.microsoft.com/office/powerpoint/2010/main" val="81717528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ug&#10;&#10;Description automatically generated">
            <a:extLst>
              <a:ext uri="{FF2B5EF4-FFF2-40B4-BE49-F238E27FC236}">
                <a16:creationId xmlns:a16="http://schemas.microsoft.com/office/drawing/2014/main" id="{E65C9052-6762-4E4A-A2C2-31A84AC6E3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“Rabbi’s Room for Guidance and Counseling” sign in Jerusalem</a:t>
            </a:r>
          </a:p>
        </p:txBody>
      </p:sp>
      <p:sp>
        <p:nvSpPr>
          <p:cNvPr id="3" name="Text Placeholder 2"/>
          <p:cNvSpPr>
            <a:spLocks noGrp="1"/>
          </p:cNvSpPr>
          <p:nvPr>
            <p:ph type="body" sz="quarter" idx="12"/>
          </p:nvPr>
        </p:nvSpPr>
        <p:spPr/>
        <p:txBody>
          <a:bodyPr/>
          <a:lstStyle/>
          <a:p>
            <a:r>
              <a:rPr lang="en-US" dirty="0"/>
              <a:t>15:34</a:t>
            </a:r>
          </a:p>
        </p:txBody>
      </p:sp>
      <p:sp>
        <p:nvSpPr>
          <p:cNvPr id="4" name="Title 3"/>
          <p:cNvSpPr>
            <a:spLocks noGrp="1"/>
          </p:cNvSpPr>
          <p:nvPr>
            <p:ph type="title"/>
          </p:nvPr>
        </p:nvSpPr>
        <p:spPr/>
        <p:txBody>
          <a:bodyPr/>
          <a:lstStyle/>
          <a:p>
            <a:r>
              <a:rPr lang="en-US" dirty="0"/>
              <a:t>Then you will defeat the counsel of </a:t>
            </a:r>
            <a:r>
              <a:rPr lang="en-US" dirty="0" err="1"/>
              <a:t>Ahithophel</a:t>
            </a:r>
            <a:r>
              <a:rPr lang="en-US" dirty="0"/>
              <a:t> for me</a:t>
            </a:r>
          </a:p>
        </p:txBody>
      </p:sp>
    </p:spTree>
    <p:extLst>
      <p:ext uri="{BB962C8B-B14F-4D97-AF65-F5344CB8AC3E}">
        <p14:creationId xmlns:p14="http://schemas.microsoft.com/office/powerpoint/2010/main" val="11174282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aritan high priest and son, bwb041800102-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Samaritan high priest and his son</a:t>
            </a:r>
          </a:p>
        </p:txBody>
      </p:sp>
      <p:sp>
        <p:nvSpPr>
          <p:cNvPr id="3" name="Text Placeholder 2"/>
          <p:cNvSpPr>
            <a:spLocks noGrp="1"/>
          </p:cNvSpPr>
          <p:nvPr>
            <p:ph type="body" sz="quarter" idx="12"/>
          </p:nvPr>
        </p:nvSpPr>
        <p:spPr/>
        <p:txBody>
          <a:bodyPr/>
          <a:lstStyle/>
          <a:p>
            <a:r>
              <a:rPr lang="en-US" dirty="0"/>
              <a:t>15:35</a:t>
            </a:r>
          </a:p>
        </p:txBody>
      </p:sp>
      <p:sp>
        <p:nvSpPr>
          <p:cNvPr id="4" name="Title 3"/>
          <p:cNvSpPr>
            <a:spLocks noGrp="1"/>
          </p:cNvSpPr>
          <p:nvPr>
            <p:ph type="title"/>
          </p:nvPr>
        </p:nvSpPr>
        <p:spPr/>
        <p:txBody>
          <a:bodyPr/>
          <a:lstStyle/>
          <a:p>
            <a:r>
              <a:rPr lang="en-US" dirty="0"/>
              <a:t>Whatever you hear from the king’s house, you will report to Zadok and </a:t>
            </a:r>
            <a:r>
              <a:rPr lang="en-US" dirty="0" err="1"/>
              <a:t>Abiathar</a:t>
            </a:r>
            <a:r>
              <a:rPr lang="en-US" dirty="0"/>
              <a:t> the priests</a:t>
            </a:r>
          </a:p>
        </p:txBody>
      </p:sp>
    </p:spTree>
    <p:extLst>
      <p:ext uri="{BB962C8B-B14F-4D97-AF65-F5344CB8AC3E}">
        <p14:creationId xmlns:p14="http://schemas.microsoft.com/office/powerpoint/2010/main" val="226252223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FDFADA4-7758-4901-8C42-F6DF2A0E42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“Jonathan Street” sign in Jerusalem</a:t>
            </a:r>
          </a:p>
        </p:txBody>
      </p:sp>
      <p:sp>
        <p:nvSpPr>
          <p:cNvPr id="3" name="Text Placeholder 2"/>
          <p:cNvSpPr>
            <a:spLocks noGrp="1"/>
          </p:cNvSpPr>
          <p:nvPr>
            <p:ph type="body" sz="quarter" idx="12"/>
          </p:nvPr>
        </p:nvSpPr>
        <p:spPr/>
        <p:txBody>
          <a:bodyPr/>
          <a:lstStyle/>
          <a:p>
            <a:r>
              <a:rPr lang="en-US" dirty="0"/>
              <a:t>15:36</a:t>
            </a:r>
          </a:p>
        </p:txBody>
      </p:sp>
      <p:sp>
        <p:nvSpPr>
          <p:cNvPr id="9" name="Title 8">
            <a:extLst>
              <a:ext uri="{FF2B5EF4-FFF2-40B4-BE49-F238E27FC236}">
                <a16:creationId xmlns:a16="http://schemas.microsoft.com/office/drawing/2014/main" id="{53942EAD-B971-41CF-B72D-64C4F98C3C8B}"/>
              </a:ext>
            </a:extLst>
          </p:cNvPr>
          <p:cNvSpPr>
            <a:spLocks noGrp="1"/>
          </p:cNvSpPr>
          <p:nvPr>
            <p:ph type="title"/>
          </p:nvPr>
        </p:nvSpPr>
        <p:spPr/>
        <p:txBody>
          <a:bodyPr/>
          <a:lstStyle/>
          <a:p>
            <a:r>
              <a:rPr lang="en-US" dirty="0"/>
              <a:t>Their two sons are there, </a:t>
            </a:r>
            <a:r>
              <a:rPr lang="en-US" dirty="0" err="1"/>
              <a:t>Ahimaaz</a:t>
            </a:r>
            <a:r>
              <a:rPr lang="en-US" dirty="0"/>
              <a:t> the son of Zadok and Jonathan the son of </a:t>
            </a:r>
            <a:r>
              <a:rPr lang="en-US" dirty="0" err="1"/>
              <a:t>Abiathar</a:t>
            </a:r>
            <a:endParaRPr lang="en-US" dirty="0"/>
          </a:p>
        </p:txBody>
      </p:sp>
    </p:spTree>
    <p:extLst>
      <p:ext uri="{BB962C8B-B14F-4D97-AF65-F5344CB8AC3E}">
        <p14:creationId xmlns:p14="http://schemas.microsoft.com/office/powerpoint/2010/main" val="18782151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8 People of Palestine\Bedouin Men\Bedouin men, mat06822.jpg"/>
          <p:cNvPicPr>
            <a:picLocks noChangeAspect="1" noChangeArrowheads="1"/>
          </p:cNvPicPr>
          <p:nvPr/>
        </p:nvPicPr>
        <p:blipFill rotWithShape="1">
          <a:blip r:embed="rId3">
            <a:extLst>
              <a:ext uri="{28A0092B-C50C-407E-A947-70E740481C1C}">
                <a14:useLocalDpi xmlns:a14="http://schemas.microsoft.com/office/drawing/2010/main" val="0"/>
              </a:ext>
            </a:extLst>
          </a:blip>
          <a:srcRect t="20343" b="4657"/>
          <a:stretch/>
        </p:blipFill>
        <p:spPr bwMode="auto">
          <a:xfrm>
            <a:off x="854869" y="-1"/>
            <a:ext cx="743426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Young Bedouin men</a:t>
            </a:r>
          </a:p>
        </p:txBody>
      </p:sp>
      <p:sp>
        <p:nvSpPr>
          <p:cNvPr id="3" name="Text Placeholder 2"/>
          <p:cNvSpPr>
            <a:spLocks noGrp="1"/>
          </p:cNvSpPr>
          <p:nvPr>
            <p:ph type="body" sz="quarter" idx="12"/>
          </p:nvPr>
        </p:nvSpPr>
        <p:spPr/>
        <p:txBody>
          <a:bodyPr/>
          <a:lstStyle/>
          <a:p>
            <a:r>
              <a:rPr lang="en-US" dirty="0"/>
              <a:t>15:36</a:t>
            </a:r>
          </a:p>
        </p:txBody>
      </p:sp>
      <p:sp>
        <p:nvSpPr>
          <p:cNvPr id="9" name="Title 8">
            <a:extLst>
              <a:ext uri="{FF2B5EF4-FFF2-40B4-BE49-F238E27FC236}">
                <a16:creationId xmlns:a16="http://schemas.microsoft.com/office/drawing/2014/main" id="{53942EAD-B971-41CF-B72D-64C4F98C3C8B}"/>
              </a:ext>
            </a:extLst>
          </p:cNvPr>
          <p:cNvSpPr>
            <a:spLocks noGrp="1"/>
          </p:cNvSpPr>
          <p:nvPr>
            <p:ph type="title"/>
          </p:nvPr>
        </p:nvSpPr>
        <p:spPr/>
        <p:txBody>
          <a:bodyPr/>
          <a:lstStyle/>
          <a:p>
            <a:r>
              <a:rPr lang="en-US" dirty="0"/>
              <a:t>Their two sons are there, </a:t>
            </a:r>
            <a:r>
              <a:rPr lang="en-US" dirty="0" err="1"/>
              <a:t>Ahimaaz</a:t>
            </a:r>
            <a:r>
              <a:rPr lang="en-US" dirty="0"/>
              <a:t> the son of Zadok and Jonathan the son of </a:t>
            </a:r>
            <a:r>
              <a:rPr lang="en-US" dirty="0" err="1"/>
              <a:t>Abiathar</a:t>
            </a:r>
            <a:endParaRPr lang="en-US" dirty="0"/>
          </a:p>
        </p:txBody>
      </p:sp>
    </p:spTree>
    <p:extLst>
      <p:ext uri="{BB962C8B-B14F-4D97-AF65-F5344CB8AC3E}">
        <p14:creationId xmlns:p14="http://schemas.microsoft.com/office/powerpoint/2010/main" val="292720129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Getty Villa\Assyrian reliefs\Relief of royal lion hunt, Assyrian, from north palace at Nineveh, 645-640 BC, tb100919375.jpg"/>
          <p:cNvPicPr>
            <a:picLocks noChangeAspect="1" noChangeArrowheads="1"/>
          </p:cNvPicPr>
          <p:nvPr/>
        </p:nvPicPr>
        <p:blipFill rotWithShape="1">
          <a:blip r:embed="rId3">
            <a:extLst>
              <a:ext uri="{28A0092B-C50C-407E-A947-70E740481C1C}">
                <a14:useLocalDpi xmlns:a14="http://schemas.microsoft.com/office/drawing/2010/main" val="0"/>
              </a:ext>
            </a:extLst>
          </a:blip>
          <a:srcRect r="1354"/>
          <a:stretch/>
        </p:blipFill>
        <p:spPr bwMode="auto">
          <a:xfrm>
            <a:off x="0" y="374649"/>
            <a:ext cx="9144000" cy="619254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Royal Assyrian chariot at a lion hunt, from the north palace at Nineveh, 7th century BC</a:t>
            </a:r>
          </a:p>
        </p:txBody>
      </p:sp>
      <p:sp>
        <p:nvSpPr>
          <p:cNvPr id="3" name="Text Placeholder 2"/>
          <p:cNvSpPr>
            <a:spLocks noGrp="1"/>
          </p:cNvSpPr>
          <p:nvPr>
            <p:ph type="body" sz="quarter" idx="12"/>
          </p:nvPr>
        </p:nvSpPr>
        <p:spPr/>
        <p:txBody>
          <a:bodyPr/>
          <a:lstStyle/>
          <a:p>
            <a:r>
              <a:rPr lang="en-US" dirty="0"/>
              <a:t>15:37</a:t>
            </a:r>
          </a:p>
        </p:txBody>
      </p:sp>
      <p:sp>
        <p:nvSpPr>
          <p:cNvPr id="4" name="Title 3"/>
          <p:cNvSpPr>
            <a:spLocks noGrp="1"/>
          </p:cNvSpPr>
          <p:nvPr>
            <p:ph type="title"/>
          </p:nvPr>
        </p:nvSpPr>
        <p:spPr/>
        <p:txBody>
          <a:bodyPr/>
          <a:lstStyle/>
          <a:p>
            <a:r>
              <a:rPr lang="en-US" dirty="0"/>
              <a:t>So Hushai, David’s friend, entered the city, and Absalom also came into Jerusalem</a:t>
            </a:r>
          </a:p>
        </p:txBody>
      </p:sp>
    </p:spTree>
    <p:extLst>
      <p:ext uri="{BB962C8B-B14F-4D97-AF65-F5344CB8AC3E}">
        <p14:creationId xmlns:p14="http://schemas.microsoft.com/office/powerpoint/2010/main" val="193465560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ity of David aerial from east"/>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City of David (aerial view from the east)</a:t>
            </a:r>
          </a:p>
        </p:txBody>
      </p:sp>
      <p:sp>
        <p:nvSpPr>
          <p:cNvPr id="3" name="Text Placeholder 2"/>
          <p:cNvSpPr>
            <a:spLocks noGrp="1"/>
          </p:cNvSpPr>
          <p:nvPr>
            <p:ph type="body" sz="quarter" idx="12"/>
          </p:nvPr>
        </p:nvSpPr>
        <p:spPr/>
        <p:txBody>
          <a:bodyPr/>
          <a:lstStyle/>
          <a:p>
            <a:r>
              <a:rPr lang="en-US" dirty="0"/>
              <a:t>15:37</a:t>
            </a:r>
          </a:p>
        </p:txBody>
      </p:sp>
      <p:sp>
        <p:nvSpPr>
          <p:cNvPr id="4" name="Title 3"/>
          <p:cNvSpPr>
            <a:spLocks noGrp="1"/>
          </p:cNvSpPr>
          <p:nvPr>
            <p:ph type="title"/>
          </p:nvPr>
        </p:nvSpPr>
        <p:spPr/>
        <p:txBody>
          <a:bodyPr/>
          <a:lstStyle/>
          <a:p>
            <a:r>
              <a:rPr lang="en-US" dirty="0"/>
              <a:t>So </a:t>
            </a:r>
            <a:r>
              <a:rPr lang="en-US" dirty="0" err="1"/>
              <a:t>Hushai</a:t>
            </a:r>
            <a:r>
              <a:rPr lang="en-US" dirty="0"/>
              <a:t>, David’s friend, entered the city, and Absalom also came into Jerusalem</a:t>
            </a:r>
          </a:p>
        </p:txBody>
      </p:sp>
    </p:spTree>
    <p:extLst>
      <p:ext uri="{BB962C8B-B14F-4D97-AF65-F5344CB8AC3E}">
        <p14:creationId xmlns:p14="http://schemas.microsoft.com/office/powerpoint/2010/main" val="3522809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4 0Adds 2012\19 Museum\Rome Museums\Vatican Museum\Braccio Nuovo\Augustus of Prima Porta, from Villa of Livia, 20-17 BC, tb0512176618.jpg"/>
          <p:cNvPicPr>
            <a:picLocks noChangeAspect="1" noChangeArrowheads="1"/>
          </p:cNvPicPr>
          <p:nvPr/>
        </p:nvPicPr>
        <p:blipFill rotWithShape="1">
          <a:blip r:embed="rId3">
            <a:extLst>
              <a:ext uri="{28A0092B-C50C-407E-A947-70E740481C1C}">
                <a14:useLocalDpi xmlns:a14="http://schemas.microsoft.com/office/drawing/2010/main" val="0"/>
              </a:ext>
            </a:extLst>
          </a:blip>
          <a:srcRect t="6141" b="4101"/>
          <a:stretch/>
        </p:blipFill>
        <p:spPr bwMode="auto">
          <a:xfrm>
            <a:off x="0" y="152400"/>
            <a:ext cx="9144000" cy="6705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Augustus of Prima Porta, from the Villa of Livia, 20–17 BC</a:t>
            </a:r>
          </a:p>
        </p:txBody>
      </p:sp>
      <p:sp>
        <p:nvSpPr>
          <p:cNvPr id="3" name="Text Placeholder 2"/>
          <p:cNvSpPr>
            <a:spLocks noGrp="1"/>
          </p:cNvSpPr>
          <p:nvPr>
            <p:ph type="body" sz="quarter" idx="12"/>
          </p:nvPr>
        </p:nvSpPr>
        <p:spPr/>
        <p:txBody>
          <a:bodyPr/>
          <a:lstStyle/>
          <a:p>
            <a:r>
              <a:rPr lang="en-US" dirty="0"/>
              <a:t>15:4</a:t>
            </a:r>
          </a:p>
        </p:txBody>
      </p:sp>
      <p:sp>
        <p:nvSpPr>
          <p:cNvPr id="4" name="Title 3"/>
          <p:cNvSpPr>
            <a:spLocks noGrp="1"/>
          </p:cNvSpPr>
          <p:nvPr>
            <p:ph type="title"/>
          </p:nvPr>
        </p:nvSpPr>
        <p:spPr/>
        <p:txBody>
          <a:bodyPr/>
          <a:lstStyle/>
          <a:p>
            <a:r>
              <a:rPr lang="en-US" dirty="0"/>
              <a:t>Oh that I were made judge in the land, that every man who had any suit . . . might come to me</a:t>
            </a:r>
          </a:p>
        </p:txBody>
      </p:sp>
    </p:spTree>
    <p:extLst>
      <p:ext uri="{BB962C8B-B14F-4D97-AF65-F5344CB8AC3E}">
        <p14:creationId xmlns:p14="http://schemas.microsoft.com/office/powerpoint/2010/main" val="1443813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00EA4813-D062-4ECA-A633-6CEA68F531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148"/>
            <a:ext cx="9144000" cy="6775704"/>
          </a:xfrm>
          <a:prstGeom prst="rect">
            <a:avLst/>
          </a:prstGeom>
        </p:spPr>
      </p:pic>
      <p:sp>
        <p:nvSpPr>
          <p:cNvPr id="2" name="Text Placeholder 1"/>
          <p:cNvSpPr>
            <a:spLocks noGrp="1"/>
          </p:cNvSpPr>
          <p:nvPr>
            <p:ph type="body" sz="quarter" idx="10"/>
          </p:nvPr>
        </p:nvSpPr>
        <p:spPr/>
        <p:txBody>
          <a:bodyPr/>
          <a:lstStyle/>
          <a:p>
            <a:r>
              <a:rPr lang="en-US" dirty="0"/>
              <a:t>Stela of the Assyrian king </a:t>
            </a:r>
            <a:r>
              <a:rPr lang="en-US" dirty="0" err="1"/>
              <a:t>Shamshi</a:t>
            </a:r>
            <a:r>
              <a:rPr lang="en-US" dirty="0"/>
              <a:t>-Adad V, from Nimrud, 814 BC</a:t>
            </a:r>
          </a:p>
        </p:txBody>
      </p:sp>
      <p:sp>
        <p:nvSpPr>
          <p:cNvPr id="3" name="Text Placeholder 2"/>
          <p:cNvSpPr>
            <a:spLocks noGrp="1"/>
          </p:cNvSpPr>
          <p:nvPr>
            <p:ph type="body" sz="quarter" idx="12"/>
          </p:nvPr>
        </p:nvSpPr>
        <p:spPr/>
        <p:txBody>
          <a:bodyPr/>
          <a:lstStyle/>
          <a:p>
            <a:r>
              <a:rPr lang="en-US" dirty="0"/>
              <a:t>15:4</a:t>
            </a:r>
          </a:p>
        </p:txBody>
      </p:sp>
      <p:sp>
        <p:nvSpPr>
          <p:cNvPr id="4" name="Title 3"/>
          <p:cNvSpPr>
            <a:spLocks noGrp="1"/>
          </p:cNvSpPr>
          <p:nvPr>
            <p:ph type="title"/>
          </p:nvPr>
        </p:nvSpPr>
        <p:spPr/>
        <p:txBody>
          <a:bodyPr/>
          <a:lstStyle/>
          <a:p>
            <a:r>
              <a:rPr lang="en-US" dirty="0"/>
              <a:t>Oh that I were made judge in the land, that every man who had any suit . . . might come to me</a:t>
            </a:r>
          </a:p>
        </p:txBody>
      </p:sp>
    </p:spTree>
    <p:extLst>
      <p:ext uri="{BB962C8B-B14F-4D97-AF65-F5344CB8AC3E}">
        <p14:creationId xmlns:p14="http://schemas.microsoft.com/office/powerpoint/2010/main" val="755804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C00487A3-69F2-4B3E-A829-49F3D22024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3" name="Text Placeholder 2"/>
          <p:cNvSpPr>
            <a:spLocks noGrp="1"/>
          </p:cNvSpPr>
          <p:nvPr>
            <p:ph type="body" sz="quarter" idx="10"/>
          </p:nvPr>
        </p:nvSpPr>
        <p:spPr/>
        <p:txBody>
          <a:bodyPr/>
          <a:lstStyle/>
          <a:p>
            <a:r>
              <a:rPr lang="en-US" dirty="0"/>
              <a:t>Bowing attendants, from Tell el-Amarna, reign of Akhenaten, circa 1350 BC</a:t>
            </a:r>
          </a:p>
        </p:txBody>
      </p:sp>
      <p:sp>
        <p:nvSpPr>
          <p:cNvPr id="4" name="Text Placeholder 3"/>
          <p:cNvSpPr>
            <a:spLocks noGrp="1"/>
          </p:cNvSpPr>
          <p:nvPr>
            <p:ph type="body" sz="quarter" idx="12"/>
          </p:nvPr>
        </p:nvSpPr>
        <p:spPr/>
        <p:txBody>
          <a:bodyPr/>
          <a:lstStyle/>
          <a:p>
            <a:r>
              <a:rPr lang="en-US" dirty="0"/>
              <a:t>15:5</a:t>
            </a:r>
          </a:p>
        </p:txBody>
      </p:sp>
      <p:sp>
        <p:nvSpPr>
          <p:cNvPr id="2" name="Title 1"/>
          <p:cNvSpPr>
            <a:spLocks noGrp="1"/>
          </p:cNvSpPr>
          <p:nvPr>
            <p:ph type="title"/>
          </p:nvPr>
        </p:nvSpPr>
        <p:spPr/>
        <p:txBody>
          <a:bodyPr/>
          <a:lstStyle/>
          <a:p>
            <a:r>
              <a:rPr lang="en-US" dirty="0"/>
              <a:t>When any man came near to bow down, he would put forth his hand . . . and kiss him</a:t>
            </a:r>
          </a:p>
        </p:txBody>
      </p:sp>
    </p:spTree>
    <p:extLst>
      <p:ext uri="{BB962C8B-B14F-4D97-AF65-F5344CB8AC3E}">
        <p14:creationId xmlns:p14="http://schemas.microsoft.com/office/powerpoint/2010/main" val="1850095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ox, brick&#10;&#10;Description automatically generated">
            <a:extLst>
              <a:ext uri="{FF2B5EF4-FFF2-40B4-BE49-F238E27FC236}">
                <a16:creationId xmlns:a16="http://schemas.microsoft.com/office/drawing/2014/main" id="{7A726F1F-8CE1-4363-913C-0185E6A27D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7810"/>
            <a:ext cx="9144000" cy="6446520"/>
          </a:xfrm>
          <a:prstGeom prst="rect">
            <a:avLst/>
          </a:prstGeom>
        </p:spPr>
      </p:pic>
      <p:sp>
        <p:nvSpPr>
          <p:cNvPr id="2" name="Text Placeholder 1"/>
          <p:cNvSpPr>
            <a:spLocks noGrp="1"/>
          </p:cNvSpPr>
          <p:nvPr>
            <p:ph type="body" sz="quarter" idx="10"/>
          </p:nvPr>
        </p:nvSpPr>
        <p:spPr/>
        <p:txBody>
          <a:bodyPr/>
          <a:lstStyle/>
          <a:p>
            <a:r>
              <a:rPr lang="en-US" dirty="0"/>
              <a:t>List of items a servant stole from his master, from Saqqara, circa 1250 BC</a:t>
            </a:r>
          </a:p>
        </p:txBody>
      </p:sp>
      <p:sp>
        <p:nvSpPr>
          <p:cNvPr id="3" name="Text Placeholder 2"/>
          <p:cNvSpPr>
            <a:spLocks noGrp="1"/>
          </p:cNvSpPr>
          <p:nvPr>
            <p:ph type="body" sz="quarter" idx="12"/>
          </p:nvPr>
        </p:nvSpPr>
        <p:spPr/>
        <p:txBody>
          <a:bodyPr/>
          <a:lstStyle/>
          <a:p>
            <a:r>
              <a:rPr lang="en-US" dirty="0"/>
              <a:t>15:6</a:t>
            </a:r>
          </a:p>
        </p:txBody>
      </p:sp>
      <p:sp>
        <p:nvSpPr>
          <p:cNvPr id="4" name="Title 3"/>
          <p:cNvSpPr>
            <a:spLocks noGrp="1"/>
          </p:cNvSpPr>
          <p:nvPr>
            <p:ph type="title"/>
          </p:nvPr>
        </p:nvSpPr>
        <p:spPr/>
        <p:txBody>
          <a:bodyPr/>
          <a:lstStyle/>
          <a:p>
            <a:r>
              <a:rPr lang="en-US" dirty="0"/>
              <a:t>So Absalom stole the hearts of the men of Israel</a:t>
            </a:r>
          </a:p>
        </p:txBody>
      </p:sp>
    </p:spTree>
    <p:extLst>
      <p:ext uri="{BB962C8B-B14F-4D97-AF65-F5344CB8AC3E}">
        <p14:creationId xmlns:p14="http://schemas.microsoft.com/office/powerpoint/2010/main" val="41955316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E01680-8237-495E-AC3C-334E4E086B6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86868"/>
            <a:ext cx="9144000" cy="6684264"/>
          </a:xfrm>
          <a:prstGeom prst="rect">
            <a:avLst/>
          </a:prstGeom>
        </p:spPr>
      </p:pic>
      <p:sp>
        <p:nvSpPr>
          <p:cNvPr id="2" name="Text Placeholder 1">
            <a:extLst>
              <a:ext uri="{FF2B5EF4-FFF2-40B4-BE49-F238E27FC236}">
                <a16:creationId xmlns:a16="http://schemas.microsoft.com/office/drawing/2014/main" id="{C9C2DC32-C559-4C58-954C-4D560C88D8A9}"/>
              </a:ext>
            </a:extLst>
          </p:cNvPr>
          <p:cNvSpPr>
            <a:spLocks noGrp="1"/>
          </p:cNvSpPr>
          <p:nvPr>
            <p:ph type="body" sz="quarter" idx="10"/>
          </p:nvPr>
        </p:nvSpPr>
        <p:spPr/>
        <p:txBody>
          <a:bodyPr/>
          <a:lstStyle/>
          <a:p>
            <a:r>
              <a:rPr lang="en-US" dirty="0"/>
              <a:t>Greek cup with Diomedes stealing Palladium during Trojan War</a:t>
            </a:r>
          </a:p>
        </p:txBody>
      </p:sp>
      <p:sp>
        <p:nvSpPr>
          <p:cNvPr id="3" name="Text Placeholder 2">
            <a:extLst>
              <a:ext uri="{FF2B5EF4-FFF2-40B4-BE49-F238E27FC236}">
                <a16:creationId xmlns:a16="http://schemas.microsoft.com/office/drawing/2014/main" id="{7AABD0AA-7153-4263-8F69-185C4CFCC8CB}"/>
              </a:ext>
            </a:extLst>
          </p:cNvPr>
          <p:cNvSpPr>
            <a:spLocks noGrp="1"/>
          </p:cNvSpPr>
          <p:nvPr>
            <p:ph type="body" sz="quarter" idx="12"/>
          </p:nvPr>
        </p:nvSpPr>
        <p:spPr/>
        <p:txBody>
          <a:bodyPr/>
          <a:lstStyle/>
          <a:p>
            <a:r>
              <a:rPr lang="en-US" dirty="0"/>
              <a:t>15:6</a:t>
            </a:r>
          </a:p>
        </p:txBody>
      </p:sp>
      <p:sp>
        <p:nvSpPr>
          <p:cNvPr id="4" name="Title 3">
            <a:extLst>
              <a:ext uri="{FF2B5EF4-FFF2-40B4-BE49-F238E27FC236}">
                <a16:creationId xmlns:a16="http://schemas.microsoft.com/office/drawing/2014/main" id="{C95F135E-5C39-4BD7-823C-6ABB3FACB3FA}"/>
              </a:ext>
            </a:extLst>
          </p:cNvPr>
          <p:cNvSpPr>
            <a:spLocks noGrp="1"/>
          </p:cNvSpPr>
          <p:nvPr>
            <p:ph type="title"/>
          </p:nvPr>
        </p:nvSpPr>
        <p:spPr/>
        <p:txBody>
          <a:bodyPr/>
          <a:lstStyle/>
          <a:p>
            <a:r>
              <a:rPr lang="en-US" dirty="0"/>
              <a:t>So Absalom stole the hearts of the men of Israel</a:t>
            </a:r>
          </a:p>
        </p:txBody>
      </p:sp>
    </p:spTree>
    <p:extLst>
      <p:ext uri="{BB962C8B-B14F-4D97-AF65-F5344CB8AC3E}">
        <p14:creationId xmlns:p14="http://schemas.microsoft.com/office/powerpoint/2010/main" val="3196332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sitting, luggage, bag&#10;&#10;Description automatically generated">
            <a:extLst>
              <a:ext uri="{FF2B5EF4-FFF2-40B4-BE49-F238E27FC236}">
                <a16:creationId xmlns:a16="http://schemas.microsoft.com/office/drawing/2014/main" id="{3CF0BB1D-9013-4279-8C57-D01A53558C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688" y="0"/>
            <a:ext cx="7278624" cy="6858000"/>
          </a:xfrm>
          <a:prstGeom prst="rect">
            <a:avLst/>
          </a:prstGeom>
        </p:spPr>
      </p:pic>
      <p:sp>
        <p:nvSpPr>
          <p:cNvPr id="2" name="Text Placeholder 1"/>
          <p:cNvSpPr>
            <a:spLocks noGrp="1"/>
          </p:cNvSpPr>
          <p:nvPr>
            <p:ph type="body" sz="quarter" idx="10"/>
          </p:nvPr>
        </p:nvSpPr>
        <p:spPr/>
        <p:txBody>
          <a:bodyPr/>
          <a:lstStyle/>
          <a:p>
            <a:r>
              <a:rPr lang="en-US" i="1" dirty="0"/>
              <a:t>Absalom</a:t>
            </a:r>
            <a:r>
              <a:rPr lang="en-US" dirty="0"/>
              <a:t>, by James Tissot, circa 1899</a:t>
            </a:r>
          </a:p>
        </p:txBody>
      </p:sp>
      <p:sp>
        <p:nvSpPr>
          <p:cNvPr id="3" name="Text Placeholder 2"/>
          <p:cNvSpPr>
            <a:spLocks noGrp="1"/>
          </p:cNvSpPr>
          <p:nvPr>
            <p:ph type="body" sz="quarter" idx="12"/>
          </p:nvPr>
        </p:nvSpPr>
        <p:spPr/>
        <p:txBody>
          <a:bodyPr/>
          <a:lstStyle/>
          <a:p>
            <a:r>
              <a:rPr lang="en-US" dirty="0"/>
              <a:t>15:1</a:t>
            </a:r>
          </a:p>
        </p:txBody>
      </p:sp>
      <p:sp>
        <p:nvSpPr>
          <p:cNvPr id="4" name="Title 3"/>
          <p:cNvSpPr>
            <a:spLocks noGrp="1"/>
          </p:cNvSpPr>
          <p:nvPr>
            <p:ph type="title"/>
          </p:nvPr>
        </p:nvSpPr>
        <p:spPr/>
        <p:txBody>
          <a:bodyPr/>
          <a:lstStyle/>
          <a:p>
            <a:r>
              <a:rPr lang="en-US" dirty="0"/>
              <a:t>Absalom prepared himself a chariot and horses</a:t>
            </a:r>
          </a:p>
        </p:txBody>
      </p:sp>
    </p:spTree>
    <p:extLst>
      <p:ext uri="{BB962C8B-B14F-4D97-AF65-F5344CB8AC3E}">
        <p14:creationId xmlns:p14="http://schemas.microsoft.com/office/powerpoint/2010/main" val="676364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ris\Documents\Bolen\PCB size\Louvre-pcb\Cyprus\Statue of Zeus Ammon on throne with ram armrests, from Cyprus, mid 5th c BC, tb092819585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6860" y="0"/>
            <a:ext cx="699028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Zeus Ammon on a throne with ram armrests, from Cyprus, 5th century BC</a:t>
            </a:r>
          </a:p>
        </p:txBody>
      </p:sp>
      <p:sp>
        <p:nvSpPr>
          <p:cNvPr id="3" name="Text Placeholder 2"/>
          <p:cNvSpPr>
            <a:spLocks noGrp="1"/>
          </p:cNvSpPr>
          <p:nvPr>
            <p:ph type="body" sz="quarter" idx="12"/>
          </p:nvPr>
        </p:nvSpPr>
        <p:spPr/>
        <p:txBody>
          <a:bodyPr/>
          <a:lstStyle/>
          <a:p>
            <a:r>
              <a:rPr lang="en-US" dirty="0"/>
              <a:t>15:7</a:t>
            </a:r>
          </a:p>
        </p:txBody>
      </p:sp>
      <p:sp>
        <p:nvSpPr>
          <p:cNvPr id="4" name="Title 3"/>
          <p:cNvSpPr>
            <a:spLocks noGrp="1"/>
          </p:cNvSpPr>
          <p:nvPr>
            <p:ph type="title"/>
          </p:nvPr>
        </p:nvSpPr>
        <p:spPr/>
        <p:txBody>
          <a:bodyPr/>
          <a:lstStyle/>
          <a:p>
            <a:r>
              <a:rPr lang="en-US" dirty="0"/>
              <a:t>Absalom behaved this way for four years</a:t>
            </a:r>
          </a:p>
        </p:txBody>
      </p:sp>
    </p:spTree>
    <p:extLst>
      <p:ext uri="{BB962C8B-B14F-4D97-AF65-F5344CB8AC3E}">
        <p14:creationId xmlns:p14="http://schemas.microsoft.com/office/powerpoint/2010/main" val="12550223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map&#10;&#10;Description automatically generated">
            <a:extLst>
              <a:ext uri="{FF2B5EF4-FFF2-40B4-BE49-F238E27FC236}">
                <a16:creationId xmlns:a16="http://schemas.microsoft.com/office/drawing/2014/main" id="{A5B38FF1-070D-40A8-8926-BBDF3D96BF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
            <a:ext cx="9144000" cy="6803136"/>
          </a:xfrm>
          <a:prstGeom prst="rect">
            <a:avLst/>
          </a:prstGeom>
        </p:spPr>
      </p:pic>
      <p:grpSp>
        <p:nvGrpSpPr>
          <p:cNvPr id="7" name="Group 6"/>
          <p:cNvGrpSpPr/>
          <p:nvPr/>
        </p:nvGrpSpPr>
        <p:grpSpPr>
          <a:xfrm>
            <a:off x="1" y="31132"/>
            <a:ext cx="9144000" cy="6801184"/>
            <a:chOff x="1" y="31132"/>
            <a:chExt cx="9144000" cy="6801184"/>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31132"/>
              <a:ext cx="9144000" cy="6801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8"/>
            <p:cNvSpPr/>
            <p:nvPr/>
          </p:nvSpPr>
          <p:spPr>
            <a:xfrm>
              <a:off x="6277345" y="1200151"/>
              <a:ext cx="1209305" cy="426786"/>
            </a:xfrm>
            <a:prstGeom prst="ellipse">
              <a:avLst/>
            </a:prstGeom>
            <a:noFill/>
            <a:ln w="22225" cap="flat" cmpd="sng" algn="ctr">
              <a:solidFill>
                <a:srgbClr val="FFFF00"/>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20" name="Oval 19">
              <a:extLst>
                <a:ext uri="{FF2B5EF4-FFF2-40B4-BE49-F238E27FC236}">
                  <a16:creationId xmlns:a16="http://schemas.microsoft.com/office/drawing/2014/main" id="{94F5D4F1-4857-45A0-AE27-7B8E971AE51E}"/>
                </a:ext>
              </a:extLst>
            </p:cNvPr>
            <p:cNvSpPr/>
            <p:nvPr/>
          </p:nvSpPr>
          <p:spPr>
            <a:xfrm>
              <a:off x="5414969" y="3502864"/>
              <a:ext cx="862376" cy="457427"/>
            </a:xfrm>
            <a:prstGeom prst="ellipse">
              <a:avLst/>
            </a:prstGeom>
            <a:noFill/>
            <a:ln w="22225" cap="flat" cmpd="sng" algn="ctr">
              <a:solidFill>
                <a:srgbClr val="FFFF00"/>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grpSp>
      <p:sp>
        <p:nvSpPr>
          <p:cNvPr id="2" name="Text Placeholder 1"/>
          <p:cNvSpPr>
            <a:spLocks noGrp="1"/>
          </p:cNvSpPr>
          <p:nvPr>
            <p:ph type="body" sz="quarter" idx="10"/>
          </p:nvPr>
        </p:nvSpPr>
        <p:spPr/>
        <p:txBody>
          <a:bodyPr/>
          <a:lstStyle/>
          <a:p>
            <a:r>
              <a:rPr lang="en-US" dirty="0"/>
              <a:t>Map of Judah with Hebron and Jerusalem</a:t>
            </a:r>
          </a:p>
        </p:txBody>
      </p:sp>
      <p:sp>
        <p:nvSpPr>
          <p:cNvPr id="3" name="Text Placeholder 2"/>
          <p:cNvSpPr>
            <a:spLocks noGrp="1"/>
          </p:cNvSpPr>
          <p:nvPr>
            <p:ph type="body" sz="quarter" idx="12"/>
          </p:nvPr>
        </p:nvSpPr>
        <p:spPr/>
        <p:txBody>
          <a:bodyPr/>
          <a:lstStyle/>
          <a:p>
            <a:r>
              <a:rPr lang="en-US" dirty="0"/>
              <a:t>15:7</a:t>
            </a:r>
          </a:p>
        </p:txBody>
      </p:sp>
      <p:sp>
        <p:nvSpPr>
          <p:cNvPr id="4" name="Title 3"/>
          <p:cNvSpPr>
            <a:spLocks noGrp="1"/>
          </p:cNvSpPr>
          <p:nvPr>
            <p:ph type="title"/>
          </p:nvPr>
        </p:nvSpPr>
        <p:spPr/>
        <p:txBody>
          <a:bodyPr/>
          <a:lstStyle/>
          <a:p>
            <a:r>
              <a:rPr lang="en-US" dirty="0"/>
              <a:t>Then he said to the king, “Please let me go and fulfill my vow to Yahweh in Hebron”</a:t>
            </a:r>
          </a:p>
        </p:txBody>
      </p:sp>
    </p:spTree>
    <p:extLst>
      <p:ext uri="{BB962C8B-B14F-4D97-AF65-F5344CB8AC3E}">
        <p14:creationId xmlns:p14="http://schemas.microsoft.com/office/powerpoint/2010/main" val="34771840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sitting, food&#10;&#10;Description automatically generated">
            <a:extLst>
              <a:ext uri="{FF2B5EF4-FFF2-40B4-BE49-F238E27FC236}">
                <a16:creationId xmlns:a16="http://schemas.microsoft.com/office/drawing/2014/main" id="{5600CEF6-C80C-40A3-ACED-D181BB89DA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160"/>
            <a:ext cx="9144000" cy="6583680"/>
          </a:xfrm>
          <a:prstGeom prst="rect">
            <a:avLst/>
          </a:prstGeom>
        </p:spPr>
      </p:pic>
      <p:sp>
        <p:nvSpPr>
          <p:cNvPr id="2" name="Text Placeholder 1"/>
          <p:cNvSpPr>
            <a:spLocks noGrp="1"/>
          </p:cNvSpPr>
          <p:nvPr>
            <p:ph type="body" sz="quarter" idx="10"/>
          </p:nvPr>
        </p:nvSpPr>
        <p:spPr/>
        <p:txBody>
          <a:bodyPr/>
          <a:lstStyle/>
          <a:p>
            <a:r>
              <a:rPr lang="sv-SE" dirty="0"/>
              <a:t>Jar handle reading ”to the king, Hebron,” late 8th century BC</a:t>
            </a:r>
            <a:endParaRPr lang="en-US" dirty="0"/>
          </a:p>
        </p:txBody>
      </p:sp>
      <p:sp>
        <p:nvSpPr>
          <p:cNvPr id="3" name="Text Placeholder 2"/>
          <p:cNvSpPr>
            <a:spLocks noGrp="1"/>
          </p:cNvSpPr>
          <p:nvPr>
            <p:ph type="body" sz="quarter" idx="12"/>
          </p:nvPr>
        </p:nvSpPr>
        <p:spPr/>
        <p:txBody>
          <a:bodyPr/>
          <a:lstStyle/>
          <a:p>
            <a:r>
              <a:rPr lang="en-US" dirty="0"/>
              <a:t>15:7</a:t>
            </a:r>
          </a:p>
        </p:txBody>
      </p:sp>
      <p:sp>
        <p:nvSpPr>
          <p:cNvPr id="4" name="Title 3"/>
          <p:cNvSpPr>
            <a:spLocks noGrp="1"/>
          </p:cNvSpPr>
          <p:nvPr>
            <p:ph type="title"/>
          </p:nvPr>
        </p:nvSpPr>
        <p:spPr/>
        <p:txBody>
          <a:bodyPr/>
          <a:lstStyle/>
          <a:p>
            <a:r>
              <a:rPr lang="en-US" dirty="0"/>
              <a:t>Then he said to the king, “Please let me go and fulfill my vow to Yahweh in Hebron”</a:t>
            </a:r>
          </a:p>
        </p:txBody>
      </p:sp>
    </p:spTree>
    <p:extLst>
      <p:ext uri="{BB962C8B-B14F-4D97-AF65-F5344CB8AC3E}">
        <p14:creationId xmlns:p14="http://schemas.microsoft.com/office/powerpoint/2010/main" val="22546301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E:\0Projects\Dalman aerial photos\sr\035 Hebron.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2844" t="4443" r="3034" b="3634"/>
          <a:stretch/>
        </p:blipFill>
        <p:spPr bwMode="auto">
          <a:xfrm>
            <a:off x="202761" y="369332"/>
            <a:ext cx="8738478" cy="61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Hebron (aerial view from the east)</a:t>
            </a:r>
          </a:p>
        </p:txBody>
      </p:sp>
      <p:sp>
        <p:nvSpPr>
          <p:cNvPr id="3" name="Text Placeholder 2"/>
          <p:cNvSpPr>
            <a:spLocks noGrp="1"/>
          </p:cNvSpPr>
          <p:nvPr>
            <p:ph type="body" sz="quarter" idx="12"/>
          </p:nvPr>
        </p:nvSpPr>
        <p:spPr/>
        <p:txBody>
          <a:bodyPr/>
          <a:lstStyle/>
          <a:p>
            <a:r>
              <a:rPr lang="en-US" dirty="0"/>
              <a:t>15:7</a:t>
            </a:r>
          </a:p>
        </p:txBody>
      </p:sp>
      <p:sp>
        <p:nvSpPr>
          <p:cNvPr id="4" name="Title 3"/>
          <p:cNvSpPr>
            <a:spLocks noGrp="1"/>
          </p:cNvSpPr>
          <p:nvPr>
            <p:ph type="title"/>
          </p:nvPr>
        </p:nvSpPr>
        <p:spPr/>
        <p:txBody>
          <a:bodyPr/>
          <a:lstStyle/>
          <a:p>
            <a:r>
              <a:rPr lang="en-US" dirty="0"/>
              <a:t>Then he said to the king, “Please let me go and fulfill my vow to Yahweh in Hebron”</a:t>
            </a:r>
          </a:p>
        </p:txBody>
      </p:sp>
    </p:spTree>
    <p:extLst>
      <p:ext uri="{BB962C8B-B14F-4D97-AF65-F5344CB8AC3E}">
        <p14:creationId xmlns:p14="http://schemas.microsoft.com/office/powerpoint/2010/main" val="553099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E:\0Projects\Dalman aerial photos\sr\035 Hebron.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2844" t="4443" r="3034" b="3634"/>
          <a:stretch/>
        </p:blipFill>
        <p:spPr bwMode="auto">
          <a:xfrm>
            <a:off x="202761" y="369332"/>
            <a:ext cx="8738478" cy="61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Hebron (aerial view from the east)</a:t>
            </a:r>
          </a:p>
        </p:txBody>
      </p:sp>
      <p:sp>
        <p:nvSpPr>
          <p:cNvPr id="3" name="Text Placeholder 2"/>
          <p:cNvSpPr>
            <a:spLocks noGrp="1"/>
          </p:cNvSpPr>
          <p:nvPr>
            <p:ph type="body" sz="quarter" idx="12"/>
          </p:nvPr>
        </p:nvSpPr>
        <p:spPr/>
        <p:txBody>
          <a:bodyPr/>
          <a:lstStyle/>
          <a:p>
            <a:r>
              <a:rPr lang="en-US" dirty="0"/>
              <a:t>15:7</a:t>
            </a:r>
          </a:p>
        </p:txBody>
      </p:sp>
      <p:sp>
        <p:nvSpPr>
          <p:cNvPr id="4" name="Title 3"/>
          <p:cNvSpPr>
            <a:spLocks noGrp="1"/>
          </p:cNvSpPr>
          <p:nvPr>
            <p:ph type="title"/>
          </p:nvPr>
        </p:nvSpPr>
        <p:spPr/>
        <p:txBody>
          <a:bodyPr/>
          <a:lstStyle/>
          <a:p>
            <a:r>
              <a:rPr lang="en-US" dirty="0"/>
              <a:t>Then he said to the king, “Please let me go and fulfill my vow to Yahweh in Hebron”</a:t>
            </a:r>
          </a:p>
        </p:txBody>
      </p:sp>
      <p:sp>
        <p:nvSpPr>
          <p:cNvPr id="19" name="Line 11"/>
          <p:cNvSpPr>
            <a:spLocks noChangeShapeType="1"/>
          </p:cNvSpPr>
          <p:nvPr/>
        </p:nvSpPr>
        <p:spPr bwMode="auto">
          <a:xfrm flipH="1" flipV="1">
            <a:off x="1600200" y="4495800"/>
            <a:ext cx="419100" cy="61529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0" name="Text Box 12"/>
          <p:cNvSpPr txBox="1">
            <a:spLocks noChangeArrowheads="1"/>
          </p:cNvSpPr>
          <p:nvPr/>
        </p:nvSpPr>
        <p:spPr bwMode="auto">
          <a:xfrm>
            <a:off x="1714500" y="5114147"/>
            <a:ext cx="1329366" cy="523220"/>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Tomb of the Patriarchs</a:t>
            </a:r>
          </a:p>
        </p:txBody>
      </p:sp>
      <p:sp>
        <p:nvSpPr>
          <p:cNvPr id="21" name="Line 13"/>
          <p:cNvSpPr>
            <a:spLocks noChangeShapeType="1"/>
          </p:cNvSpPr>
          <p:nvPr/>
        </p:nvSpPr>
        <p:spPr bwMode="auto">
          <a:xfrm>
            <a:off x="1600200" y="3444502"/>
            <a:ext cx="183356" cy="475036"/>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2" name="Text Box 14"/>
          <p:cNvSpPr txBox="1">
            <a:spLocks noChangeArrowheads="1"/>
          </p:cNvSpPr>
          <p:nvPr/>
        </p:nvSpPr>
        <p:spPr bwMode="auto">
          <a:xfrm>
            <a:off x="1171575" y="2929265"/>
            <a:ext cx="838200" cy="523220"/>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“Pool of David”</a:t>
            </a:r>
          </a:p>
        </p:txBody>
      </p:sp>
      <p:sp>
        <p:nvSpPr>
          <p:cNvPr id="23" name="Text Box 32"/>
          <p:cNvSpPr txBox="1">
            <a:spLocks noChangeArrowheads="1"/>
          </p:cNvSpPr>
          <p:nvPr/>
        </p:nvSpPr>
        <p:spPr bwMode="auto">
          <a:xfrm>
            <a:off x="3043865" y="3114528"/>
            <a:ext cx="1371600" cy="307777"/>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Tell Rumeida</a:t>
            </a:r>
          </a:p>
        </p:txBody>
      </p:sp>
      <p:sp>
        <p:nvSpPr>
          <p:cNvPr id="25" name="Line 18"/>
          <p:cNvSpPr>
            <a:spLocks noChangeShapeType="1"/>
          </p:cNvSpPr>
          <p:nvPr/>
        </p:nvSpPr>
        <p:spPr bwMode="auto">
          <a:xfrm>
            <a:off x="7040562" y="4797097"/>
            <a:ext cx="1131887" cy="26373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6" name="Line 18"/>
          <p:cNvSpPr>
            <a:spLocks noChangeShapeType="1"/>
          </p:cNvSpPr>
          <p:nvPr/>
        </p:nvSpPr>
        <p:spPr bwMode="auto">
          <a:xfrm flipH="1" flipV="1">
            <a:off x="5594350" y="3797300"/>
            <a:ext cx="577850" cy="54610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7" name="Text Box 19"/>
          <p:cNvSpPr txBox="1">
            <a:spLocks noChangeArrowheads="1"/>
          </p:cNvSpPr>
          <p:nvPr/>
        </p:nvSpPr>
        <p:spPr bwMode="auto">
          <a:xfrm>
            <a:off x="5854700" y="4291013"/>
            <a:ext cx="1460500" cy="523220"/>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road to Jerusalem</a:t>
            </a:r>
          </a:p>
        </p:txBody>
      </p:sp>
      <p:sp>
        <p:nvSpPr>
          <p:cNvPr id="28" name="Text Box 22"/>
          <p:cNvSpPr txBox="1">
            <a:spLocks noChangeArrowheads="1"/>
          </p:cNvSpPr>
          <p:nvPr/>
        </p:nvSpPr>
        <p:spPr bwMode="auto">
          <a:xfrm>
            <a:off x="2667000" y="838200"/>
            <a:ext cx="1371600" cy="523220"/>
          </a:xfrm>
          <a:prstGeom prst="rect">
            <a:avLst/>
          </a:prstGeom>
          <a:noFill/>
          <a:ln w="9525">
            <a:noFill/>
            <a:miter lim="800000"/>
            <a:headEnd/>
            <a:tailEnd/>
          </a:ln>
        </p:spPr>
        <p:txBody>
          <a:bodyPr>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road to </a:t>
            </a:r>
          </a:p>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Beersheba</a:t>
            </a:r>
          </a:p>
        </p:txBody>
      </p:sp>
      <p:sp>
        <p:nvSpPr>
          <p:cNvPr id="29" name="Line 24"/>
          <p:cNvSpPr>
            <a:spLocks noChangeShapeType="1"/>
          </p:cNvSpPr>
          <p:nvPr/>
        </p:nvSpPr>
        <p:spPr bwMode="auto">
          <a:xfrm flipV="1">
            <a:off x="3748716" y="609600"/>
            <a:ext cx="925512" cy="34290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0" name="Text Box 30"/>
          <p:cNvSpPr txBox="1">
            <a:spLocks noChangeArrowheads="1"/>
          </p:cNvSpPr>
          <p:nvPr/>
        </p:nvSpPr>
        <p:spPr bwMode="auto">
          <a:xfrm>
            <a:off x="514351" y="5801380"/>
            <a:ext cx="990600" cy="523220"/>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400" dirty="0">
                <a:solidFill>
                  <a:srgbClr val="FEFF00"/>
                </a:solidFill>
                <a:effectLst>
                  <a:glow rad="76200">
                    <a:srgbClr val="010000">
                      <a:alpha val="60000"/>
                    </a:srgbClr>
                  </a:glow>
                </a:effectLst>
                <a:latin typeface="Arial"/>
                <a:cs typeface="Calibri" pitchFamily="34" charset="0"/>
              </a:rPr>
              <a:t>road to En-</a:t>
            </a:r>
            <a:r>
              <a:rPr lang="en-US" sz="1400" dirty="0" err="1">
                <a:solidFill>
                  <a:srgbClr val="FEFF00"/>
                </a:solidFill>
                <a:effectLst>
                  <a:glow rad="76200">
                    <a:srgbClr val="010000">
                      <a:alpha val="60000"/>
                    </a:srgbClr>
                  </a:glow>
                </a:effectLst>
                <a:latin typeface="Arial"/>
                <a:cs typeface="Calibri" pitchFamily="34" charset="0"/>
              </a:rPr>
              <a:t>gedi</a:t>
            </a:r>
            <a:endParaRPr lang="en-US" sz="1400" dirty="0">
              <a:solidFill>
                <a:srgbClr val="FEFF00"/>
              </a:solidFill>
              <a:effectLst>
                <a:glow rad="76200">
                  <a:srgbClr val="010000">
                    <a:alpha val="60000"/>
                  </a:srgbClr>
                </a:glow>
              </a:effectLst>
              <a:latin typeface="Arial"/>
              <a:cs typeface="Calibri" pitchFamily="34" charset="0"/>
            </a:endParaRPr>
          </a:p>
        </p:txBody>
      </p:sp>
      <p:sp>
        <p:nvSpPr>
          <p:cNvPr id="31" name="Line 31"/>
          <p:cNvSpPr>
            <a:spLocks noChangeShapeType="1"/>
          </p:cNvSpPr>
          <p:nvPr/>
        </p:nvSpPr>
        <p:spPr bwMode="auto">
          <a:xfrm>
            <a:off x="1504951" y="6172200"/>
            <a:ext cx="1162049" cy="7620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2" name="Line 24"/>
          <p:cNvSpPr>
            <a:spLocks noChangeShapeType="1"/>
          </p:cNvSpPr>
          <p:nvPr/>
        </p:nvSpPr>
        <p:spPr bwMode="auto">
          <a:xfrm>
            <a:off x="3660774" y="1450950"/>
            <a:ext cx="754691" cy="108905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3" name="Line 31"/>
          <p:cNvSpPr>
            <a:spLocks noChangeShapeType="1"/>
          </p:cNvSpPr>
          <p:nvPr/>
        </p:nvSpPr>
        <p:spPr bwMode="auto">
          <a:xfrm flipV="1">
            <a:off x="1104900" y="5322436"/>
            <a:ext cx="266700" cy="478942"/>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5" name="Freeform 4"/>
          <p:cNvSpPr/>
          <p:nvPr/>
        </p:nvSpPr>
        <p:spPr>
          <a:xfrm>
            <a:off x="2508674" y="2789898"/>
            <a:ext cx="2141548" cy="1010574"/>
          </a:xfrm>
          <a:custGeom>
            <a:avLst/>
            <a:gdLst>
              <a:gd name="connsiteX0" fmla="*/ 1328737 w 2133600"/>
              <a:gd name="connsiteY0" fmla="*/ 0 h 995362"/>
              <a:gd name="connsiteX1" fmla="*/ 647700 w 2133600"/>
              <a:gd name="connsiteY1" fmla="*/ 85725 h 995362"/>
              <a:gd name="connsiteX2" fmla="*/ 0 w 2133600"/>
              <a:gd name="connsiteY2" fmla="*/ 747712 h 995362"/>
              <a:gd name="connsiteX3" fmla="*/ 1128712 w 2133600"/>
              <a:gd name="connsiteY3" fmla="*/ 995362 h 995362"/>
              <a:gd name="connsiteX4" fmla="*/ 2133600 w 2133600"/>
              <a:gd name="connsiteY4" fmla="*/ 328612 h 995362"/>
              <a:gd name="connsiteX5" fmla="*/ 1328737 w 2133600"/>
              <a:gd name="connsiteY5" fmla="*/ 0 h 995362"/>
              <a:gd name="connsiteX0" fmla="*/ 1328737 w 2134955"/>
              <a:gd name="connsiteY0" fmla="*/ 0 h 995362"/>
              <a:gd name="connsiteX1" fmla="*/ 647700 w 2134955"/>
              <a:gd name="connsiteY1" fmla="*/ 85725 h 995362"/>
              <a:gd name="connsiteX2" fmla="*/ 0 w 2134955"/>
              <a:gd name="connsiteY2" fmla="*/ 747712 h 995362"/>
              <a:gd name="connsiteX3" fmla="*/ 1128712 w 2134955"/>
              <a:gd name="connsiteY3" fmla="*/ 995362 h 995362"/>
              <a:gd name="connsiteX4" fmla="*/ 2133600 w 2134955"/>
              <a:gd name="connsiteY4" fmla="*/ 328612 h 995362"/>
              <a:gd name="connsiteX5" fmla="*/ 1328737 w 2134955"/>
              <a:gd name="connsiteY5" fmla="*/ 0 h 995362"/>
              <a:gd name="connsiteX0" fmla="*/ 1337256 w 2143474"/>
              <a:gd name="connsiteY0" fmla="*/ 0 h 1011811"/>
              <a:gd name="connsiteX1" fmla="*/ 656219 w 2143474"/>
              <a:gd name="connsiteY1" fmla="*/ 85725 h 1011811"/>
              <a:gd name="connsiteX2" fmla="*/ 8519 w 2143474"/>
              <a:gd name="connsiteY2" fmla="*/ 747712 h 1011811"/>
              <a:gd name="connsiteX3" fmla="*/ 1137231 w 2143474"/>
              <a:gd name="connsiteY3" fmla="*/ 995362 h 1011811"/>
              <a:gd name="connsiteX4" fmla="*/ 2142119 w 2143474"/>
              <a:gd name="connsiteY4" fmla="*/ 328612 h 1011811"/>
              <a:gd name="connsiteX5" fmla="*/ 1337256 w 2143474"/>
              <a:gd name="connsiteY5" fmla="*/ 0 h 1011811"/>
              <a:gd name="connsiteX0" fmla="*/ 1337724 w 2143942"/>
              <a:gd name="connsiteY0" fmla="*/ 0 h 1011811"/>
              <a:gd name="connsiteX1" fmla="*/ 656687 w 2143942"/>
              <a:gd name="connsiteY1" fmla="*/ 85725 h 1011811"/>
              <a:gd name="connsiteX2" fmla="*/ 8987 w 2143942"/>
              <a:gd name="connsiteY2" fmla="*/ 747712 h 1011811"/>
              <a:gd name="connsiteX3" fmla="*/ 1137699 w 2143942"/>
              <a:gd name="connsiteY3" fmla="*/ 995362 h 1011811"/>
              <a:gd name="connsiteX4" fmla="*/ 2142587 w 2143942"/>
              <a:gd name="connsiteY4" fmla="*/ 328612 h 1011811"/>
              <a:gd name="connsiteX5" fmla="*/ 1337724 w 2143942"/>
              <a:gd name="connsiteY5" fmla="*/ 0 h 1011811"/>
              <a:gd name="connsiteX0" fmla="*/ 1337724 w 2143944"/>
              <a:gd name="connsiteY0" fmla="*/ 3358 h 1015169"/>
              <a:gd name="connsiteX1" fmla="*/ 656687 w 2143944"/>
              <a:gd name="connsiteY1" fmla="*/ 89083 h 1015169"/>
              <a:gd name="connsiteX2" fmla="*/ 8987 w 2143944"/>
              <a:gd name="connsiteY2" fmla="*/ 751070 h 1015169"/>
              <a:gd name="connsiteX3" fmla="*/ 1137699 w 2143944"/>
              <a:gd name="connsiteY3" fmla="*/ 998720 h 1015169"/>
              <a:gd name="connsiteX4" fmla="*/ 2142587 w 2143944"/>
              <a:gd name="connsiteY4" fmla="*/ 331970 h 1015169"/>
              <a:gd name="connsiteX5" fmla="*/ 1337724 w 2143944"/>
              <a:gd name="connsiteY5" fmla="*/ 3358 h 1015169"/>
              <a:gd name="connsiteX0" fmla="*/ 1337724 w 2143944"/>
              <a:gd name="connsiteY0" fmla="*/ 426 h 1012237"/>
              <a:gd name="connsiteX1" fmla="*/ 656687 w 2143944"/>
              <a:gd name="connsiteY1" fmla="*/ 86151 h 1012237"/>
              <a:gd name="connsiteX2" fmla="*/ 8987 w 2143944"/>
              <a:gd name="connsiteY2" fmla="*/ 748138 h 1012237"/>
              <a:gd name="connsiteX3" fmla="*/ 1137699 w 2143944"/>
              <a:gd name="connsiteY3" fmla="*/ 995788 h 1012237"/>
              <a:gd name="connsiteX4" fmla="*/ 2142587 w 2143944"/>
              <a:gd name="connsiteY4" fmla="*/ 329038 h 1012237"/>
              <a:gd name="connsiteX5" fmla="*/ 1337724 w 2143944"/>
              <a:gd name="connsiteY5" fmla="*/ 426 h 1012237"/>
              <a:gd name="connsiteX0" fmla="*/ 1337578 w 2143798"/>
              <a:gd name="connsiteY0" fmla="*/ 1047 h 1012858"/>
              <a:gd name="connsiteX1" fmla="*/ 656541 w 2143798"/>
              <a:gd name="connsiteY1" fmla="*/ 86772 h 1012858"/>
              <a:gd name="connsiteX2" fmla="*/ 8841 w 2143798"/>
              <a:gd name="connsiteY2" fmla="*/ 748759 h 1012858"/>
              <a:gd name="connsiteX3" fmla="*/ 1137553 w 2143798"/>
              <a:gd name="connsiteY3" fmla="*/ 996409 h 1012858"/>
              <a:gd name="connsiteX4" fmla="*/ 2142441 w 2143798"/>
              <a:gd name="connsiteY4" fmla="*/ 329659 h 1012858"/>
              <a:gd name="connsiteX5" fmla="*/ 1337578 w 2143798"/>
              <a:gd name="connsiteY5" fmla="*/ 1047 h 1012858"/>
              <a:gd name="connsiteX0" fmla="*/ 1346670 w 2151646"/>
              <a:gd name="connsiteY0" fmla="*/ 1047 h 968605"/>
              <a:gd name="connsiteX1" fmla="*/ 665633 w 2151646"/>
              <a:gd name="connsiteY1" fmla="*/ 86772 h 968605"/>
              <a:gd name="connsiteX2" fmla="*/ 17933 w 2151646"/>
              <a:gd name="connsiteY2" fmla="*/ 748759 h 968605"/>
              <a:gd name="connsiteX3" fmla="*/ 1394295 w 2151646"/>
              <a:gd name="connsiteY3" fmla="*/ 948784 h 968605"/>
              <a:gd name="connsiteX4" fmla="*/ 2151533 w 2151646"/>
              <a:gd name="connsiteY4" fmla="*/ 329659 h 968605"/>
              <a:gd name="connsiteX5" fmla="*/ 1346670 w 2151646"/>
              <a:gd name="connsiteY5" fmla="*/ 1047 h 968605"/>
              <a:gd name="connsiteX0" fmla="*/ 1346670 w 2127840"/>
              <a:gd name="connsiteY0" fmla="*/ 13451 h 981009"/>
              <a:gd name="connsiteX1" fmla="*/ 665633 w 2127840"/>
              <a:gd name="connsiteY1" fmla="*/ 99176 h 981009"/>
              <a:gd name="connsiteX2" fmla="*/ 17933 w 2127840"/>
              <a:gd name="connsiteY2" fmla="*/ 761163 h 981009"/>
              <a:gd name="connsiteX3" fmla="*/ 1394295 w 2127840"/>
              <a:gd name="connsiteY3" fmla="*/ 961188 h 981009"/>
              <a:gd name="connsiteX4" fmla="*/ 2127720 w 2127840"/>
              <a:gd name="connsiteY4" fmla="*/ 337300 h 981009"/>
              <a:gd name="connsiteX5" fmla="*/ 1346670 w 2127840"/>
              <a:gd name="connsiteY5" fmla="*/ 13451 h 981009"/>
              <a:gd name="connsiteX0" fmla="*/ 1527890 w 2128900"/>
              <a:gd name="connsiteY0" fmla="*/ 19977 h 1001823"/>
              <a:gd name="connsiteX1" fmla="*/ 665878 w 2128900"/>
              <a:gd name="connsiteY1" fmla="*/ 119990 h 1001823"/>
              <a:gd name="connsiteX2" fmla="*/ 18178 w 2128900"/>
              <a:gd name="connsiteY2" fmla="*/ 781977 h 1001823"/>
              <a:gd name="connsiteX3" fmla="*/ 1394540 w 2128900"/>
              <a:gd name="connsiteY3" fmla="*/ 982002 h 1001823"/>
              <a:gd name="connsiteX4" fmla="*/ 2127965 w 2128900"/>
              <a:gd name="connsiteY4" fmla="*/ 358114 h 1001823"/>
              <a:gd name="connsiteX5" fmla="*/ 1527890 w 2128900"/>
              <a:gd name="connsiteY5" fmla="*/ 19977 h 1001823"/>
              <a:gd name="connsiteX0" fmla="*/ 1533002 w 2133088"/>
              <a:gd name="connsiteY0" fmla="*/ 19977 h 1010574"/>
              <a:gd name="connsiteX1" fmla="*/ 670990 w 2133088"/>
              <a:gd name="connsiteY1" fmla="*/ 119990 h 1010574"/>
              <a:gd name="connsiteX2" fmla="*/ 23290 w 2133088"/>
              <a:gd name="connsiteY2" fmla="*/ 781977 h 1010574"/>
              <a:gd name="connsiteX3" fmla="*/ 1518715 w 2133088"/>
              <a:gd name="connsiteY3" fmla="*/ 991527 h 1010574"/>
              <a:gd name="connsiteX4" fmla="*/ 2133077 w 2133088"/>
              <a:gd name="connsiteY4" fmla="*/ 358114 h 1010574"/>
              <a:gd name="connsiteX5" fmla="*/ 1533002 w 2133088"/>
              <a:gd name="connsiteY5" fmla="*/ 19977 h 1010574"/>
              <a:gd name="connsiteX0" fmla="*/ 1539451 w 2141548"/>
              <a:gd name="connsiteY0" fmla="*/ 19977 h 1010574"/>
              <a:gd name="connsiteX1" fmla="*/ 677439 w 2141548"/>
              <a:gd name="connsiteY1" fmla="*/ 119990 h 1010574"/>
              <a:gd name="connsiteX2" fmla="*/ 29739 w 2141548"/>
              <a:gd name="connsiteY2" fmla="*/ 781977 h 1010574"/>
              <a:gd name="connsiteX3" fmla="*/ 1664864 w 2141548"/>
              <a:gd name="connsiteY3" fmla="*/ 991527 h 1010574"/>
              <a:gd name="connsiteX4" fmla="*/ 2139526 w 2141548"/>
              <a:gd name="connsiteY4" fmla="*/ 358114 h 1010574"/>
              <a:gd name="connsiteX5" fmla="*/ 1539451 w 2141548"/>
              <a:gd name="connsiteY5" fmla="*/ 19977 h 1010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1548" h="1010574">
                <a:moveTo>
                  <a:pt x="1539451" y="19977"/>
                </a:moveTo>
                <a:cubicBezTo>
                  <a:pt x="1295770" y="-19710"/>
                  <a:pt x="929058" y="-7010"/>
                  <a:pt x="677439" y="119990"/>
                </a:cubicBezTo>
                <a:cubicBezTo>
                  <a:pt x="425820" y="246990"/>
                  <a:pt x="-134832" y="636721"/>
                  <a:pt x="29739" y="781977"/>
                </a:cubicBezTo>
                <a:cubicBezTo>
                  <a:pt x="194310" y="927233"/>
                  <a:pt x="1309264" y="1061377"/>
                  <a:pt x="1664864" y="991527"/>
                </a:cubicBezTo>
                <a:cubicBezTo>
                  <a:pt x="2020464" y="921677"/>
                  <a:pt x="2160428" y="520039"/>
                  <a:pt x="2139526" y="358114"/>
                </a:cubicBezTo>
                <a:cubicBezTo>
                  <a:pt x="2118624" y="196189"/>
                  <a:pt x="1783132" y="59664"/>
                  <a:pt x="1539451" y="19977"/>
                </a:cubicBezTo>
                <a:close/>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14801621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rock&#10;&#10;Description automatically generated">
            <a:extLst>
              <a:ext uri="{FF2B5EF4-FFF2-40B4-BE49-F238E27FC236}">
                <a16:creationId xmlns:a16="http://schemas.microsoft.com/office/drawing/2014/main" id="{1B2F1EF9-48C5-4C88-9095-566BBC96D9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Hebron (Tell Rumeida) and the Machpelah (aerial view from the south)</a:t>
            </a:r>
          </a:p>
        </p:txBody>
      </p:sp>
      <p:sp>
        <p:nvSpPr>
          <p:cNvPr id="3" name="Text Placeholder 2"/>
          <p:cNvSpPr>
            <a:spLocks noGrp="1"/>
          </p:cNvSpPr>
          <p:nvPr>
            <p:ph type="body" sz="quarter" idx="12"/>
          </p:nvPr>
        </p:nvSpPr>
        <p:spPr/>
        <p:txBody>
          <a:bodyPr/>
          <a:lstStyle/>
          <a:p>
            <a:r>
              <a:rPr lang="en-US" dirty="0"/>
              <a:t>15:7</a:t>
            </a:r>
          </a:p>
        </p:txBody>
      </p:sp>
      <p:sp>
        <p:nvSpPr>
          <p:cNvPr id="4" name="Title 3"/>
          <p:cNvSpPr>
            <a:spLocks noGrp="1"/>
          </p:cNvSpPr>
          <p:nvPr>
            <p:ph type="title"/>
          </p:nvPr>
        </p:nvSpPr>
        <p:spPr/>
        <p:txBody>
          <a:bodyPr/>
          <a:lstStyle/>
          <a:p>
            <a:r>
              <a:rPr lang="en-US" dirty="0"/>
              <a:t>Then he said to the king, “Please let me go and fulfill my vow to Yahweh in Hebron”</a:t>
            </a:r>
          </a:p>
        </p:txBody>
      </p:sp>
    </p:spTree>
    <p:extLst>
      <p:ext uri="{BB962C8B-B14F-4D97-AF65-F5344CB8AC3E}">
        <p14:creationId xmlns:p14="http://schemas.microsoft.com/office/powerpoint/2010/main" val="38643485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close up of a rock&#10;&#10;Description automatically generated">
            <a:extLst>
              <a:ext uri="{FF2B5EF4-FFF2-40B4-BE49-F238E27FC236}">
                <a16:creationId xmlns:a16="http://schemas.microsoft.com/office/drawing/2014/main" id="{B54F9D05-A83A-4966-937B-BB1E1BB5C9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Hebron (Tell Rumeida) and the Machpelah (aerial view from the south)</a:t>
            </a:r>
          </a:p>
        </p:txBody>
      </p:sp>
      <p:sp>
        <p:nvSpPr>
          <p:cNvPr id="3" name="Text Placeholder 2"/>
          <p:cNvSpPr>
            <a:spLocks noGrp="1"/>
          </p:cNvSpPr>
          <p:nvPr>
            <p:ph type="body" sz="quarter" idx="12"/>
          </p:nvPr>
        </p:nvSpPr>
        <p:spPr/>
        <p:txBody>
          <a:bodyPr/>
          <a:lstStyle/>
          <a:p>
            <a:r>
              <a:rPr lang="en-US" dirty="0"/>
              <a:t>15:7</a:t>
            </a:r>
          </a:p>
        </p:txBody>
      </p:sp>
      <p:sp>
        <p:nvSpPr>
          <p:cNvPr id="4" name="Title 3"/>
          <p:cNvSpPr>
            <a:spLocks noGrp="1"/>
          </p:cNvSpPr>
          <p:nvPr>
            <p:ph type="title"/>
          </p:nvPr>
        </p:nvSpPr>
        <p:spPr/>
        <p:txBody>
          <a:bodyPr/>
          <a:lstStyle/>
          <a:p>
            <a:r>
              <a:rPr lang="en-US" dirty="0"/>
              <a:t>Then he said to the king, “Please let me go and fulfill my vow to Yahweh in Hebron”</a:t>
            </a:r>
          </a:p>
        </p:txBody>
      </p:sp>
      <p:sp>
        <p:nvSpPr>
          <p:cNvPr id="7" name="Line 11"/>
          <p:cNvSpPr>
            <a:spLocks noChangeShapeType="1"/>
          </p:cNvSpPr>
          <p:nvPr/>
        </p:nvSpPr>
        <p:spPr bwMode="auto">
          <a:xfrm>
            <a:off x="8286750" y="2262592"/>
            <a:ext cx="155776" cy="42076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8" name="Text Box 12"/>
          <p:cNvSpPr txBox="1">
            <a:spLocks noChangeArrowheads="1"/>
          </p:cNvSpPr>
          <p:nvPr/>
        </p:nvSpPr>
        <p:spPr bwMode="auto">
          <a:xfrm>
            <a:off x="7124700" y="1616261"/>
            <a:ext cx="1786566" cy="646331"/>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Tomb of the Patriarchs</a:t>
            </a:r>
          </a:p>
        </p:txBody>
      </p:sp>
      <p:sp>
        <p:nvSpPr>
          <p:cNvPr id="9" name="Text Box 32"/>
          <p:cNvSpPr txBox="1">
            <a:spLocks noChangeArrowheads="1"/>
          </p:cNvSpPr>
          <p:nvPr/>
        </p:nvSpPr>
        <p:spPr bwMode="auto">
          <a:xfrm>
            <a:off x="1977390" y="3489801"/>
            <a:ext cx="2035486"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Tell Rumeida</a:t>
            </a:r>
          </a:p>
        </p:txBody>
      </p:sp>
      <p:sp>
        <p:nvSpPr>
          <p:cNvPr id="10" name="Freeform 9"/>
          <p:cNvSpPr/>
          <p:nvPr/>
        </p:nvSpPr>
        <p:spPr>
          <a:xfrm>
            <a:off x="-4986" y="2996886"/>
            <a:ext cx="5742034" cy="1598576"/>
          </a:xfrm>
          <a:custGeom>
            <a:avLst/>
            <a:gdLst>
              <a:gd name="connsiteX0" fmla="*/ 0 w 7895771"/>
              <a:gd name="connsiteY0" fmla="*/ 478972 h 3512457"/>
              <a:gd name="connsiteX1" fmla="*/ 2714171 w 7895771"/>
              <a:gd name="connsiteY1" fmla="*/ 0 h 3512457"/>
              <a:gd name="connsiteX2" fmla="*/ 7895771 w 7895771"/>
              <a:gd name="connsiteY2" fmla="*/ 1465943 h 3512457"/>
              <a:gd name="connsiteX3" fmla="*/ 3439885 w 7895771"/>
              <a:gd name="connsiteY3" fmla="*/ 3512457 h 3512457"/>
              <a:gd name="connsiteX4" fmla="*/ 0 w 7895771"/>
              <a:gd name="connsiteY4" fmla="*/ 2554514 h 3512457"/>
              <a:gd name="connsiteX0" fmla="*/ 0 w 7899046"/>
              <a:gd name="connsiteY0" fmla="*/ 478972 h 3512457"/>
              <a:gd name="connsiteX1" fmla="*/ 2714171 w 7899046"/>
              <a:gd name="connsiteY1" fmla="*/ 0 h 3512457"/>
              <a:gd name="connsiteX2" fmla="*/ 7895771 w 7899046"/>
              <a:gd name="connsiteY2" fmla="*/ 1465943 h 3512457"/>
              <a:gd name="connsiteX3" fmla="*/ 3439885 w 7899046"/>
              <a:gd name="connsiteY3" fmla="*/ 3512457 h 3512457"/>
              <a:gd name="connsiteX4" fmla="*/ 0 w 7899046"/>
              <a:gd name="connsiteY4" fmla="*/ 2554514 h 3512457"/>
              <a:gd name="connsiteX0" fmla="*/ 0 w 7899046"/>
              <a:gd name="connsiteY0" fmla="*/ 512614 h 3546099"/>
              <a:gd name="connsiteX1" fmla="*/ 2714171 w 7899046"/>
              <a:gd name="connsiteY1" fmla="*/ 33642 h 3546099"/>
              <a:gd name="connsiteX2" fmla="*/ 7895771 w 7899046"/>
              <a:gd name="connsiteY2" fmla="*/ 1499585 h 3546099"/>
              <a:gd name="connsiteX3" fmla="*/ 3439885 w 7899046"/>
              <a:gd name="connsiteY3" fmla="*/ 3546099 h 3546099"/>
              <a:gd name="connsiteX4" fmla="*/ 0 w 7899046"/>
              <a:gd name="connsiteY4" fmla="*/ 2588156 h 3546099"/>
              <a:gd name="connsiteX0" fmla="*/ 0 w 7899046"/>
              <a:gd name="connsiteY0" fmla="*/ 479488 h 3512973"/>
              <a:gd name="connsiteX1" fmla="*/ 2714171 w 7899046"/>
              <a:gd name="connsiteY1" fmla="*/ 516 h 3512973"/>
              <a:gd name="connsiteX2" fmla="*/ 7895771 w 7899046"/>
              <a:gd name="connsiteY2" fmla="*/ 1466459 h 3512973"/>
              <a:gd name="connsiteX3" fmla="*/ 3439885 w 7899046"/>
              <a:gd name="connsiteY3" fmla="*/ 3512973 h 3512973"/>
              <a:gd name="connsiteX4" fmla="*/ 0 w 7899046"/>
              <a:gd name="connsiteY4" fmla="*/ 2555030 h 3512973"/>
              <a:gd name="connsiteX0" fmla="*/ 0 w 7904639"/>
              <a:gd name="connsiteY0" fmla="*/ 392445 h 3425930"/>
              <a:gd name="connsiteX1" fmla="*/ 2220685 w 7904639"/>
              <a:gd name="connsiteY1" fmla="*/ 559 h 3425930"/>
              <a:gd name="connsiteX2" fmla="*/ 7895771 w 7904639"/>
              <a:gd name="connsiteY2" fmla="*/ 1379416 h 3425930"/>
              <a:gd name="connsiteX3" fmla="*/ 3439885 w 7904639"/>
              <a:gd name="connsiteY3" fmla="*/ 3425930 h 3425930"/>
              <a:gd name="connsiteX4" fmla="*/ 0 w 7904639"/>
              <a:gd name="connsiteY4" fmla="*/ 2467987 h 3425930"/>
              <a:gd name="connsiteX0" fmla="*/ 0 w 7904549"/>
              <a:gd name="connsiteY0" fmla="*/ 392445 h 3471525"/>
              <a:gd name="connsiteX1" fmla="*/ 2220685 w 7904549"/>
              <a:gd name="connsiteY1" fmla="*/ 559 h 3471525"/>
              <a:gd name="connsiteX2" fmla="*/ 7895771 w 7904549"/>
              <a:gd name="connsiteY2" fmla="*/ 1379416 h 3471525"/>
              <a:gd name="connsiteX3" fmla="*/ 3439885 w 7904549"/>
              <a:gd name="connsiteY3" fmla="*/ 3425930 h 3471525"/>
              <a:gd name="connsiteX4" fmla="*/ 0 w 7904549"/>
              <a:gd name="connsiteY4" fmla="*/ 2467987 h 3471525"/>
              <a:gd name="connsiteX0" fmla="*/ 0 w 7904662"/>
              <a:gd name="connsiteY0" fmla="*/ 392445 h 3429765"/>
              <a:gd name="connsiteX1" fmla="*/ 2220685 w 7904662"/>
              <a:gd name="connsiteY1" fmla="*/ 559 h 3429765"/>
              <a:gd name="connsiteX2" fmla="*/ 7895771 w 7904662"/>
              <a:gd name="connsiteY2" fmla="*/ 1379416 h 3429765"/>
              <a:gd name="connsiteX3" fmla="*/ 3439885 w 7904662"/>
              <a:gd name="connsiteY3" fmla="*/ 3425930 h 3429765"/>
              <a:gd name="connsiteX4" fmla="*/ 0 w 7904662"/>
              <a:gd name="connsiteY4" fmla="*/ 2467987 h 3429765"/>
              <a:gd name="connsiteX0" fmla="*/ 0 w 7904662"/>
              <a:gd name="connsiteY0" fmla="*/ 392445 h 3429765"/>
              <a:gd name="connsiteX1" fmla="*/ 2220685 w 7904662"/>
              <a:gd name="connsiteY1" fmla="*/ 559 h 3429765"/>
              <a:gd name="connsiteX2" fmla="*/ 7895771 w 7904662"/>
              <a:gd name="connsiteY2" fmla="*/ 1379416 h 3429765"/>
              <a:gd name="connsiteX3" fmla="*/ 3439885 w 7904662"/>
              <a:gd name="connsiteY3" fmla="*/ 3425930 h 3429765"/>
              <a:gd name="connsiteX4" fmla="*/ 0 w 7904662"/>
              <a:gd name="connsiteY4" fmla="*/ 2467987 h 3429765"/>
              <a:gd name="connsiteX0" fmla="*/ 29028 w 7904662"/>
              <a:gd name="connsiteY0" fmla="*/ 534392 h 3455598"/>
              <a:gd name="connsiteX1" fmla="*/ 2220685 w 7904662"/>
              <a:gd name="connsiteY1" fmla="*/ 26392 h 3455598"/>
              <a:gd name="connsiteX2" fmla="*/ 7895771 w 7904662"/>
              <a:gd name="connsiteY2" fmla="*/ 1405249 h 3455598"/>
              <a:gd name="connsiteX3" fmla="*/ 3439885 w 7904662"/>
              <a:gd name="connsiteY3" fmla="*/ 3451763 h 3455598"/>
              <a:gd name="connsiteX4" fmla="*/ 0 w 7904662"/>
              <a:gd name="connsiteY4" fmla="*/ 2493820 h 3455598"/>
              <a:gd name="connsiteX0" fmla="*/ 29028 w 7904662"/>
              <a:gd name="connsiteY0" fmla="*/ 554320 h 3475526"/>
              <a:gd name="connsiteX1" fmla="*/ 2220685 w 7904662"/>
              <a:gd name="connsiteY1" fmla="*/ 46320 h 3475526"/>
              <a:gd name="connsiteX2" fmla="*/ 7895771 w 7904662"/>
              <a:gd name="connsiteY2" fmla="*/ 1425177 h 3475526"/>
              <a:gd name="connsiteX3" fmla="*/ 3439885 w 7904662"/>
              <a:gd name="connsiteY3" fmla="*/ 3471691 h 3475526"/>
              <a:gd name="connsiteX4" fmla="*/ 0 w 7904662"/>
              <a:gd name="connsiteY4" fmla="*/ 2513748 h 3475526"/>
              <a:gd name="connsiteX0" fmla="*/ 29028 w 7896122"/>
              <a:gd name="connsiteY0" fmla="*/ 422595 h 3343740"/>
              <a:gd name="connsiteX1" fmla="*/ 3207656 w 7896122"/>
              <a:gd name="connsiteY1" fmla="*/ 74252 h 3343740"/>
              <a:gd name="connsiteX2" fmla="*/ 7895771 w 7896122"/>
              <a:gd name="connsiteY2" fmla="*/ 1293452 h 3343740"/>
              <a:gd name="connsiteX3" fmla="*/ 3439885 w 7896122"/>
              <a:gd name="connsiteY3" fmla="*/ 3339966 h 3343740"/>
              <a:gd name="connsiteX4" fmla="*/ 0 w 7896122"/>
              <a:gd name="connsiteY4" fmla="*/ 2382023 h 3343740"/>
              <a:gd name="connsiteX0" fmla="*/ 29028 w 8055765"/>
              <a:gd name="connsiteY0" fmla="*/ 434414 h 3375996"/>
              <a:gd name="connsiteX1" fmla="*/ 3207656 w 8055765"/>
              <a:gd name="connsiteY1" fmla="*/ 86071 h 3375996"/>
              <a:gd name="connsiteX2" fmla="*/ 8055429 w 8055765"/>
              <a:gd name="connsiteY2" fmla="*/ 1464928 h 3375996"/>
              <a:gd name="connsiteX3" fmla="*/ 3439885 w 8055765"/>
              <a:gd name="connsiteY3" fmla="*/ 3351785 h 3375996"/>
              <a:gd name="connsiteX4" fmla="*/ 0 w 8055765"/>
              <a:gd name="connsiteY4" fmla="*/ 2393842 h 3375996"/>
              <a:gd name="connsiteX0" fmla="*/ 29028 w 8056092"/>
              <a:gd name="connsiteY0" fmla="*/ 526087 h 3467669"/>
              <a:gd name="connsiteX1" fmla="*/ 3112406 w 8056092"/>
              <a:gd name="connsiteY1" fmla="*/ 63444 h 3467669"/>
              <a:gd name="connsiteX2" fmla="*/ 8055429 w 8056092"/>
              <a:gd name="connsiteY2" fmla="*/ 1556601 h 3467669"/>
              <a:gd name="connsiteX3" fmla="*/ 3439885 w 8056092"/>
              <a:gd name="connsiteY3" fmla="*/ 3443458 h 3467669"/>
              <a:gd name="connsiteX4" fmla="*/ 0 w 8056092"/>
              <a:gd name="connsiteY4" fmla="*/ 2485515 h 3467669"/>
              <a:gd name="connsiteX0" fmla="*/ 29028 w 8056092"/>
              <a:gd name="connsiteY0" fmla="*/ 534140 h 3471014"/>
              <a:gd name="connsiteX1" fmla="*/ 3112406 w 8056092"/>
              <a:gd name="connsiteY1" fmla="*/ 71497 h 3471014"/>
              <a:gd name="connsiteX2" fmla="*/ 8055429 w 8056092"/>
              <a:gd name="connsiteY2" fmla="*/ 1678954 h 3471014"/>
              <a:gd name="connsiteX3" fmla="*/ 3439885 w 8056092"/>
              <a:gd name="connsiteY3" fmla="*/ 3451511 h 3471014"/>
              <a:gd name="connsiteX4" fmla="*/ 0 w 8056092"/>
              <a:gd name="connsiteY4" fmla="*/ 2493568 h 3471014"/>
              <a:gd name="connsiteX0" fmla="*/ 29028 w 5751920"/>
              <a:gd name="connsiteY0" fmla="*/ 501056 h 3459344"/>
              <a:gd name="connsiteX1" fmla="*/ 3112406 w 5751920"/>
              <a:gd name="connsiteY1" fmla="*/ 38413 h 3459344"/>
              <a:gd name="connsiteX2" fmla="*/ 5750379 w 5751920"/>
              <a:gd name="connsiteY2" fmla="*/ 1169620 h 3459344"/>
              <a:gd name="connsiteX3" fmla="*/ 3439885 w 5751920"/>
              <a:gd name="connsiteY3" fmla="*/ 3418427 h 3459344"/>
              <a:gd name="connsiteX4" fmla="*/ 0 w 5751920"/>
              <a:gd name="connsiteY4" fmla="*/ 2460484 h 3459344"/>
              <a:gd name="connsiteX0" fmla="*/ 29028 w 5751561"/>
              <a:gd name="connsiteY0" fmla="*/ 501056 h 2582456"/>
              <a:gd name="connsiteX1" fmla="*/ 3112406 w 5751561"/>
              <a:gd name="connsiteY1" fmla="*/ 38413 h 2582456"/>
              <a:gd name="connsiteX2" fmla="*/ 5750379 w 5751561"/>
              <a:gd name="connsiteY2" fmla="*/ 1169620 h 2582456"/>
              <a:gd name="connsiteX3" fmla="*/ 3401785 w 5751561"/>
              <a:gd name="connsiteY3" fmla="*/ 1589627 h 2582456"/>
              <a:gd name="connsiteX4" fmla="*/ 0 w 5751561"/>
              <a:gd name="connsiteY4" fmla="*/ 2460484 h 2582456"/>
              <a:gd name="connsiteX0" fmla="*/ 143328 w 5865876"/>
              <a:gd name="connsiteY0" fmla="*/ 501056 h 1598987"/>
              <a:gd name="connsiteX1" fmla="*/ 3226706 w 5865876"/>
              <a:gd name="connsiteY1" fmla="*/ 38413 h 1598987"/>
              <a:gd name="connsiteX2" fmla="*/ 5864679 w 5865876"/>
              <a:gd name="connsiteY2" fmla="*/ 1169620 h 1598987"/>
              <a:gd name="connsiteX3" fmla="*/ 3516085 w 5865876"/>
              <a:gd name="connsiteY3" fmla="*/ 1589627 h 1598987"/>
              <a:gd name="connsiteX4" fmla="*/ 0 w 5865876"/>
              <a:gd name="connsiteY4" fmla="*/ 822184 h 1598987"/>
              <a:gd name="connsiteX0" fmla="*/ 19503 w 5742034"/>
              <a:gd name="connsiteY0" fmla="*/ 501056 h 1598576"/>
              <a:gd name="connsiteX1" fmla="*/ 3102881 w 5742034"/>
              <a:gd name="connsiteY1" fmla="*/ 38413 h 1598576"/>
              <a:gd name="connsiteX2" fmla="*/ 5740854 w 5742034"/>
              <a:gd name="connsiteY2" fmla="*/ 1169620 h 1598576"/>
              <a:gd name="connsiteX3" fmla="*/ 3392260 w 5742034"/>
              <a:gd name="connsiteY3" fmla="*/ 1589627 h 1598576"/>
              <a:gd name="connsiteX4" fmla="*/ 0 w 5742034"/>
              <a:gd name="connsiteY4" fmla="*/ 831709 h 1598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2034" h="1598576">
                <a:moveTo>
                  <a:pt x="19503" y="501056"/>
                </a:moveTo>
                <a:cubicBezTo>
                  <a:pt x="691998" y="51114"/>
                  <a:pt x="2149323" y="-73014"/>
                  <a:pt x="3102881" y="38413"/>
                </a:cubicBezTo>
                <a:cubicBezTo>
                  <a:pt x="4056439" y="149840"/>
                  <a:pt x="5692624" y="911084"/>
                  <a:pt x="5740854" y="1169620"/>
                </a:cubicBezTo>
                <a:cubicBezTo>
                  <a:pt x="5789084" y="1428156"/>
                  <a:pt x="4349069" y="1645945"/>
                  <a:pt x="3392260" y="1589627"/>
                </a:cubicBezTo>
                <a:cubicBezTo>
                  <a:pt x="2435451" y="1533309"/>
                  <a:pt x="798285" y="1325195"/>
                  <a:pt x="0" y="831709"/>
                </a:cubicBezTo>
              </a:path>
            </a:pathLst>
          </a:custGeom>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1" name="Line 11"/>
          <p:cNvSpPr>
            <a:spLocks noChangeShapeType="1"/>
          </p:cNvSpPr>
          <p:nvPr/>
        </p:nvSpPr>
        <p:spPr bwMode="auto">
          <a:xfrm>
            <a:off x="8534474" y="3444124"/>
            <a:ext cx="469826" cy="35205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2" name="Text Box 12"/>
          <p:cNvSpPr txBox="1">
            <a:spLocks noChangeArrowheads="1"/>
          </p:cNvSpPr>
          <p:nvPr/>
        </p:nvSpPr>
        <p:spPr bwMode="auto">
          <a:xfrm>
            <a:off x="6870700" y="3108873"/>
            <a:ext cx="1786566"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“Pool of David”</a:t>
            </a:r>
          </a:p>
        </p:txBody>
      </p:sp>
    </p:spTree>
    <p:extLst>
      <p:ext uri="{BB962C8B-B14F-4D97-AF65-F5344CB8AC3E}">
        <p14:creationId xmlns:p14="http://schemas.microsoft.com/office/powerpoint/2010/main" val="27843706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ebron from west, mat05912.jpg"/>
          <p:cNvPicPr>
            <a:picLocks noChangeAspect="1"/>
          </p:cNvPicPr>
          <p:nvPr/>
        </p:nvPicPr>
        <p:blipFill rotWithShape="1">
          <a:blip r:embed="rId3">
            <a:extLst>
              <a:ext uri="{28A0092B-C50C-407E-A947-70E740481C1C}">
                <a14:useLocalDpi xmlns:a14="http://schemas.microsoft.com/office/drawing/2010/main" val="0"/>
              </a:ext>
            </a:extLst>
          </a:blip>
          <a:srcRect l="2544" r="3048"/>
          <a:stretch/>
        </p:blipFill>
        <p:spPr>
          <a:xfrm>
            <a:off x="0" y="369332"/>
            <a:ext cx="9144000" cy="6150340"/>
          </a:xfrm>
          <a:prstGeom prst="rect">
            <a:avLst/>
          </a:prstGeom>
        </p:spPr>
      </p:pic>
      <p:sp>
        <p:nvSpPr>
          <p:cNvPr id="2" name="Text Placeholder 1"/>
          <p:cNvSpPr>
            <a:spLocks noGrp="1"/>
          </p:cNvSpPr>
          <p:nvPr>
            <p:ph type="body" sz="quarter" idx="10"/>
          </p:nvPr>
        </p:nvSpPr>
        <p:spPr/>
        <p:txBody>
          <a:bodyPr/>
          <a:lstStyle/>
          <a:p>
            <a:r>
              <a:rPr lang="en-US" dirty="0"/>
              <a:t>Hebron (from the west)</a:t>
            </a:r>
          </a:p>
        </p:txBody>
      </p:sp>
      <p:sp>
        <p:nvSpPr>
          <p:cNvPr id="3" name="Text Placeholder 2"/>
          <p:cNvSpPr>
            <a:spLocks noGrp="1"/>
          </p:cNvSpPr>
          <p:nvPr>
            <p:ph type="body" sz="quarter" idx="12"/>
          </p:nvPr>
        </p:nvSpPr>
        <p:spPr/>
        <p:txBody>
          <a:bodyPr/>
          <a:lstStyle/>
          <a:p>
            <a:r>
              <a:rPr lang="en-US" dirty="0"/>
              <a:t>15:7</a:t>
            </a:r>
          </a:p>
        </p:txBody>
      </p:sp>
      <p:sp>
        <p:nvSpPr>
          <p:cNvPr id="4" name="Title 3"/>
          <p:cNvSpPr>
            <a:spLocks noGrp="1"/>
          </p:cNvSpPr>
          <p:nvPr>
            <p:ph type="title"/>
          </p:nvPr>
        </p:nvSpPr>
        <p:spPr/>
        <p:txBody>
          <a:bodyPr/>
          <a:lstStyle/>
          <a:p>
            <a:r>
              <a:rPr lang="en-US" dirty="0"/>
              <a:t>Then he said to the king, “Please let me go and fulfill my vow to Yahweh in Hebron”</a:t>
            </a:r>
          </a:p>
        </p:txBody>
      </p:sp>
    </p:spTree>
    <p:extLst>
      <p:ext uri="{BB962C8B-B14F-4D97-AF65-F5344CB8AC3E}">
        <p14:creationId xmlns:p14="http://schemas.microsoft.com/office/powerpoint/2010/main" val="4013322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bron, Tell Rumeida, Israelite four-room house under Beit Menachem, tb09220494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Israelite four-room house under Beit Menachem at Tell </a:t>
            </a:r>
            <a:r>
              <a:rPr lang="en-US" dirty="0" err="1"/>
              <a:t>Rumeida</a:t>
            </a:r>
            <a:r>
              <a:rPr lang="en-US" dirty="0"/>
              <a:t> in Hebron</a:t>
            </a:r>
          </a:p>
        </p:txBody>
      </p:sp>
      <p:sp>
        <p:nvSpPr>
          <p:cNvPr id="3" name="Text Placeholder 2"/>
          <p:cNvSpPr>
            <a:spLocks noGrp="1"/>
          </p:cNvSpPr>
          <p:nvPr>
            <p:ph type="body" sz="quarter" idx="12"/>
          </p:nvPr>
        </p:nvSpPr>
        <p:spPr/>
        <p:txBody>
          <a:bodyPr/>
          <a:lstStyle/>
          <a:p>
            <a:r>
              <a:rPr lang="en-US" dirty="0"/>
              <a:t>15:7</a:t>
            </a:r>
          </a:p>
        </p:txBody>
      </p:sp>
      <p:sp>
        <p:nvSpPr>
          <p:cNvPr id="4" name="Title 3"/>
          <p:cNvSpPr>
            <a:spLocks noGrp="1"/>
          </p:cNvSpPr>
          <p:nvPr>
            <p:ph type="title"/>
          </p:nvPr>
        </p:nvSpPr>
        <p:spPr/>
        <p:txBody>
          <a:bodyPr/>
          <a:lstStyle/>
          <a:p>
            <a:r>
              <a:rPr lang="en-US" dirty="0"/>
              <a:t>Then he said to the king, “Please let me go and fulfill my vow to Yahweh in Hebron”</a:t>
            </a:r>
          </a:p>
        </p:txBody>
      </p:sp>
    </p:spTree>
    <p:extLst>
      <p:ext uri="{BB962C8B-B14F-4D97-AF65-F5344CB8AC3E}">
        <p14:creationId xmlns:p14="http://schemas.microsoft.com/office/powerpoint/2010/main" val="32143718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9342"/>
            <a:ext cx="9144000" cy="6849239"/>
            <a:chOff x="0" y="9342"/>
            <a:chExt cx="9144000" cy="6849239"/>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342"/>
              <a:ext cx="9144000" cy="6849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a:extLst>
                <a:ext uri="{FF2B5EF4-FFF2-40B4-BE49-F238E27FC236}">
                  <a16:creationId xmlns:a16="http://schemas.microsoft.com/office/drawing/2014/main" id="{1281777D-4CF9-47D2-BE98-46C779E9B866}"/>
                </a:ext>
              </a:extLst>
            </p:cNvPr>
            <p:cNvSpPr/>
            <p:nvPr/>
          </p:nvSpPr>
          <p:spPr>
            <a:xfrm>
              <a:off x="3368115" y="1859945"/>
              <a:ext cx="848285" cy="315722"/>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8" name="Text Box 12"/>
            <p:cNvSpPr txBox="1">
              <a:spLocks noChangeArrowheads="1"/>
            </p:cNvSpPr>
            <p:nvPr/>
          </p:nvSpPr>
          <p:spPr bwMode="auto">
            <a:xfrm>
              <a:off x="3974018" y="3159157"/>
              <a:ext cx="832279" cy="284693"/>
            </a:xfrm>
            <a:prstGeom prst="rect">
              <a:avLst/>
            </a:prstGeom>
            <a:noFill/>
            <a:ln w="9525">
              <a:noFill/>
              <a:miter lim="800000"/>
              <a:headEnd/>
              <a:tailEnd/>
            </a:ln>
            <a:effectLst>
              <a:glow rad="127000">
                <a:srgbClr val="FEFFFF"/>
              </a:glow>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sz="1250" b="1" i="1" kern="0" dirty="0">
                  <a:effectLst>
                    <a:glow rad="50800">
                      <a:schemeClr val="tx1">
                        <a:alpha val="80000"/>
                      </a:schemeClr>
                    </a:glow>
                  </a:effectLst>
                </a:rPr>
                <a:t>Tel </a:t>
              </a:r>
              <a:r>
                <a:rPr lang="en-US" sz="1250" b="1" i="1" kern="0" dirty="0" err="1">
                  <a:effectLst>
                    <a:glow rad="50800">
                      <a:schemeClr val="tx1">
                        <a:alpha val="80000"/>
                      </a:schemeClr>
                    </a:glow>
                  </a:effectLst>
                </a:rPr>
                <a:t>Hadar</a:t>
              </a:r>
              <a:endParaRPr kumimoji="0" lang="en-US" sz="1250" b="1" i="1" u="none" strike="noStrike" kern="0" cap="none" spc="0" normalizeH="0" baseline="0" noProof="0" dirty="0">
                <a:ln>
                  <a:noFill/>
                </a:ln>
                <a:effectLst>
                  <a:glow rad="50800">
                    <a:schemeClr val="tx1">
                      <a:alpha val="80000"/>
                    </a:schemeClr>
                  </a:glow>
                </a:effectLst>
                <a:uLnTx/>
                <a:uFillTx/>
              </a:endParaRPr>
            </a:p>
          </p:txBody>
        </p:sp>
        <p:sp>
          <p:nvSpPr>
            <p:cNvPr id="9" name="Text Box 12"/>
            <p:cNvSpPr txBox="1">
              <a:spLocks noChangeArrowheads="1"/>
            </p:cNvSpPr>
            <p:nvPr/>
          </p:nvSpPr>
          <p:spPr bwMode="auto">
            <a:xfrm>
              <a:off x="4572000" y="2397063"/>
              <a:ext cx="1225015" cy="461665"/>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sz="2400" i="1" kern="0" dirty="0">
                  <a:solidFill>
                    <a:srgbClr val="FEFF00"/>
                  </a:solidFill>
                  <a:effectLst>
                    <a:glow rad="76200">
                      <a:srgbClr val="000000">
                        <a:alpha val="60000"/>
                      </a:srgbClr>
                    </a:glow>
                  </a:effectLst>
                </a:rPr>
                <a:t>GESHUR</a:t>
              </a:r>
              <a:endParaRPr kumimoji="0" lang="en-US" sz="2400" b="0" i="1" u="none" strike="noStrike" kern="0" cap="none" spc="0" normalizeH="0" baseline="0" noProof="0" dirty="0">
                <a:ln>
                  <a:noFill/>
                </a:ln>
                <a:solidFill>
                  <a:srgbClr val="FEFF00"/>
                </a:solidFill>
                <a:effectLst>
                  <a:glow rad="76200">
                    <a:srgbClr val="000000">
                      <a:alpha val="60000"/>
                    </a:srgbClr>
                  </a:glow>
                </a:effectLst>
                <a:uLnTx/>
                <a:uFillTx/>
              </a:endParaRPr>
            </a:p>
          </p:txBody>
        </p:sp>
        <p:sp>
          <p:nvSpPr>
            <p:cNvPr id="5" name="Oval 4"/>
            <p:cNvSpPr/>
            <p:nvPr/>
          </p:nvSpPr>
          <p:spPr>
            <a:xfrm>
              <a:off x="3974018" y="3308510"/>
              <a:ext cx="73152" cy="73152"/>
            </a:xfrm>
            <a:prstGeom prst="ellipse">
              <a:avLst/>
            </a:prstGeom>
            <a:solidFill>
              <a:srgbClr val="FEFFFF"/>
            </a:solidFill>
            <a:ln w="9525">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281777D-4CF9-47D2-BE98-46C779E9B866}"/>
                </a:ext>
              </a:extLst>
            </p:cNvPr>
            <p:cNvSpPr/>
            <p:nvPr/>
          </p:nvSpPr>
          <p:spPr>
            <a:xfrm>
              <a:off x="3853558" y="3158683"/>
              <a:ext cx="977522" cy="315722"/>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2"/>
            <p:cNvSpPr txBox="1">
              <a:spLocks noChangeArrowheads="1"/>
            </p:cNvSpPr>
            <p:nvPr/>
          </p:nvSpPr>
          <p:spPr bwMode="auto">
            <a:xfrm>
              <a:off x="3512464" y="1879616"/>
              <a:ext cx="595035" cy="284693"/>
            </a:xfrm>
            <a:prstGeom prst="rect">
              <a:avLst/>
            </a:prstGeom>
            <a:noFill/>
            <a:ln w="9525">
              <a:noFill/>
              <a:miter lim="800000"/>
              <a:headEnd/>
              <a:tailEnd/>
            </a:ln>
            <a:effectLst>
              <a:glow rad="127000">
                <a:srgbClr val="FEFFFF"/>
              </a:glow>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sz="1250" b="1" i="1" kern="0" dirty="0">
                  <a:effectLst>
                    <a:glow rad="50800">
                      <a:schemeClr val="tx1">
                        <a:alpha val="80000"/>
                      </a:schemeClr>
                    </a:glow>
                  </a:effectLst>
                </a:rPr>
                <a:t>et Tell</a:t>
              </a:r>
              <a:endParaRPr kumimoji="0" lang="en-US" sz="1250" b="1" i="1" u="none" strike="noStrike" kern="0" cap="none" spc="0" normalizeH="0" baseline="0" noProof="0" dirty="0">
                <a:ln>
                  <a:noFill/>
                </a:ln>
                <a:effectLst>
                  <a:glow rad="50800">
                    <a:schemeClr val="tx1">
                      <a:alpha val="80000"/>
                    </a:schemeClr>
                  </a:glow>
                </a:effectLst>
                <a:uLnTx/>
                <a:uFillTx/>
              </a:endParaRPr>
            </a:p>
          </p:txBody>
        </p:sp>
        <p:sp>
          <p:nvSpPr>
            <p:cNvPr id="13" name="Oval 12"/>
            <p:cNvSpPr/>
            <p:nvPr/>
          </p:nvSpPr>
          <p:spPr>
            <a:xfrm>
              <a:off x="3498175" y="1985386"/>
              <a:ext cx="73152" cy="73152"/>
            </a:xfrm>
            <a:prstGeom prst="ellipse">
              <a:avLst/>
            </a:prstGeom>
            <a:solidFill>
              <a:srgbClr val="FEFFFF"/>
            </a:solidFill>
            <a:ln w="9525">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Box 12"/>
            <p:cNvSpPr txBox="1">
              <a:spLocks noChangeArrowheads="1"/>
            </p:cNvSpPr>
            <p:nvPr/>
          </p:nvSpPr>
          <p:spPr bwMode="auto">
            <a:xfrm>
              <a:off x="3327718" y="4858417"/>
              <a:ext cx="718466" cy="284693"/>
            </a:xfrm>
            <a:prstGeom prst="rect">
              <a:avLst/>
            </a:prstGeom>
            <a:noFill/>
            <a:ln w="9525">
              <a:noFill/>
              <a:miter lim="800000"/>
              <a:headEnd/>
              <a:tailEnd/>
            </a:ln>
            <a:effectLst>
              <a:glow rad="127000">
                <a:srgbClr val="FEFFFF"/>
              </a:glow>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sz="1250" b="1" i="1" kern="0" spc="80" dirty="0" err="1">
                  <a:effectLst>
                    <a:glow rad="50800">
                      <a:schemeClr val="tx1">
                        <a:alpha val="80000"/>
                      </a:schemeClr>
                    </a:glow>
                  </a:effectLst>
                </a:rPr>
                <a:t>En</a:t>
              </a:r>
              <a:r>
                <a:rPr lang="en-US" sz="1250" b="1" i="1" kern="0" spc="80" dirty="0">
                  <a:effectLst>
                    <a:glow rad="50800">
                      <a:schemeClr val="tx1">
                        <a:alpha val="80000"/>
                      </a:schemeClr>
                    </a:glow>
                  </a:effectLst>
                </a:rPr>
                <a:t> </a:t>
              </a:r>
              <a:r>
                <a:rPr lang="en-US" sz="1250" b="1" i="1" kern="0" spc="80" dirty="0" err="1">
                  <a:effectLst>
                    <a:glow rad="50800">
                      <a:schemeClr val="tx1">
                        <a:alpha val="80000"/>
                      </a:schemeClr>
                    </a:glow>
                  </a:effectLst>
                </a:rPr>
                <a:t>Gev</a:t>
              </a:r>
              <a:endParaRPr kumimoji="0" lang="en-US" sz="1250" b="1" i="1" u="none" strike="noStrike" kern="0" cap="none" spc="80" normalizeH="0" noProof="0" dirty="0">
                <a:ln>
                  <a:noFill/>
                </a:ln>
                <a:effectLst>
                  <a:glow rad="50800">
                    <a:schemeClr val="tx1">
                      <a:alpha val="80000"/>
                    </a:schemeClr>
                  </a:glow>
                </a:effectLst>
                <a:uLnTx/>
                <a:uFillTx/>
              </a:endParaRPr>
            </a:p>
          </p:txBody>
        </p:sp>
        <p:sp>
          <p:nvSpPr>
            <p:cNvPr id="16" name="Oval 15"/>
            <p:cNvSpPr/>
            <p:nvPr/>
          </p:nvSpPr>
          <p:spPr>
            <a:xfrm>
              <a:off x="3762058" y="4885850"/>
              <a:ext cx="73152" cy="73152"/>
            </a:xfrm>
            <a:prstGeom prst="ellipse">
              <a:avLst/>
            </a:prstGeom>
            <a:solidFill>
              <a:srgbClr val="FEFFFF"/>
            </a:solidFill>
            <a:ln w="9525">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281777D-4CF9-47D2-BE98-46C779E9B866}"/>
                </a:ext>
              </a:extLst>
            </p:cNvPr>
            <p:cNvSpPr/>
            <p:nvPr/>
          </p:nvSpPr>
          <p:spPr>
            <a:xfrm>
              <a:off x="3268218" y="4835083"/>
              <a:ext cx="778952" cy="315722"/>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grpSp>
      <p:pic>
        <p:nvPicPr>
          <p:cNvPr id="10" name="Picture 9" descr="A picture containing text, map&#10;&#10;Description automatically generated">
            <a:extLst>
              <a:ext uri="{FF2B5EF4-FFF2-40B4-BE49-F238E27FC236}">
                <a16:creationId xmlns:a16="http://schemas.microsoft.com/office/drawing/2014/main" id="{58D78EC6-E16A-4EA8-8319-74A28CEA6E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Map of the lower Golan showing the region of Geshur</a:t>
            </a:r>
          </a:p>
        </p:txBody>
      </p:sp>
      <p:sp>
        <p:nvSpPr>
          <p:cNvPr id="3" name="Text Placeholder 2"/>
          <p:cNvSpPr>
            <a:spLocks noGrp="1"/>
          </p:cNvSpPr>
          <p:nvPr>
            <p:ph type="body" sz="quarter" idx="12"/>
          </p:nvPr>
        </p:nvSpPr>
        <p:spPr/>
        <p:txBody>
          <a:bodyPr/>
          <a:lstStyle/>
          <a:p>
            <a:r>
              <a:rPr lang="is-IS" dirty="0"/>
              <a:t>15:8</a:t>
            </a:r>
            <a:endParaRPr lang="en-US" dirty="0"/>
          </a:p>
        </p:txBody>
      </p:sp>
      <p:sp>
        <p:nvSpPr>
          <p:cNvPr id="4" name="Title 3"/>
          <p:cNvSpPr>
            <a:spLocks noGrp="1"/>
          </p:cNvSpPr>
          <p:nvPr>
            <p:ph type="title"/>
          </p:nvPr>
        </p:nvSpPr>
        <p:spPr/>
        <p:txBody>
          <a:bodyPr/>
          <a:lstStyle/>
          <a:p>
            <a:r>
              <a:rPr lang="en-US" dirty="0"/>
              <a:t>For your servant made a vow while I lived at Geshur in Aram</a:t>
            </a:r>
          </a:p>
        </p:txBody>
      </p:sp>
    </p:spTree>
    <p:extLst>
      <p:ext uri="{BB962C8B-B14F-4D97-AF65-F5344CB8AC3E}">
        <p14:creationId xmlns:p14="http://schemas.microsoft.com/office/powerpoint/2010/main" val="371484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rses on Golan Heights, tb032705255.jpg"/>
          <p:cNvPicPr>
            <a:picLocks noChangeAspect="1"/>
          </p:cNvPicPr>
          <p:nvPr/>
        </p:nvPicPr>
        <p:blipFill>
          <a:blip r:embed="rId3">
            <a:extLst>
              <a:ext uri="{BEBA8EAE-BF5A-486C-A8C5-ECC9F3942E4B}">
                <a14:imgProps xmlns:a14="http://schemas.microsoft.com/office/drawing/2010/main">
                  <a14:imgLayer r:embed="rId4">
                    <a14:imgEffect>
                      <a14:brightnessContrast bright="5000" contrast="10000"/>
                    </a14:imgEffect>
                  </a14:imgLayer>
                </a14:imgProps>
              </a:ex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Horses on the Golan Heights</a:t>
            </a:r>
          </a:p>
        </p:txBody>
      </p:sp>
      <p:sp>
        <p:nvSpPr>
          <p:cNvPr id="3" name="Text Placeholder 2"/>
          <p:cNvSpPr>
            <a:spLocks noGrp="1"/>
          </p:cNvSpPr>
          <p:nvPr>
            <p:ph type="body" sz="quarter" idx="12"/>
          </p:nvPr>
        </p:nvSpPr>
        <p:spPr/>
        <p:txBody>
          <a:bodyPr/>
          <a:lstStyle/>
          <a:p>
            <a:r>
              <a:rPr lang="en-US" dirty="0"/>
              <a:t>15:1</a:t>
            </a:r>
          </a:p>
        </p:txBody>
      </p:sp>
      <p:sp>
        <p:nvSpPr>
          <p:cNvPr id="4" name="Title 3"/>
          <p:cNvSpPr>
            <a:spLocks noGrp="1"/>
          </p:cNvSpPr>
          <p:nvPr>
            <p:ph type="title"/>
          </p:nvPr>
        </p:nvSpPr>
        <p:spPr/>
        <p:txBody>
          <a:bodyPr/>
          <a:lstStyle/>
          <a:p>
            <a:r>
              <a:rPr lang="en-US" dirty="0"/>
              <a:t>Absalom prepared himself a chariot and horses</a:t>
            </a:r>
          </a:p>
        </p:txBody>
      </p:sp>
    </p:spTree>
    <p:extLst>
      <p:ext uri="{BB962C8B-B14F-4D97-AF65-F5344CB8AC3E}">
        <p14:creationId xmlns:p14="http://schemas.microsoft.com/office/powerpoint/2010/main" val="5218835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A884C3-0DA5-4E4C-845A-3D64DC09D8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Et-Tell, probable capital of the kingdom of Geshur (aerial view from the northeast)</a:t>
            </a:r>
          </a:p>
        </p:txBody>
      </p:sp>
      <p:sp>
        <p:nvSpPr>
          <p:cNvPr id="3" name="Text Placeholder 2"/>
          <p:cNvSpPr>
            <a:spLocks noGrp="1"/>
          </p:cNvSpPr>
          <p:nvPr>
            <p:ph type="body" sz="quarter" idx="12"/>
          </p:nvPr>
        </p:nvSpPr>
        <p:spPr/>
        <p:txBody>
          <a:bodyPr/>
          <a:lstStyle/>
          <a:p>
            <a:r>
              <a:rPr lang="is-IS" dirty="0"/>
              <a:t>15:8</a:t>
            </a:r>
            <a:endParaRPr lang="en-US" dirty="0"/>
          </a:p>
        </p:txBody>
      </p:sp>
      <p:sp>
        <p:nvSpPr>
          <p:cNvPr id="4" name="Title 3"/>
          <p:cNvSpPr>
            <a:spLocks noGrp="1"/>
          </p:cNvSpPr>
          <p:nvPr>
            <p:ph type="title"/>
          </p:nvPr>
        </p:nvSpPr>
        <p:spPr/>
        <p:txBody>
          <a:bodyPr/>
          <a:lstStyle/>
          <a:p>
            <a:r>
              <a:rPr lang="en-US" dirty="0"/>
              <a:t>For your servant made a vow while I lived at Geshur in Aram</a:t>
            </a:r>
          </a:p>
        </p:txBody>
      </p:sp>
    </p:spTree>
    <p:extLst>
      <p:ext uri="{BB962C8B-B14F-4D97-AF65-F5344CB8AC3E}">
        <p14:creationId xmlns:p14="http://schemas.microsoft.com/office/powerpoint/2010/main" val="16775181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thsaida Iron Age gate approach ramp, tb0114126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Approach ramp of the Iron Age gate at Et-Tell</a:t>
            </a:r>
          </a:p>
        </p:txBody>
      </p:sp>
      <p:sp>
        <p:nvSpPr>
          <p:cNvPr id="3" name="Text Placeholder 2"/>
          <p:cNvSpPr>
            <a:spLocks noGrp="1"/>
          </p:cNvSpPr>
          <p:nvPr>
            <p:ph type="body" sz="quarter" idx="12"/>
          </p:nvPr>
        </p:nvSpPr>
        <p:spPr/>
        <p:txBody>
          <a:bodyPr/>
          <a:lstStyle/>
          <a:p>
            <a:r>
              <a:rPr lang="is-IS" dirty="0"/>
              <a:t>15:8</a:t>
            </a:r>
            <a:endParaRPr lang="en-US" dirty="0"/>
          </a:p>
        </p:txBody>
      </p:sp>
      <p:sp>
        <p:nvSpPr>
          <p:cNvPr id="4" name="Title 3"/>
          <p:cNvSpPr>
            <a:spLocks noGrp="1"/>
          </p:cNvSpPr>
          <p:nvPr>
            <p:ph type="title"/>
          </p:nvPr>
        </p:nvSpPr>
        <p:spPr/>
        <p:txBody>
          <a:bodyPr/>
          <a:lstStyle/>
          <a:p>
            <a:r>
              <a:rPr lang="en-US" dirty="0"/>
              <a:t>For your servant made a vow while I lived at Geshur in Aram</a:t>
            </a:r>
          </a:p>
        </p:txBody>
      </p:sp>
    </p:spTree>
    <p:extLst>
      <p:ext uri="{BB962C8B-B14F-4D97-AF65-F5344CB8AC3E}">
        <p14:creationId xmlns:p14="http://schemas.microsoft.com/office/powerpoint/2010/main" val="29927289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01 Galilee\Bethsaida\Bethsaida Bit Hilani palace, adr1305061425.jpg"/>
          <p:cNvPicPr>
            <a:picLocks noChangeAspect="1" noChangeArrowheads="1"/>
          </p:cNvPicPr>
          <p:nvPr/>
        </p:nvPicPr>
        <p:blipFill rotWithShape="1">
          <a:blip r:embed="rId3">
            <a:extLst>
              <a:ext uri="{28A0092B-C50C-407E-A947-70E740481C1C}">
                <a14:useLocalDpi xmlns:a14="http://schemas.microsoft.com/office/drawing/2010/main" val="0"/>
              </a:ext>
            </a:extLst>
          </a:blip>
          <a:srcRect r="1718"/>
          <a:stretch/>
        </p:blipFill>
        <p:spPr bwMode="auto">
          <a:xfrm>
            <a:off x="0" y="369333"/>
            <a:ext cx="9144000" cy="61783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Overview of the </a:t>
            </a:r>
            <a:r>
              <a:rPr lang="en-US" i="1" dirty="0"/>
              <a:t>Bit-Hilani</a:t>
            </a:r>
            <a:r>
              <a:rPr lang="en-US" dirty="0"/>
              <a:t> palace at et-Tell, 10th century BC</a:t>
            </a:r>
          </a:p>
        </p:txBody>
      </p:sp>
      <p:sp>
        <p:nvSpPr>
          <p:cNvPr id="3" name="Text Placeholder 2"/>
          <p:cNvSpPr>
            <a:spLocks noGrp="1"/>
          </p:cNvSpPr>
          <p:nvPr>
            <p:ph type="body" sz="quarter" idx="12"/>
          </p:nvPr>
        </p:nvSpPr>
        <p:spPr/>
        <p:txBody>
          <a:bodyPr/>
          <a:lstStyle/>
          <a:p>
            <a:r>
              <a:rPr lang="is-IS" dirty="0"/>
              <a:t>15:8</a:t>
            </a:r>
            <a:endParaRPr lang="en-US" dirty="0"/>
          </a:p>
        </p:txBody>
      </p:sp>
      <p:sp>
        <p:nvSpPr>
          <p:cNvPr id="4" name="Title 3"/>
          <p:cNvSpPr>
            <a:spLocks noGrp="1"/>
          </p:cNvSpPr>
          <p:nvPr>
            <p:ph type="title"/>
          </p:nvPr>
        </p:nvSpPr>
        <p:spPr/>
        <p:txBody>
          <a:bodyPr/>
          <a:lstStyle/>
          <a:p>
            <a:r>
              <a:rPr lang="en-US" dirty="0"/>
              <a:t>For your servant made a vow while I lived at Geshur in Aram</a:t>
            </a:r>
          </a:p>
        </p:txBody>
      </p:sp>
    </p:spTree>
    <p:extLst>
      <p:ext uri="{BB962C8B-B14F-4D97-AF65-F5344CB8AC3E}">
        <p14:creationId xmlns:p14="http://schemas.microsoft.com/office/powerpoint/2010/main" val="40060475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Krewson-pcb\Skirball Museum HUC-pcb\To the god who is in Dan, Zoilos Inscription, 2nd c BC, wk0312194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Bilingual inscription recording a vow made at Dan, 2nd century BC</a:t>
            </a:r>
          </a:p>
        </p:txBody>
      </p:sp>
      <p:sp>
        <p:nvSpPr>
          <p:cNvPr id="4" name="Text Placeholder 3"/>
          <p:cNvSpPr>
            <a:spLocks noGrp="1"/>
          </p:cNvSpPr>
          <p:nvPr>
            <p:ph type="body" sz="quarter" idx="12"/>
          </p:nvPr>
        </p:nvSpPr>
        <p:spPr/>
        <p:txBody>
          <a:bodyPr/>
          <a:lstStyle/>
          <a:p>
            <a:r>
              <a:rPr lang="en-US" dirty="0"/>
              <a:t>15:8</a:t>
            </a:r>
          </a:p>
        </p:txBody>
      </p:sp>
      <p:sp>
        <p:nvSpPr>
          <p:cNvPr id="2" name="Title 1"/>
          <p:cNvSpPr>
            <a:spLocks noGrp="1"/>
          </p:cNvSpPr>
          <p:nvPr>
            <p:ph type="title"/>
          </p:nvPr>
        </p:nvSpPr>
        <p:spPr/>
        <p:txBody>
          <a:bodyPr/>
          <a:lstStyle/>
          <a:p>
            <a:r>
              <a:rPr lang="en-US" dirty="0"/>
              <a:t>I vowed, “If Yahweh shall indeed bring me again to Jerusalem, then I will serve Yahweh”</a:t>
            </a:r>
          </a:p>
        </p:txBody>
      </p:sp>
    </p:spTree>
    <p:extLst>
      <p:ext uri="{BB962C8B-B14F-4D97-AF65-F5344CB8AC3E}">
        <p14:creationId xmlns:p14="http://schemas.microsoft.com/office/powerpoint/2010/main" val="28011400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Krewson-pcb\Skirball Museum HUC-pcb\To the god who is in Dan, Zoilos Inscription, 2nd c BC, wk0312194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Bilingual inscription recording a vow made at Dan, 2nd century BC</a:t>
            </a:r>
          </a:p>
        </p:txBody>
      </p:sp>
      <p:sp>
        <p:nvSpPr>
          <p:cNvPr id="4" name="Text Placeholder 3"/>
          <p:cNvSpPr>
            <a:spLocks noGrp="1"/>
          </p:cNvSpPr>
          <p:nvPr>
            <p:ph type="body" sz="quarter" idx="12"/>
          </p:nvPr>
        </p:nvSpPr>
        <p:spPr/>
        <p:txBody>
          <a:bodyPr/>
          <a:lstStyle/>
          <a:p>
            <a:r>
              <a:rPr lang="en-US" dirty="0"/>
              <a:t>15:8</a:t>
            </a:r>
          </a:p>
        </p:txBody>
      </p:sp>
      <p:sp>
        <p:nvSpPr>
          <p:cNvPr id="2" name="Title 1"/>
          <p:cNvSpPr>
            <a:spLocks noGrp="1"/>
          </p:cNvSpPr>
          <p:nvPr>
            <p:ph type="title"/>
          </p:nvPr>
        </p:nvSpPr>
        <p:spPr/>
        <p:txBody>
          <a:bodyPr/>
          <a:lstStyle/>
          <a:p>
            <a:r>
              <a:rPr lang="en-US" dirty="0"/>
              <a:t>I vowed, “If Yahweh shall indeed bring me again to Jerusalem, then I will serve Yahweh”</a:t>
            </a:r>
          </a:p>
        </p:txBody>
      </p:sp>
      <p:sp>
        <p:nvSpPr>
          <p:cNvPr id="6" name="Rounded Rectangle 5"/>
          <p:cNvSpPr/>
          <p:nvPr/>
        </p:nvSpPr>
        <p:spPr>
          <a:xfrm>
            <a:off x="5359400" y="4521200"/>
            <a:ext cx="1143000" cy="812800"/>
          </a:xfrm>
          <a:prstGeom prst="roundRect">
            <a:avLst/>
          </a:prstGeom>
          <a:noFill/>
          <a:ln w="25400" cap="rnd">
            <a:solidFill>
              <a:srgbClr val="FEFF00"/>
            </a:solidFill>
            <a:prstDash val="sysDash"/>
            <a:tailEnd type="none"/>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8585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Sunrise over the Mount of Olives</a:t>
            </a:r>
          </a:p>
        </p:txBody>
      </p:sp>
      <p:sp>
        <p:nvSpPr>
          <p:cNvPr id="3" name="Text Placeholder 2"/>
          <p:cNvSpPr>
            <a:spLocks noGrp="1"/>
          </p:cNvSpPr>
          <p:nvPr>
            <p:ph type="body" sz="quarter" idx="12"/>
          </p:nvPr>
        </p:nvSpPr>
        <p:spPr/>
        <p:txBody>
          <a:bodyPr/>
          <a:lstStyle/>
          <a:p>
            <a:r>
              <a:rPr lang="en-US" dirty="0"/>
              <a:t>15:8</a:t>
            </a:r>
          </a:p>
        </p:txBody>
      </p:sp>
      <p:sp>
        <p:nvSpPr>
          <p:cNvPr id="4" name="Title 3"/>
          <p:cNvSpPr>
            <a:spLocks noGrp="1"/>
          </p:cNvSpPr>
          <p:nvPr>
            <p:ph type="title"/>
          </p:nvPr>
        </p:nvSpPr>
        <p:spPr/>
        <p:txBody>
          <a:bodyPr/>
          <a:lstStyle/>
          <a:p>
            <a:r>
              <a:rPr lang="en-US" dirty="0"/>
              <a:t>I vowed, “If Yahweh shall indeed bring me again to Jerusalem, then I will serve Yahweh”</a:t>
            </a:r>
          </a:p>
        </p:txBody>
      </p:sp>
      <p:pic>
        <p:nvPicPr>
          <p:cNvPr id="1026" name="Picture 2" descr="C:\Users\Kris\Documents\Bolen\01b PLBL, PCB size\03 Jerusalem\Views of Jerusalem\Sunrise over Mount of Olives, tb031605564.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2010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o in Peace sign in Ashkelon, dgg0524051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“Go in Peace” sign in Ashkelon</a:t>
            </a:r>
          </a:p>
        </p:txBody>
      </p:sp>
      <p:sp>
        <p:nvSpPr>
          <p:cNvPr id="3" name="Text Placeholder 2"/>
          <p:cNvSpPr>
            <a:spLocks noGrp="1"/>
          </p:cNvSpPr>
          <p:nvPr>
            <p:ph type="body" sz="quarter" idx="12"/>
          </p:nvPr>
        </p:nvSpPr>
        <p:spPr/>
        <p:txBody>
          <a:bodyPr/>
          <a:lstStyle/>
          <a:p>
            <a:r>
              <a:rPr lang="en-US" dirty="0"/>
              <a:t>15:9</a:t>
            </a:r>
          </a:p>
        </p:txBody>
      </p:sp>
      <p:sp>
        <p:nvSpPr>
          <p:cNvPr id="4" name="Title 3"/>
          <p:cNvSpPr>
            <a:spLocks noGrp="1"/>
          </p:cNvSpPr>
          <p:nvPr>
            <p:ph type="title"/>
          </p:nvPr>
        </p:nvSpPr>
        <p:spPr/>
        <p:txBody>
          <a:bodyPr/>
          <a:lstStyle/>
          <a:p>
            <a:r>
              <a:rPr lang="en-US" dirty="0"/>
              <a:t>Then the king said to him, “Go in peace”</a:t>
            </a:r>
          </a:p>
        </p:txBody>
      </p:sp>
    </p:spTree>
    <p:extLst>
      <p:ext uri="{BB962C8B-B14F-4D97-AF65-F5344CB8AC3E}">
        <p14:creationId xmlns:p14="http://schemas.microsoft.com/office/powerpoint/2010/main" val="311465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ood, brick&#10;&#10;Description automatically generated">
            <a:extLst>
              <a:ext uri="{FF2B5EF4-FFF2-40B4-BE49-F238E27FC236}">
                <a16:creationId xmlns:a16="http://schemas.microsoft.com/office/drawing/2014/main" id="{573E7098-52FF-4631-92C1-81785ACCB662}"/>
              </a:ext>
            </a:extLst>
          </p:cNvPr>
          <p:cNvPicPr>
            <a:picLocks noChangeAspect="1"/>
          </p:cNvPicPr>
          <p:nvPr/>
        </p:nvPicPr>
        <p:blipFill rotWithShape="1">
          <a:blip r:embed="rId3">
            <a:extLst>
              <a:ext uri="{28A0092B-C50C-407E-A947-70E740481C1C}">
                <a14:useLocalDpi xmlns:a14="http://schemas.microsoft.com/office/drawing/2010/main" val="0"/>
              </a:ext>
            </a:extLst>
          </a:blip>
          <a:srcRect t="12184" b="10684"/>
          <a:stretch/>
        </p:blipFill>
        <p:spPr>
          <a:xfrm>
            <a:off x="488787" y="10391"/>
            <a:ext cx="8166426" cy="6826827"/>
          </a:xfrm>
          <a:prstGeom prst="rect">
            <a:avLst/>
          </a:prstGeom>
        </p:spPr>
      </p:pic>
      <p:sp>
        <p:nvSpPr>
          <p:cNvPr id="2" name="Text Placeholder 1"/>
          <p:cNvSpPr>
            <a:spLocks noGrp="1"/>
          </p:cNvSpPr>
          <p:nvPr>
            <p:ph type="body" sz="quarter" idx="10"/>
          </p:nvPr>
        </p:nvSpPr>
        <p:spPr>
          <a:xfrm>
            <a:off x="0" y="6519672"/>
            <a:ext cx="8074152" cy="338554"/>
          </a:xfrm>
        </p:spPr>
        <p:txBody>
          <a:bodyPr/>
          <a:lstStyle/>
          <a:p>
            <a:r>
              <a:rPr lang="en-US" dirty="0"/>
              <a:t>“May YHWH seek your peace!,” Hebrew inscription from Arad, early 6th century BC</a:t>
            </a:r>
          </a:p>
        </p:txBody>
      </p:sp>
      <p:sp>
        <p:nvSpPr>
          <p:cNvPr id="3" name="Text Placeholder 2"/>
          <p:cNvSpPr>
            <a:spLocks noGrp="1"/>
          </p:cNvSpPr>
          <p:nvPr>
            <p:ph type="body" sz="quarter" idx="12"/>
          </p:nvPr>
        </p:nvSpPr>
        <p:spPr/>
        <p:txBody>
          <a:bodyPr/>
          <a:lstStyle/>
          <a:p>
            <a:r>
              <a:rPr lang="en-US" dirty="0"/>
              <a:t>15:9</a:t>
            </a:r>
          </a:p>
        </p:txBody>
      </p:sp>
      <p:sp>
        <p:nvSpPr>
          <p:cNvPr id="4" name="Title 3"/>
          <p:cNvSpPr>
            <a:spLocks noGrp="1"/>
          </p:cNvSpPr>
          <p:nvPr>
            <p:ph type="title"/>
          </p:nvPr>
        </p:nvSpPr>
        <p:spPr>
          <a:xfrm>
            <a:off x="0" y="0"/>
            <a:ext cx="9144000" cy="369332"/>
          </a:xfrm>
        </p:spPr>
        <p:txBody>
          <a:bodyPr/>
          <a:lstStyle/>
          <a:p>
            <a:r>
              <a:rPr lang="en-US" dirty="0"/>
              <a:t>Then the king said to him, “Go in peace”</a:t>
            </a:r>
          </a:p>
        </p:txBody>
      </p:sp>
    </p:spTree>
    <p:extLst>
      <p:ext uri="{BB962C8B-B14F-4D97-AF65-F5344CB8AC3E}">
        <p14:creationId xmlns:p14="http://schemas.microsoft.com/office/powerpoint/2010/main" val="18415389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0" y="6519672"/>
            <a:ext cx="8074152" cy="338554"/>
          </a:xfrm>
        </p:spPr>
        <p:txBody>
          <a:bodyPr/>
          <a:lstStyle/>
          <a:p>
            <a:r>
              <a:rPr lang="en-US" dirty="0"/>
              <a:t>“May YHWH seek your peace!,” Hebrew inscription from Arad, early 6th century BC</a:t>
            </a:r>
          </a:p>
        </p:txBody>
      </p:sp>
      <p:pic>
        <p:nvPicPr>
          <p:cNvPr id="13" name="Picture 12" descr="A picture containing food, brick&#10;&#10;Description automatically generated">
            <a:extLst>
              <a:ext uri="{FF2B5EF4-FFF2-40B4-BE49-F238E27FC236}">
                <a16:creationId xmlns:a16="http://schemas.microsoft.com/office/drawing/2014/main" id="{F79E8207-D855-45F3-A1AB-EB61B6F02C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786" y="354291"/>
            <a:ext cx="8187627" cy="6165382"/>
          </a:xfrm>
          <a:prstGeom prst="rect">
            <a:avLst/>
          </a:prstGeom>
        </p:spPr>
      </p:pic>
      <p:sp>
        <p:nvSpPr>
          <p:cNvPr id="3" name="Text Placeholder 2"/>
          <p:cNvSpPr>
            <a:spLocks noGrp="1"/>
          </p:cNvSpPr>
          <p:nvPr>
            <p:ph type="body" sz="quarter" idx="12"/>
          </p:nvPr>
        </p:nvSpPr>
        <p:spPr/>
        <p:txBody>
          <a:bodyPr/>
          <a:lstStyle/>
          <a:p>
            <a:r>
              <a:rPr lang="en-US" dirty="0"/>
              <a:t>15:9</a:t>
            </a:r>
          </a:p>
        </p:txBody>
      </p:sp>
      <p:sp>
        <p:nvSpPr>
          <p:cNvPr id="4" name="Title 3"/>
          <p:cNvSpPr>
            <a:spLocks noGrp="1"/>
          </p:cNvSpPr>
          <p:nvPr>
            <p:ph type="title"/>
          </p:nvPr>
        </p:nvSpPr>
        <p:spPr>
          <a:xfrm>
            <a:off x="0" y="0"/>
            <a:ext cx="9144000" cy="369332"/>
          </a:xfrm>
        </p:spPr>
        <p:txBody>
          <a:bodyPr/>
          <a:lstStyle/>
          <a:p>
            <a:r>
              <a:rPr lang="en-US" dirty="0"/>
              <a:t>Then the king said to him, “Go in peace”</a:t>
            </a:r>
          </a:p>
        </p:txBody>
      </p:sp>
      <p:grpSp>
        <p:nvGrpSpPr>
          <p:cNvPr id="11" name="Group 10"/>
          <p:cNvGrpSpPr/>
          <p:nvPr/>
        </p:nvGrpSpPr>
        <p:grpSpPr>
          <a:xfrm>
            <a:off x="488787" y="369333"/>
            <a:ext cx="8166427" cy="6150340"/>
            <a:chOff x="488787" y="369333"/>
            <a:chExt cx="8166427" cy="6150340"/>
          </a:xfrm>
        </p:grpSpPr>
        <p:pic>
          <p:nvPicPr>
            <p:cNvPr id="174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16144" b="14380"/>
            <a:stretch/>
          </p:blipFill>
          <p:spPr bwMode="auto">
            <a:xfrm>
              <a:off x="488787" y="369333"/>
              <a:ext cx="8166427" cy="6150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Freeform 5"/>
            <p:cNvSpPr/>
            <p:nvPr/>
          </p:nvSpPr>
          <p:spPr>
            <a:xfrm>
              <a:off x="3762375" y="1366838"/>
              <a:ext cx="419100" cy="342900"/>
            </a:xfrm>
            <a:custGeom>
              <a:avLst/>
              <a:gdLst>
                <a:gd name="connsiteX0" fmla="*/ 419100 w 419100"/>
                <a:gd name="connsiteY0" fmla="*/ 319087 h 342900"/>
                <a:gd name="connsiteX1" fmla="*/ 319088 w 419100"/>
                <a:gd name="connsiteY1" fmla="*/ 85725 h 342900"/>
                <a:gd name="connsiteX2" fmla="*/ 395288 w 419100"/>
                <a:gd name="connsiteY2" fmla="*/ 38100 h 342900"/>
                <a:gd name="connsiteX3" fmla="*/ 381000 w 419100"/>
                <a:gd name="connsiteY3" fmla="*/ 0 h 342900"/>
                <a:gd name="connsiteX4" fmla="*/ 0 w 419100"/>
                <a:gd name="connsiteY4" fmla="*/ 171450 h 342900"/>
                <a:gd name="connsiteX5" fmla="*/ 19050 w 419100"/>
                <a:gd name="connsiteY5" fmla="*/ 195262 h 342900"/>
                <a:gd name="connsiteX6" fmla="*/ 247650 w 419100"/>
                <a:gd name="connsiteY6" fmla="*/ 109537 h 342900"/>
                <a:gd name="connsiteX7" fmla="*/ 257175 w 419100"/>
                <a:gd name="connsiteY7" fmla="*/ 147637 h 342900"/>
                <a:gd name="connsiteX8" fmla="*/ 61913 w 419100"/>
                <a:gd name="connsiteY8" fmla="*/ 233362 h 342900"/>
                <a:gd name="connsiteX9" fmla="*/ 71438 w 419100"/>
                <a:gd name="connsiteY9" fmla="*/ 266700 h 342900"/>
                <a:gd name="connsiteX10" fmla="*/ 266700 w 419100"/>
                <a:gd name="connsiteY10" fmla="*/ 185737 h 342900"/>
                <a:gd name="connsiteX11" fmla="*/ 285750 w 419100"/>
                <a:gd name="connsiteY11" fmla="*/ 219075 h 342900"/>
                <a:gd name="connsiteX12" fmla="*/ 119063 w 419100"/>
                <a:gd name="connsiteY12" fmla="*/ 300037 h 342900"/>
                <a:gd name="connsiteX13" fmla="*/ 123825 w 419100"/>
                <a:gd name="connsiteY13" fmla="*/ 309562 h 342900"/>
                <a:gd name="connsiteX14" fmla="*/ 300038 w 419100"/>
                <a:gd name="connsiteY14" fmla="*/ 247650 h 342900"/>
                <a:gd name="connsiteX15" fmla="*/ 323850 w 419100"/>
                <a:gd name="connsiteY15" fmla="*/ 342900 h 342900"/>
                <a:gd name="connsiteX16" fmla="*/ 419100 w 419100"/>
                <a:gd name="connsiteY16" fmla="*/ 319087 h 342900"/>
                <a:gd name="connsiteX0" fmla="*/ 419100 w 419100"/>
                <a:gd name="connsiteY0" fmla="*/ 319087 h 342900"/>
                <a:gd name="connsiteX1" fmla="*/ 319088 w 419100"/>
                <a:gd name="connsiteY1" fmla="*/ 85725 h 342900"/>
                <a:gd name="connsiteX2" fmla="*/ 395288 w 419100"/>
                <a:gd name="connsiteY2" fmla="*/ 38100 h 342900"/>
                <a:gd name="connsiteX3" fmla="*/ 381000 w 419100"/>
                <a:gd name="connsiteY3" fmla="*/ 0 h 342900"/>
                <a:gd name="connsiteX4" fmla="*/ 0 w 419100"/>
                <a:gd name="connsiteY4" fmla="*/ 171450 h 342900"/>
                <a:gd name="connsiteX5" fmla="*/ 19050 w 419100"/>
                <a:gd name="connsiteY5" fmla="*/ 195262 h 342900"/>
                <a:gd name="connsiteX6" fmla="*/ 247650 w 419100"/>
                <a:gd name="connsiteY6" fmla="*/ 109537 h 342900"/>
                <a:gd name="connsiteX7" fmla="*/ 257175 w 419100"/>
                <a:gd name="connsiteY7" fmla="*/ 147637 h 342900"/>
                <a:gd name="connsiteX8" fmla="*/ 61913 w 419100"/>
                <a:gd name="connsiteY8" fmla="*/ 233362 h 342900"/>
                <a:gd name="connsiteX9" fmla="*/ 71438 w 419100"/>
                <a:gd name="connsiteY9" fmla="*/ 266700 h 342900"/>
                <a:gd name="connsiteX10" fmla="*/ 266700 w 419100"/>
                <a:gd name="connsiteY10" fmla="*/ 185737 h 342900"/>
                <a:gd name="connsiteX11" fmla="*/ 285750 w 419100"/>
                <a:gd name="connsiteY11" fmla="*/ 219075 h 342900"/>
                <a:gd name="connsiteX12" fmla="*/ 119063 w 419100"/>
                <a:gd name="connsiteY12" fmla="*/ 300037 h 342900"/>
                <a:gd name="connsiteX13" fmla="*/ 128588 w 419100"/>
                <a:gd name="connsiteY13" fmla="*/ 319087 h 342900"/>
                <a:gd name="connsiteX14" fmla="*/ 300038 w 419100"/>
                <a:gd name="connsiteY14" fmla="*/ 247650 h 342900"/>
                <a:gd name="connsiteX15" fmla="*/ 323850 w 419100"/>
                <a:gd name="connsiteY15" fmla="*/ 342900 h 342900"/>
                <a:gd name="connsiteX16" fmla="*/ 419100 w 419100"/>
                <a:gd name="connsiteY16" fmla="*/ 319087 h 342900"/>
                <a:gd name="connsiteX0" fmla="*/ 419100 w 419100"/>
                <a:gd name="connsiteY0" fmla="*/ 319087 h 342900"/>
                <a:gd name="connsiteX1" fmla="*/ 319088 w 419100"/>
                <a:gd name="connsiteY1" fmla="*/ 85725 h 342900"/>
                <a:gd name="connsiteX2" fmla="*/ 395288 w 419100"/>
                <a:gd name="connsiteY2" fmla="*/ 38100 h 342900"/>
                <a:gd name="connsiteX3" fmla="*/ 381000 w 419100"/>
                <a:gd name="connsiteY3" fmla="*/ 0 h 342900"/>
                <a:gd name="connsiteX4" fmla="*/ 0 w 419100"/>
                <a:gd name="connsiteY4" fmla="*/ 171450 h 342900"/>
                <a:gd name="connsiteX5" fmla="*/ 19050 w 419100"/>
                <a:gd name="connsiteY5" fmla="*/ 195262 h 342900"/>
                <a:gd name="connsiteX6" fmla="*/ 247650 w 419100"/>
                <a:gd name="connsiteY6" fmla="*/ 109537 h 342900"/>
                <a:gd name="connsiteX7" fmla="*/ 254794 w 419100"/>
                <a:gd name="connsiteY7" fmla="*/ 138112 h 342900"/>
                <a:gd name="connsiteX8" fmla="*/ 61913 w 419100"/>
                <a:gd name="connsiteY8" fmla="*/ 233362 h 342900"/>
                <a:gd name="connsiteX9" fmla="*/ 71438 w 419100"/>
                <a:gd name="connsiteY9" fmla="*/ 266700 h 342900"/>
                <a:gd name="connsiteX10" fmla="*/ 266700 w 419100"/>
                <a:gd name="connsiteY10" fmla="*/ 185737 h 342900"/>
                <a:gd name="connsiteX11" fmla="*/ 285750 w 419100"/>
                <a:gd name="connsiteY11" fmla="*/ 219075 h 342900"/>
                <a:gd name="connsiteX12" fmla="*/ 119063 w 419100"/>
                <a:gd name="connsiteY12" fmla="*/ 300037 h 342900"/>
                <a:gd name="connsiteX13" fmla="*/ 128588 w 419100"/>
                <a:gd name="connsiteY13" fmla="*/ 319087 h 342900"/>
                <a:gd name="connsiteX14" fmla="*/ 300038 w 419100"/>
                <a:gd name="connsiteY14" fmla="*/ 247650 h 342900"/>
                <a:gd name="connsiteX15" fmla="*/ 323850 w 419100"/>
                <a:gd name="connsiteY15" fmla="*/ 342900 h 342900"/>
                <a:gd name="connsiteX16" fmla="*/ 419100 w 419100"/>
                <a:gd name="connsiteY16" fmla="*/ 319087 h 342900"/>
                <a:gd name="connsiteX0" fmla="*/ 419100 w 419100"/>
                <a:gd name="connsiteY0" fmla="*/ 319087 h 342900"/>
                <a:gd name="connsiteX1" fmla="*/ 319088 w 419100"/>
                <a:gd name="connsiteY1" fmla="*/ 85725 h 342900"/>
                <a:gd name="connsiteX2" fmla="*/ 395288 w 419100"/>
                <a:gd name="connsiteY2" fmla="*/ 38100 h 342900"/>
                <a:gd name="connsiteX3" fmla="*/ 381000 w 419100"/>
                <a:gd name="connsiteY3" fmla="*/ 0 h 342900"/>
                <a:gd name="connsiteX4" fmla="*/ 0 w 419100"/>
                <a:gd name="connsiteY4" fmla="*/ 171450 h 342900"/>
                <a:gd name="connsiteX5" fmla="*/ 19050 w 419100"/>
                <a:gd name="connsiteY5" fmla="*/ 195262 h 342900"/>
                <a:gd name="connsiteX6" fmla="*/ 247650 w 419100"/>
                <a:gd name="connsiteY6" fmla="*/ 109537 h 342900"/>
                <a:gd name="connsiteX7" fmla="*/ 254794 w 419100"/>
                <a:gd name="connsiteY7" fmla="*/ 138112 h 342900"/>
                <a:gd name="connsiteX8" fmla="*/ 57150 w 419100"/>
                <a:gd name="connsiteY8" fmla="*/ 223837 h 342900"/>
                <a:gd name="connsiteX9" fmla="*/ 71438 w 419100"/>
                <a:gd name="connsiteY9" fmla="*/ 266700 h 342900"/>
                <a:gd name="connsiteX10" fmla="*/ 266700 w 419100"/>
                <a:gd name="connsiteY10" fmla="*/ 185737 h 342900"/>
                <a:gd name="connsiteX11" fmla="*/ 285750 w 419100"/>
                <a:gd name="connsiteY11" fmla="*/ 219075 h 342900"/>
                <a:gd name="connsiteX12" fmla="*/ 119063 w 419100"/>
                <a:gd name="connsiteY12" fmla="*/ 300037 h 342900"/>
                <a:gd name="connsiteX13" fmla="*/ 128588 w 419100"/>
                <a:gd name="connsiteY13" fmla="*/ 319087 h 342900"/>
                <a:gd name="connsiteX14" fmla="*/ 300038 w 419100"/>
                <a:gd name="connsiteY14" fmla="*/ 247650 h 342900"/>
                <a:gd name="connsiteX15" fmla="*/ 323850 w 419100"/>
                <a:gd name="connsiteY15" fmla="*/ 342900 h 342900"/>
                <a:gd name="connsiteX16" fmla="*/ 419100 w 419100"/>
                <a:gd name="connsiteY16" fmla="*/ 319087 h 342900"/>
                <a:gd name="connsiteX0" fmla="*/ 419100 w 419100"/>
                <a:gd name="connsiteY0" fmla="*/ 319087 h 342900"/>
                <a:gd name="connsiteX1" fmla="*/ 319088 w 419100"/>
                <a:gd name="connsiteY1" fmla="*/ 85725 h 342900"/>
                <a:gd name="connsiteX2" fmla="*/ 395288 w 419100"/>
                <a:gd name="connsiteY2" fmla="*/ 38100 h 342900"/>
                <a:gd name="connsiteX3" fmla="*/ 381000 w 419100"/>
                <a:gd name="connsiteY3" fmla="*/ 0 h 342900"/>
                <a:gd name="connsiteX4" fmla="*/ 0 w 419100"/>
                <a:gd name="connsiteY4" fmla="*/ 171450 h 342900"/>
                <a:gd name="connsiteX5" fmla="*/ 19050 w 419100"/>
                <a:gd name="connsiteY5" fmla="*/ 195262 h 342900"/>
                <a:gd name="connsiteX6" fmla="*/ 247650 w 419100"/>
                <a:gd name="connsiteY6" fmla="*/ 109537 h 342900"/>
                <a:gd name="connsiteX7" fmla="*/ 254794 w 419100"/>
                <a:gd name="connsiteY7" fmla="*/ 138112 h 342900"/>
                <a:gd name="connsiteX8" fmla="*/ 57150 w 419100"/>
                <a:gd name="connsiteY8" fmla="*/ 223837 h 342900"/>
                <a:gd name="connsiteX9" fmla="*/ 71438 w 419100"/>
                <a:gd name="connsiteY9" fmla="*/ 252412 h 342900"/>
                <a:gd name="connsiteX10" fmla="*/ 266700 w 419100"/>
                <a:gd name="connsiteY10" fmla="*/ 185737 h 342900"/>
                <a:gd name="connsiteX11" fmla="*/ 285750 w 419100"/>
                <a:gd name="connsiteY11" fmla="*/ 219075 h 342900"/>
                <a:gd name="connsiteX12" fmla="*/ 119063 w 419100"/>
                <a:gd name="connsiteY12" fmla="*/ 300037 h 342900"/>
                <a:gd name="connsiteX13" fmla="*/ 128588 w 419100"/>
                <a:gd name="connsiteY13" fmla="*/ 319087 h 342900"/>
                <a:gd name="connsiteX14" fmla="*/ 300038 w 419100"/>
                <a:gd name="connsiteY14" fmla="*/ 247650 h 342900"/>
                <a:gd name="connsiteX15" fmla="*/ 323850 w 419100"/>
                <a:gd name="connsiteY15" fmla="*/ 342900 h 342900"/>
                <a:gd name="connsiteX16" fmla="*/ 419100 w 419100"/>
                <a:gd name="connsiteY16" fmla="*/ 319087 h 342900"/>
                <a:gd name="connsiteX0" fmla="*/ 419100 w 419100"/>
                <a:gd name="connsiteY0" fmla="*/ 319087 h 342900"/>
                <a:gd name="connsiteX1" fmla="*/ 319088 w 419100"/>
                <a:gd name="connsiteY1" fmla="*/ 85725 h 342900"/>
                <a:gd name="connsiteX2" fmla="*/ 395288 w 419100"/>
                <a:gd name="connsiteY2" fmla="*/ 38100 h 342900"/>
                <a:gd name="connsiteX3" fmla="*/ 381000 w 419100"/>
                <a:gd name="connsiteY3" fmla="*/ 0 h 342900"/>
                <a:gd name="connsiteX4" fmla="*/ 0 w 419100"/>
                <a:gd name="connsiteY4" fmla="*/ 171450 h 342900"/>
                <a:gd name="connsiteX5" fmla="*/ 19050 w 419100"/>
                <a:gd name="connsiteY5" fmla="*/ 195262 h 342900"/>
                <a:gd name="connsiteX6" fmla="*/ 247650 w 419100"/>
                <a:gd name="connsiteY6" fmla="*/ 109537 h 342900"/>
                <a:gd name="connsiteX7" fmla="*/ 254794 w 419100"/>
                <a:gd name="connsiteY7" fmla="*/ 138112 h 342900"/>
                <a:gd name="connsiteX8" fmla="*/ 57150 w 419100"/>
                <a:gd name="connsiteY8" fmla="*/ 223837 h 342900"/>
                <a:gd name="connsiteX9" fmla="*/ 71438 w 419100"/>
                <a:gd name="connsiteY9" fmla="*/ 252412 h 342900"/>
                <a:gd name="connsiteX10" fmla="*/ 261938 w 419100"/>
                <a:gd name="connsiteY10" fmla="*/ 164305 h 342900"/>
                <a:gd name="connsiteX11" fmla="*/ 285750 w 419100"/>
                <a:gd name="connsiteY11" fmla="*/ 219075 h 342900"/>
                <a:gd name="connsiteX12" fmla="*/ 119063 w 419100"/>
                <a:gd name="connsiteY12" fmla="*/ 300037 h 342900"/>
                <a:gd name="connsiteX13" fmla="*/ 128588 w 419100"/>
                <a:gd name="connsiteY13" fmla="*/ 319087 h 342900"/>
                <a:gd name="connsiteX14" fmla="*/ 300038 w 419100"/>
                <a:gd name="connsiteY14" fmla="*/ 247650 h 342900"/>
                <a:gd name="connsiteX15" fmla="*/ 323850 w 419100"/>
                <a:gd name="connsiteY15" fmla="*/ 342900 h 342900"/>
                <a:gd name="connsiteX16" fmla="*/ 419100 w 419100"/>
                <a:gd name="connsiteY16" fmla="*/ 319087 h 342900"/>
                <a:gd name="connsiteX0" fmla="*/ 419100 w 419100"/>
                <a:gd name="connsiteY0" fmla="*/ 319087 h 342900"/>
                <a:gd name="connsiteX1" fmla="*/ 319088 w 419100"/>
                <a:gd name="connsiteY1" fmla="*/ 85725 h 342900"/>
                <a:gd name="connsiteX2" fmla="*/ 395288 w 419100"/>
                <a:gd name="connsiteY2" fmla="*/ 38100 h 342900"/>
                <a:gd name="connsiteX3" fmla="*/ 381000 w 419100"/>
                <a:gd name="connsiteY3" fmla="*/ 0 h 342900"/>
                <a:gd name="connsiteX4" fmla="*/ 0 w 419100"/>
                <a:gd name="connsiteY4" fmla="*/ 171450 h 342900"/>
                <a:gd name="connsiteX5" fmla="*/ 19050 w 419100"/>
                <a:gd name="connsiteY5" fmla="*/ 195262 h 342900"/>
                <a:gd name="connsiteX6" fmla="*/ 247650 w 419100"/>
                <a:gd name="connsiteY6" fmla="*/ 109537 h 342900"/>
                <a:gd name="connsiteX7" fmla="*/ 254794 w 419100"/>
                <a:gd name="connsiteY7" fmla="*/ 138112 h 342900"/>
                <a:gd name="connsiteX8" fmla="*/ 57150 w 419100"/>
                <a:gd name="connsiteY8" fmla="*/ 223837 h 342900"/>
                <a:gd name="connsiteX9" fmla="*/ 71438 w 419100"/>
                <a:gd name="connsiteY9" fmla="*/ 252412 h 342900"/>
                <a:gd name="connsiteX10" fmla="*/ 261938 w 419100"/>
                <a:gd name="connsiteY10" fmla="*/ 164305 h 342900"/>
                <a:gd name="connsiteX11" fmla="*/ 273844 w 419100"/>
                <a:gd name="connsiteY11" fmla="*/ 190500 h 342900"/>
                <a:gd name="connsiteX12" fmla="*/ 119063 w 419100"/>
                <a:gd name="connsiteY12" fmla="*/ 300037 h 342900"/>
                <a:gd name="connsiteX13" fmla="*/ 128588 w 419100"/>
                <a:gd name="connsiteY13" fmla="*/ 319087 h 342900"/>
                <a:gd name="connsiteX14" fmla="*/ 300038 w 419100"/>
                <a:gd name="connsiteY14" fmla="*/ 247650 h 342900"/>
                <a:gd name="connsiteX15" fmla="*/ 323850 w 419100"/>
                <a:gd name="connsiteY15" fmla="*/ 342900 h 342900"/>
                <a:gd name="connsiteX16" fmla="*/ 419100 w 419100"/>
                <a:gd name="connsiteY16" fmla="*/ 319087 h 342900"/>
                <a:gd name="connsiteX0" fmla="*/ 419100 w 419100"/>
                <a:gd name="connsiteY0" fmla="*/ 319087 h 342900"/>
                <a:gd name="connsiteX1" fmla="*/ 319088 w 419100"/>
                <a:gd name="connsiteY1" fmla="*/ 85725 h 342900"/>
                <a:gd name="connsiteX2" fmla="*/ 395288 w 419100"/>
                <a:gd name="connsiteY2" fmla="*/ 38100 h 342900"/>
                <a:gd name="connsiteX3" fmla="*/ 381000 w 419100"/>
                <a:gd name="connsiteY3" fmla="*/ 0 h 342900"/>
                <a:gd name="connsiteX4" fmla="*/ 0 w 419100"/>
                <a:gd name="connsiteY4" fmla="*/ 171450 h 342900"/>
                <a:gd name="connsiteX5" fmla="*/ 19050 w 419100"/>
                <a:gd name="connsiteY5" fmla="*/ 195262 h 342900"/>
                <a:gd name="connsiteX6" fmla="*/ 247650 w 419100"/>
                <a:gd name="connsiteY6" fmla="*/ 109537 h 342900"/>
                <a:gd name="connsiteX7" fmla="*/ 254794 w 419100"/>
                <a:gd name="connsiteY7" fmla="*/ 138112 h 342900"/>
                <a:gd name="connsiteX8" fmla="*/ 57150 w 419100"/>
                <a:gd name="connsiteY8" fmla="*/ 223837 h 342900"/>
                <a:gd name="connsiteX9" fmla="*/ 71438 w 419100"/>
                <a:gd name="connsiteY9" fmla="*/ 252412 h 342900"/>
                <a:gd name="connsiteX10" fmla="*/ 261938 w 419100"/>
                <a:gd name="connsiteY10" fmla="*/ 164305 h 342900"/>
                <a:gd name="connsiteX11" fmla="*/ 273844 w 419100"/>
                <a:gd name="connsiteY11" fmla="*/ 190500 h 342900"/>
                <a:gd name="connsiteX12" fmla="*/ 102394 w 419100"/>
                <a:gd name="connsiteY12" fmla="*/ 269081 h 342900"/>
                <a:gd name="connsiteX13" fmla="*/ 128588 w 419100"/>
                <a:gd name="connsiteY13" fmla="*/ 319087 h 342900"/>
                <a:gd name="connsiteX14" fmla="*/ 300038 w 419100"/>
                <a:gd name="connsiteY14" fmla="*/ 247650 h 342900"/>
                <a:gd name="connsiteX15" fmla="*/ 323850 w 419100"/>
                <a:gd name="connsiteY15" fmla="*/ 342900 h 342900"/>
                <a:gd name="connsiteX16" fmla="*/ 419100 w 419100"/>
                <a:gd name="connsiteY16" fmla="*/ 319087 h 342900"/>
                <a:gd name="connsiteX0" fmla="*/ 419100 w 419100"/>
                <a:gd name="connsiteY0" fmla="*/ 319087 h 342900"/>
                <a:gd name="connsiteX1" fmla="*/ 319088 w 419100"/>
                <a:gd name="connsiteY1" fmla="*/ 85725 h 342900"/>
                <a:gd name="connsiteX2" fmla="*/ 395288 w 419100"/>
                <a:gd name="connsiteY2" fmla="*/ 38100 h 342900"/>
                <a:gd name="connsiteX3" fmla="*/ 381000 w 419100"/>
                <a:gd name="connsiteY3" fmla="*/ 0 h 342900"/>
                <a:gd name="connsiteX4" fmla="*/ 0 w 419100"/>
                <a:gd name="connsiteY4" fmla="*/ 171450 h 342900"/>
                <a:gd name="connsiteX5" fmla="*/ 19050 w 419100"/>
                <a:gd name="connsiteY5" fmla="*/ 195262 h 342900"/>
                <a:gd name="connsiteX6" fmla="*/ 247650 w 419100"/>
                <a:gd name="connsiteY6" fmla="*/ 109537 h 342900"/>
                <a:gd name="connsiteX7" fmla="*/ 254794 w 419100"/>
                <a:gd name="connsiteY7" fmla="*/ 138112 h 342900"/>
                <a:gd name="connsiteX8" fmla="*/ 57150 w 419100"/>
                <a:gd name="connsiteY8" fmla="*/ 223837 h 342900"/>
                <a:gd name="connsiteX9" fmla="*/ 71438 w 419100"/>
                <a:gd name="connsiteY9" fmla="*/ 252412 h 342900"/>
                <a:gd name="connsiteX10" fmla="*/ 261938 w 419100"/>
                <a:gd name="connsiteY10" fmla="*/ 164305 h 342900"/>
                <a:gd name="connsiteX11" fmla="*/ 273844 w 419100"/>
                <a:gd name="connsiteY11" fmla="*/ 190500 h 342900"/>
                <a:gd name="connsiteX12" fmla="*/ 102394 w 419100"/>
                <a:gd name="connsiteY12" fmla="*/ 269081 h 342900"/>
                <a:gd name="connsiteX13" fmla="*/ 121444 w 419100"/>
                <a:gd name="connsiteY13" fmla="*/ 290512 h 342900"/>
                <a:gd name="connsiteX14" fmla="*/ 300038 w 419100"/>
                <a:gd name="connsiteY14" fmla="*/ 247650 h 342900"/>
                <a:gd name="connsiteX15" fmla="*/ 323850 w 419100"/>
                <a:gd name="connsiteY15" fmla="*/ 342900 h 342900"/>
                <a:gd name="connsiteX16" fmla="*/ 419100 w 419100"/>
                <a:gd name="connsiteY16" fmla="*/ 319087 h 342900"/>
                <a:gd name="connsiteX0" fmla="*/ 419100 w 419100"/>
                <a:gd name="connsiteY0" fmla="*/ 319087 h 342900"/>
                <a:gd name="connsiteX1" fmla="*/ 319088 w 419100"/>
                <a:gd name="connsiteY1" fmla="*/ 85725 h 342900"/>
                <a:gd name="connsiteX2" fmla="*/ 395288 w 419100"/>
                <a:gd name="connsiteY2" fmla="*/ 38100 h 342900"/>
                <a:gd name="connsiteX3" fmla="*/ 381000 w 419100"/>
                <a:gd name="connsiteY3" fmla="*/ 0 h 342900"/>
                <a:gd name="connsiteX4" fmla="*/ 0 w 419100"/>
                <a:gd name="connsiteY4" fmla="*/ 171450 h 342900"/>
                <a:gd name="connsiteX5" fmla="*/ 19050 w 419100"/>
                <a:gd name="connsiteY5" fmla="*/ 195262 h 342900"/>
                <a:gd name="connsiteX6" fmla="*/ 247650 w 419100"/>
                <a:gd name="connsiteY6" fmla="*/ 109537 h 342900"/>
                <a:gd name="connsiteX7" fmla="*/ 254794 w 419100"/>
                <a:gd name="connsiteY7" fmla="*/ 138112 h 342900"/>
                <a:gd name="connsiteX8" fmla="*/ 57150 w 419100"/>
                <a:gd name="connsiteY8" fmla="*/ 223837 h 342900"/>
                <a:gd name="connsiteX9" fmla="*/ 71438 w 419100"/>
                <a:gd name="connsiteY9" fmla="*/ 252412 h 342900"/>
                <a:gd name="connsiteX10" fmla="*/ 261938 w 419100"/>
                <a:gd name="connsiteY10" fmla="*/ 164305 h 342900"/>
                <a:gd name="connsiteX11" fmla="*/ 273844 w 419100"/>
                <a:gd name="connsiteY11" fmla="*/ 190500 h 342900"/>
                <a:gd name="connsiteX12" fmla="*/ 102394 w 419100"/>
                <a:gd name="connsiteY12" fmla="*/ 269081 h 342900"/>
                <a:gd name="connsiteX13" fmla="*/ 121444 w 419100"/>
                <a:gd name="connsiteY13" fmla="*/ 290512 h 342900"/>
                <a:gd name="connsiteX14" fmla="*/ 285750 w 419100"/>
                <a:gd name="connsiteY14" fmla="*/ 219075 h 342900"/>
                <a:gd name="connsiteX15" fmla="*/ 323850 w 419100"/>
                <a:gd name="connsiteY15" fmla="*/ 342900 h 342900"/>
                <a:gd name="connsiteX16" fmla="*/ 419100 w 419100"/>
                <a:gd name="connsiteY16" fmla="*/ 31908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9100" h="342900">
                  <a:moveTo>
                    <a:pt x="419100" y="319087"/>
                  </a:moveTo>
                  <a:lnTo>
                    <a:pt x="319088" y="85725"/>
                  </a:lnTo>
                  <a:lnTo>
                    <a:pt x="395288" y="38100"/>
                  </a:lnTo>
                  <a:lnTo>
                    <a:pt x="381000" y="0"/>
                  </a:lnTo>
                  <a:lnTo>
                    <a:pt x="0" y="171450"/>
                  </a:lnTo>
                  <a:lnTo>
                    <a:pt x="19050" y="195262"/>
                  </a:lnTo>
                  <a:lnTo>
                    <a:pt x="247650" y="109537"/>
                  </a:lnTo>
                  <a:lnTo>
                    <a:pt x="254794" y="138112"/>
                  </a:lnTo>
                  <a:lnTo>
                    <a:pt x="57150" y="223837"/>
                  </a:lnTo>
                  <a:lnTo>
                    <a:pt x="71438" y="252412"/>
                  </a:lnTo>
                  <a:lnTo>
                    <a:pt x="261938" y="164305"/>
                  </a:lnTo>
                  <a:lnTo>
                    <a:pt x="273844" y="190500"/>
                  </a:lnTo>
                  <a:lnTo>
                    <a:pt x="102394" y="269081"/>
                  </a:lnTo>
                  <a:lnTo>
                    <a:pt x="121444" y="290512"/>
                  </a:lnTo>
                  <a:lnTo>
                    <a:pt x="285750" y="219075"/>
                  </a:lnTo>
                  <a:lnTo>
                    <a:pt x="323850" y="342900"/>
                  </a:lnTo>
                  <a:lnTo>
                    <a:pt x="419100" y="319087"/>
                  </a:lnTo>
                  <a:close/>
                </a:path>
              </a:pathLst>
            </a:custGeom>
            <a:solidFill>
              <a:srgbClr val="548ED5">
                <a:alpha val="35686"/>
              </a:srgbClr>
            </a:solidFill>
            <a:ln w="635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195564" y="1319213"/>
              <a:ext cx="338336" cy="433387"/>
            </a:xfrm>
            <a:custGeom>
              <a:avLst/>
              <a:gdLst>
                <a:gd name="connsiteX0" fmla="*/ 338137 w 338137"/>
                <a:gd name="connsiteY0" fmla="*/ 409575 h 433387"/>
                <a:gd name="connsiteX1" fmla="*/ 214312 w 338137"/>
                <a:gd name="connsiteY1" fmla="*/ 147637 h 433387"/>
                <a:gd name="connsiteX2" fmla="*/ 323850 w 338137"/>
                <a:gd name="connsiteY2" fmla="*/ 42862 h 433387"/>
                <a:gd name="connsiteX3" fmla="*/ 280987 w 338137"/>
                <a:gd name="connsiteY3" fmla="*/ 38100 h 433387"/>
                <a:gd name="connsiteX4" fmla="*/ 166687 w 338137"/>
                <a:gd name="connsiteY4" fmla="*/ 95250 h 433387"/>
                <a:gd name="connsiteX5" fmla="*/ 114300 w 338137"/>
                <a:gd name="connsiteY5" fmla="*/ 80962 h 433387"/>
                <a:gd name="connsiteX6" fmla="*/ 200025 w 338137"/>
                <a:gd name="connsiteY6" fmla="*/ 0 h 433387"/>
                <a:gd name="connsiteX7" fmla="*/ 0 w 338137"/>
                <a:gd name="connsiteY7" fmla="*/ 147637 h 433387"/>
                <a:gd name="connsiteX8" fmla="*/ 128587 w 338137"/>
                <a:gd name="connsiteY8" fmla="*/ 147637 h 433387"/>
                <a:gd name="connsiteX9" fmla="*/ 28575 w 338137"/>
                <a:gd name="connsiteY9" fmla="*/ 228600 h 433387"/>
                <a:gd name="connsiteX10" fmla="*/ 142875 w 338137"/>
                <a:gd name="connsiteY10" fmla="*/ 200025 h 433387"/>
                <a:gd name="connsiteX11" fmla="*/ 233362 w 338137"/>
                <a:gd name="connsiteY11" fmla="*/ 433387 h 433387"/>
                <a:gd name="connsiteX12" fmla="*/ 338137 w 338137"/>
                <a:gd name="connsiteY12" fmla="*/ 409575 h 433387"/>
                <a:gd name="connsiteX0" fmla="*/ 338876 w 338876"/>
                <a:gd name="connsiteY0" fmla="*/ 409575 h 433387"/>
                <a:gd name="connsiteX1" fmla="*/ 215051 w 338876"/>
                <a:gd name="connsiteY1" fmla="*/ 147637 h 433387"/>
                <a:gd name="connsiteX2" fmla="*/ 324589 w 338876"/>
                <a:gd name="connsiteY2" fmla="*/ 42862 h 433387"/>
                <a:gd name="connsiteX3" fmla="*/ 281726 w 338876"/>
                <a:gd name="connsiteY3" fmla="*/ 38100 h 433387"/>
                <a:gd name="connsiteX4" fmla="*/ 167426 w 338876"/>
                <a:gd name="connsiteY4" fmla="*/ 95250 h 433387"/>
                <a:gd name="connsiteX5" fmla="*/ 115039 w 338876"/>
                <a:gd name="connsiteY5" fmla="*/ 80962 h 433387"/>
                <a:gd name="connsiteX6" fmla="*/ 200764 w 338876"/>
                <a:gd name="connsiteY6" fmla="*/ 0 h 433387"/>
                <a:gd name="connsiteX7" fmla="*/ 739 w 338876"/>
                <a:gd name="connsiteY7" fmla="*/ 147637 h 433387"/>
                <a:gd name="connsiteX8" fmla="*/ 129326 w 338876"/>
                <a:gd name="connsiteY8" fmla="*/ 147637 h 433387"/>
                <a:gd name="connsiteX9" fmla="*/ 29314 w 338876"/>
                <a:gd name="connsiteY9" fmla="*/ 228600 h 433387"/>
                <a:gd name="connsiteX10" fmla="*/ 143614 w 338876"/>
                <a:gd name="connsiteY10" fmla="*/ 200025 h 433387"/>
                <a:gd name="connsiteX11" fmla="*/ 234101 w 338876"/>
                <a:gd name="connsiteY11" fmla="*/ 433387 h 433387"/>
                <a:gd name="connsiteX12" fmla="*/ 338876 w 338876"/>
                <a:gd name="connsiteY12" fmla="*/ 409575 h 433387"/>
                <a:gd name="connsiteX0" fmla="*/ 338336 w 338336"/>
                <a:gd name="connsiteY0" fmla="*/ 409575 h 433387"/>
                <a:gd name="connsiteX1" fmla="*/ 214511 w 338336"/>
                <a:gd name="connsiteY1" fmla="*/ 147637 h 433387"/>
                <a:gd name="connsiteX2" fmla="*/ 324049 w 338336"/>
                <a:gd name="connsiteY2" fmla="*/ 42862 h 433387"/>
                <a:gd name="connsiteX3" fmla="*/ 281186 w 338336"/>
                <a:gd name="connsiteY3" fmla="*/ 38100 h 433387"/>
                <a:gd name="connsiteX4" fmla="*/ 166886 w 338336"/>
                <a:gd name="connsiteY4" fmla="*/ 95250 h 433387"/>
                <a:gd name="connsiteX5" fmla="*/ 114499 w 338336"/>
                <a:gd name="connsiteY5" fmla="*/ 80962 h 433387"/>
                <a:gd name="connsiteX6" fmla="*/ 200224 w 338336"/>
                <a:gd name="connsiteY6" fmla="*/ 0 h 433387"/>
                <a:gd name="connsiteX7" fmla="*/ 199 w 338336"/>
                <a:gd name="connsiteY7" fmla="*/ 147637 h 433387"/>
                <a:gd name="connsiteX8" fmla="*/ 128786 w 338336"/>
                <a:gd name="connsiteY8" fmla="*/ 147637 h 433387"/>
                <a:gd name="connsiteX9" fmla="*/ 28774 w 338336"/>
                <a:gd name="connsiteY9" fmla="*/ 228600 h 433387"/>
                <a:gd name="connsiteX10" fmla="*/ 143074 w 338336"/>
                <a:gd name="connsiteY10" fmla="*/ 200025 h 433387"/>
                <a:gd name="connsiteX11" fmla="*/ 233561 w 338336"/>
                <a:gd name="connsiteY11" fmla="*/ 433387 h 433387"/>
                <a:gd name="connsiteX12" fmla="*/ 338336 w 338336"/>
                <a:gd name="connsiteY12" fmla="*/ 409575 h 433387"/>
                <a:gd name="connsiteX0" fmla="*/ 338336 w 338336"/>
                <a:gd name="connsiteY0" fmla="*/ 409575 h 433387"/>
                <a:gd name="connsiteX1" fmla="*/ 214511 w 338336"/>
                <a:gd name="connsiteY1" fmla="*/ 147637 h 433387"/>
                <a:gd name="connsiteX2" fmla="*/ 324049 w 338336"/>
                <a:gd name="connsiteY2" fmla="*/ 42862 h 433387"/>
                <a:gd name="connsiteX3" fmla="*/ 281186 w 338336"/>
                <a:gd name="connsiteY3" fmla="*/ 38100 h 433387"/>
                <a:gd name="connsiteX4" fmla="*/ 166886 w 338336"/>
                <a:gd name="connsiteY4" fmla="*/ 95250 h 433387"/>
                <a:gd name="connsiteX5" fmla="*/ 114499 w 338336"/>
                <a:gd name="connsiteY5" fmla="*/ 80962 h 433387"/>
                <a:gd name="connsiteX6" fmla="*/ 200224 w 338336"/>
                <a:gd name="connsiteY6" fmla="*/ 0 h 433387"/>
                <a:gd name="connsiteX7" fmla="*/ 199 w 338336"/>
                <a:gd name="connsiteY7" fmla="*/ 147637 h 433387"/>
                <a:gd name="connsiteX8" fmla="*/ 128786 w 338336"/>
                <a:gd name="connsiteY8" fmla="*/ 147637 h 433387"/>
                <a:gd name="connsiteX9" fmla="*/ 28774 w 338336"/>
                <a:gd name="connsiteY9" fmla="*/ 228600 h 433387"/>
                <a:gd name="connsiteX10" fmla="*/ 143074 w 338336"/>
                <a:gd name="connsiteY10" fmla="*/ 200025 h 433387"/>
                <a:gd name="connsiteX11" fmla="*/ 233561 w 338336"/>
                <a:gd name="connsiteY11" fmla="*/ 433387 h 433387"/>
                <a:gd name="connsiteX12" fmla="*/ 338336 w 338336"/>
                <a:gd name="connsiteY12" fmla="*/ 409575 h 433387"/>
                <a:gd name="connsiteX0" fmla="*/ 338336 w 338336"/>
                <a:gd name="connsiteY0" fmla="*/ 409575 h 433387"/>
                <a:gd name="connsiteX1" fmla="*/ 214511 w 338336"/>
                <a:gd name="connsiteY1" fmla="*/ 147637 h 433387"/>
                <a:gd name="connsiteX2" fmla="*/ 324049 w 338336"/>
                <a:gd name="connsiteY2" fmla="*/ 42862 h 433387"/>
                <a:gd name="connsiteX3" fmla="*/ 281186 w 338336"/>
                <a:gd name="connsiteY3" fmla="*/ 38100 h 433387"/>
                <a:gd name="connsiteX4" fmla="*/ 166886 w 338336"/>
                <a:gd name="connsiteY4" fmla="*/ 95250 h 433387"/>
                <a:gd name="connsiteX5" fmla="*/ 114499 w 338336"/>
                <a:gd name="connsiteY5" fmla="*/ 80962 h 433387"/>
                <a:gd name="connsiteX6" fmla="*/ 200224 w 338336"/>
                <a:gd name="connsiteY6" fmla="*/ 0 h 433387"/>
                <a:gd name="connsiteX7" fmla="*/ 199 w 338336"/>
                <a:gd name="connsiteY7" fmla="*/ 147637 h 433387"/>
                <a:gd name="connsiteX8" fmla="*/ 128786 w 338336"/>
                <a:gd name="connsiteY8" fmla="*/ 147637 h 433387"/>
                <a:gd name="connsiteX9" fmla="*/ 28774 w 338336"/>
                <a:gd name="connsiteY9" fmla="*/ 228600 h 433387"/>
                <a:gd name="connsiteX10" fmla="*/ 143074 w 338336"/>
                <a:gd name="connsiteY10" fmla="*/ 200025 h 433387"/>
                <a:gd name="connsiteX11" fmla="*/ 233561 w 338336"/>
                <a:gd name="connsiteY11" fmla="*/ 433387 h 433387"/>
                <a:gd name="connsiteX12" fmla="*/ 338336 w 338336"/>
                <a:gd name="connsiteY12" fmla="*/ 409575 h 433387"/>
                <a:gd name="connsiteX0" fmla="*/ 338336 w 338336"/>
                <a:gd name="connsiteY0" fmla="*/ 409575 h 433387"/>
                <a:gd name="connsiteX1" fmla="*/ 214511 w 338336"/>
                <a:gd name="connsiteY1" fmla="*/ 147637 h 433387"/>
                <a:gd name="connsiteX2" fmla="*/ 324049 w 338336"/>
                <a:gd name="connsiteY2" fmla="*/ 42862 h 433387"/>
                <a:gd name="connsiteX3" fmla="*/ 281186 w 338336"/>
                <a:gd name="connsiteY3" fmla="*/ 38100 h 433387"/>
                <a:gd name="connsiteX4" fmla="*/ 166886 w 338336"/>
                <a:gd name="connsiteY4" fmla="*/ 95250 h 433387"/>
                <a:gd name="connsiteX5" fmla="*/ 114499 w 338336"/>
                <a:gd name="connsiteY5" fmla="*/ 80962 h 433387"/>
                <a:gd name="connsiteX6" fmla="*/ 200224 w 338336"/>
                <a:gd name="connsiteY6" fmla="*/ 0 h 433387"/>
                <a:gd name="connsiteX7" fmla="*/ 199 w 338336"/>
                <a:gd name="connsiteY7" fmla="*/ 147637 h 433387"/>
                <a:gd name="connsiteX8" fmla="*/ 128786 w 338336"/>
                <a:gd name="connsiteY8" fmla="*/ 147637 h 433387"/>
                <a:gd name="connsiteX9" fmla="*/ 28774 w 338336"/>
                <a:gd name="connsiteY9" fmla="*/ 228600 h 433387"/>
                <a:gd name="connsiteX10" fmla="*/ 143074 w 338336"/>
                <a:gd name="connsiteY10" fmla="*/ 200025 h 433387"/>
                <a:gd name="connsiteX11" fmla="*/ 233561 w 338336"/>
                <a:gd name="connsiteY11" fmla="*/ 433387 h 433387"/>
                <a:gd name="connsiteX12" fmla="*/ 338336 w 338336"/>
                <a:gd name="connsiteY12" fmla="*/ 409575 h 433387"/>
                <a:gd name="connsiteX0" fmla="*/ 338336 w 338336"/>
                <a:gd name="connsiteY0" fmla="*/ 409575 h 433387"/>
                <a:gd name="connsiteX1" fmla="*/ 214511 w 338336"/>
                <a:gd name="connsiteY1" fmla="*/ 147637 h 433387"/>
                <a:gd name="connsiteX2" fmla="*/ 324049 w 338336"/>
                <a:gd name="connsiteY2" fmla="*/ 42862 h 433387"/>
                <a:gd name="connsiteX3" fmla="*/ 281186 w 338336"/>
                <a:gd name="connsiteY3" fmla="*/ 38100 h 433387"/>
                <a:gd name="connsiteX4" fmla="*/ 166886 w 338336"/>
                <a:gd name="connsiteY4" fmla="*/ 95250 h 433387"/>
                <a:gd name="connsiteX5" fmla="*/ 114499 w 338336"/>
                <a:gd name="connsiteY5" fmla="*/ 80962 h 433387"/>
                <a:gd name="connsiteX6" fmla="*/ 200224 w 338336"/>
                <a:gd name="connsiteY6" fmla="*/ 0 h 433387"/>
                <a:gd name="connsiteX7" fmla="*/ 199 w 338336"/>
                <a:gd name="connsiteY7" fmla="*/ 147637 h 433387"/>
                <a:gd name="connsiteX8" fmla="*/ 128786 w 338336"/>
                <a:gd name="connsiteY8" fmla="*/ 147637 h 433387"/>
                <a:gd name="connsiteX9" fmla="*/ 28774 w 338336"/>
                <a:gd name="connsiteY9" fmla="*/ 228600 h 433387"/>
                <a:gd name="connsiteX10" fmla="*/ 143074 w 338336"/>
                <a:gd name="connsiteY10" fmla="*/ 200025 h 433387"/>
                <a:gd name="connsiteX11" fmla="*/ 233561 w 338336"/>
                <a:gd name="connsiteY11" fmla="*/ 433387 h 433387"/>
                <a:gd name="connsiteX12" fmla="*/ 338336 w 338336"/>
                <a:gd name="connsiteY12" fmla="*/ 409575 h 433387"/>
                <a:gd name="connsiteX0" fmla="*/ 338336 w 338336"/>
                <a:gd name="connsiteY0" fmla="*/ 409575 h 433387"/>
                <a:gd name="connsiteX1" fmla="*/ 214511 w 338336"/>
                <a:gd name="connsiteY1" fmla="*/ 147637 h 433387"/>
                <a:gd name="connsiteX2" fmla="*/ 324049 w 338336"/>
                <a:gd name="connsiteY2" fmla="*/ 42862 h 433387"/>
                <a:gd name="connsiteX3" fmla="*/ 281186 w 338336"/>
                <a:gd name="connsiteY3" fmla="*/ 38100 h 433387"/>
                <a:gd name="connsiteX4" fmla="*/ 166886 w 338336"/>
                <a:gd name="connsiteY4" fmla="*/ 95250 h 433387"/>
                <a:gd name="connsiteX5" fmla="*/ 114499 w 338336"/>
                <a:gd name="connsiteY5" fmla="*/ 80962 h 433387"/>
                <a:gd name="connsiteX6" fmla="*/ 200224 w 338336"/>
                <a:gd name="connsiteY6" fmla="*/ 0 h 433387"/>
                <a:gd name="connsiteX7" fmla="*/ 199 w 338336"/>
                <a:gd name="connsiteY7" fmla="*/ 147637 h 433387"/>
                <a:gd name="connsiteX8" fmla="*/ 128786 w 338336"/>
                <a:gd name="connsiteY8" fmla="*/ 147637 h 433387"/>
                <a:gd name="connsiteX9" fmla="*/ 28774 w 338336"/>
                <a:gd name="connsiteY9" fmla="*/ 228600 h 433387"/>
                <a:gd name="connsiteX10" fmla="*/ 143074 w 338336"/>
                <a:gd name="connsiteY10" fmla="*/ 200025 h 433387"/>
                <a:gd name="connsiteX11" fmla="*/ 233561 w 338336"/>
                <a:gd name="connsiteY11" fmla="*/ 433387 h 433387"/>
                <a:gd name="connsiteX12" fmla="*/ 338336 w 338336"/>
                <a:gd name="connsiteY12" fmla="*/ 409575 h 43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8336" h="433387">
                  <a:moveTo>
                    <a:pt x="338336" y="409575"/>
                  </a:moveTo>
                  <a:lnTo>
                    <a:pt x="214511" y="147637"/>
                  </a:lnTo>
                  <a:lnTo>
                    <a:pt x="324049" y="42862"/>
                  </a:lnTo>
                  <a:cubicBezTo>
                    <a:pt x="309761" y="41275"/>
                    <a:pt x="312143" y="23018"/>
                    <a:pt x="281186" y="38100"/>
                  </a:cubicBezTo>
                  <a:lnTo>
                    <a:pt x="166886" y="95250"/>
                  </a:lnTo>
                  <a:cubicBezTo>
                    <a:pt x="149424" y="90487"/>
                    <a:pt x="122436" y="100012"/>
                    <a:pt x="114499" y="80962"/>
                  </a:cubicBezTo>
                  <a:cubicBezTo>
                    <a:pt x="143074" y="53975"/>
                    <a:pt x="219274" y="24605"/>
                    <a:pt x="200224" y="0"/>
                  </a:cubicBezTo>
                  <a:cubicBezTo>
                    <a:pt x="181174" y="11112"/>
                    <a:pt x="-6945" y="111125"/>
                    <a:pt x="199" y="147637"/>
                  </a:cubicBezTo>
                  <a:cubicBezTo>
                    <a:pt x="5448" y="174463"/>
                    <a:pt x="124024" y="134143"/>
                    <a:pt x="128786" y="147637"/>
                  </a:cubicBezTo>
                  <a:cubicBezTo>
                    <a:pt x="95449" y="174625"/>
                    <a:pt x="16867" y="213518"/>
                    <a:pt x="28774" y="228600"/>
                  </a:cubicBezTo>
                  <a:cubicBezTo>
                    <a:pt x="50205" y="250031"/>
                    <a:pt x="104974" y="209550"/>
                    <a:pt x="143074" y="200025"/>
                  </a:cubicBezTo>
                  <a:lnTo>
                    <a:pt x="233561" y="433387"/>
                  </a:lnTo>
                  <a:lnTo>
                    <a:pt x="338336" y="409575"/>
                  </a:lnTo>
                  <a:close/>
                </a:path>
              </a:pathLst>
            </a:custGeom>
            <a:solidFill>
              <a:srgbClr val="548ED5">
                <a:alpha val="35686"/>
              </a:srgbClr>
            </a:solidFill>
            <a:ln w="635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424363" y="1307307"/>
              <a:ext cx="469106" cy="383382"/>
            </a:xfrm>
            <a:custGeom>
              <a:avLst/>
              <a:gdLst>
                <a:gd name="connsiteX0" fmla="*/ 390525 w 457200"/>
                <a:gd name="connsiteY0" fmla="*/ 357188 h 385763"/>
                <a:gd name="connsiteX1" fmla="*/ 328612 w 457200"/>
                <a:gd name="connsiteY1" fmla="*/ 109538 h 385763"/>
                <a:gd name="connsiteX2" fmla="*/ 452437 w 457200"/>
                <a:gd name="connsiteY2" fmla="*/ 28575 h 385763"/>
                <a:gd name="connsiteX3" fmla="*/ 457200 w 457200"/>
                <a:gd name="connsiteY3" fmla="*/ 0 h 385763"/>
                <a:gd name="connsiteX4" fmla="*/ 0 w 457200"/>
                <a:gd name="connsiteY4" fmla="*/ 180975 h 385763"/>
                <a:gd name="connsiteX5" fmla="*/ 14287 w 457200"/>
                <a:gd name="connsiteY5" fmla="*/ 219075 h 385763"/>
                <a:gd name="connsiteX6" fmla="*/ 238125 w 457200"/>
                <a:gd name="connsiteY6" fmla="*/ 152400 h 385763"/>
                <a:gd name="connsiteX7" fmla="*/ 242887 w 457200"/>
                <a:gd name="connsiteY7" fmla="*/ 176213 h 385763"/>
                <a:gd name="connsiteX8" fmla="*/ 71437 w 457200"/>
                <a:gd name="connsiteY8" fmla="*/ 238125 h 385763"/>
                <a:gd name="connsiteX9" fmla="*/ 71437 w 457200"/>
                <a:gd name="connsiteY9" fmla="*/ 266700 h 385763"/>
                <a:gd name="connsiteX10" fmla="*/ 257175 w 457200"/>
                <a:gd name="connsiteY10" fmla="*/ 214313 h 385763"/>
                <a:gd name="connsiteX11" fmla="*/ 261937 w 457200"/>
                <a:gd name="connsiteY11" fmla="*/ 223838 h 385763"/>
                <a:gd name="connsiteX12" fmla="*/ 104775 w 457200"/>
                <a:gd name="connsiteY12" fmla="*/ 285750 h 385763"/>
                <a:gd name="connsiteX13" fmla="*/ 109537 w 457200"/>
                <a:gd name="connsiteY13" fmla="*/ 319088 h 385763"/>
                <a:gd name="connsiteX14" fmla="*/ 285750 w 457200"/>
                <a:gd name="connsiteY14" fmla="*/ 257175 h 385763"/>
                <a:gd name="connsiteX15" fmla="*/ 323850 w 457200"/>
                <a:gd name="connsiteY15" fmla="*/ 385763 h 385763"/>
                <a:gd name="connsiteX16" fmla="*/ 390525 w 457200"/>
                <a:gd name="connsiteY16" fmla="*/ 357188 h 385763"/>
                <a:gd name="connsiteX0" fmla="*/ 390525 w 459581"/>
                <a:gd name="connsiteY0" fmla="*/ 357188 h 385763"/>
                <a:gd name="connsiteX1" fmla="*/ 328612 w 459581"/>
                <a:gd name="connsiteY1" fmla="*/ 109538 h 385763"/>
                <a:gd name="connsiteX2" fmla="*/ 459581 w 459581"/>
                <a:gd name="connsiteY2" fmla="*/ 52387 h 385763"/>
                <a:gd name="connsiteX3" fmla="*/ 457200 w 459581"/>
                <a:gd name="connsiteY3" fmla="*/ 0 h 385763"/>
                <a:gd name="connsiteX4" fmla="*/ 0 w 459581"/>
                <a:gd name="connsiteY4" fmla="*/ 180975 h 385763"/>
                <a:gd name="connsiteX5" fmla="*/ 14287 w 459581"/>
                <a:gd name="connsiteY5" fmla="*/ 219075 h 385763"/>
                <a:gd name="connsiteX6" fmla="*/ 238125 w 459581"/>
                <a:gd name="connsiteY6" fmla="*/ 152400 h 385763"/>
                <a:gd name="connsiteX7" fmla="*/ 242887 w 459581"/>
                <a:gd name="connsiteY7" fmla="*/ 176213 h 385763"/>
                <a:gd name="connsiteX8" fmla="*/ 71437 w 459581"/>
                <a:gd name="connsiteY8" fmla="*/ 238125 h 385763"/>
                <a:gd name="connsiteX9" fmla="*/ 71437 w 459581"/>
                <a:gd name="connsiteY9" fmla="*/ 266700 h 385763"/>
                <a:gd name="connsiteX10" fmla="*/ 257175 w 459581"/>
                <a:gd name="connsiteY10" fmla="*/ 214313 h 385763"/>
                <a:gd name="connsiteX11" fmla="*/ 261937 w 459581"/>
                <a:gd name="connsiteY11" fmla="*/ 223838 h 385763"/>
                <a:gd name="connsiteX12" fmla="*/ 104775 w 459581"/>
                <a:gd name="connsiteY12" fmla="*/ 285750 h 385763"/>
                <a:gd name="connsiteX13" fmla="*/ 109537 w 459581"/>
                <a:gd name="connsiteY13" fmla="*/ 319088 h 385763"/>
                <a:gd name="connsiteX14" fmla="*/ 285750 w 459581"/>
                <a:gd name="connsiteY14" fmla="*/ 257175 h 385763"/>
                <a:gd name="connsiteX15" fmla="*/ 323850 w 459581"/>
                <a:gd name="connsiteY15" fmla="*/ 385763 h 385763"/>
                <a:gd name="connsiteX16" fmla="*/ 390525 w 459581"/>
                <a:gd name="connsiteY16" fmla="*/ 357188 h 385763"/>
                <a:gd name="connsiteX0" fmla="*/ 390525 w 459581"/>
                <a:gd name="connsiteY0" fmla="*/ 354807 h 383382"/>
                <a:gd name="connsiteX1" fmla="*/ 328612 w 459581"/>
                <a:gd name="connsiteY1" fmla="*/ 107157 h 383382"/>
                <a:gd name="connsiteX2" fmla="*/ 459581 w 459581"/>
                <a:gd name="connsiteY2" fmla="*/ 50006 h 383382"/>
                <a:gd name="connsiteX3" fmla="*/ 440531 w 459581"/>
                <a:gd name="connsiteY3" fmla="*/ 0 h 383382"/>
                <a:gd name="connsiteX4" fmla="*/ 0 w 459581"/>
                <a:gd name="connsiteY4" fmla="*/ 178594 h 383382"/>
                <a:gd name="connsiteX5" fmla="*/ 14287 w 459581"/>
                <a:gd name="connsiteY5" fmla="*/ 216694 h 383382"/>
                <a:gd name="connsiteX6" fmla="*/ 238125 w 459581"/>
                <a:gd name="connsiteY6" fmla="*/ 150019 h 383382"/>
                <a:gd name="connsiteX7" fmla="*/ 242887 w 459581"/>
                <a:gd name="connsiteY7" fmla="*/ 173832 h 383382"/>
                <a:gd name="connsiteX8" fmla="*/ 71437 w 459581"/>
                <a:gd name="connsiteY8" fmla="*/ 235744 h 383382"/>
                <a:gd name="connsiteX9" fmla="*/ 71437 w 459581"/>
                <a:gd name="connsiteY9" fmla="*/ 264319 h 383382"/>
                <a:gd name="connsiteX10" fmla="*/ 257175 w 459581"/>
                <a:gd name="connsiteY10" fmla="*/ 211932 h 383382"/>
                <a:gd name="connsiteX11" fmla="*/ 261937 w 459581"/>
                <a:gd name="connsiteY11" fmla="*/ 221457 h 383382"/>
                <a:gd name="connsiteX12" fmla="*/ 104775 w 459581"/>
                <a:gd name="connsiteY12" fmla="*/ 283369 h 383382"/>
                <a:gd name="connsiteX13" fmla="*/ 109537 w 459581"/>
                <a:gd name="connsiteY13" fmla="*/ 316707 h 383382"/>
                <a:gd name="connsiteX14" fmla="*/ 285750 w 459581"/>
                <a:gd name="connsiteY14" fmla="*/ 254794 h 383382"/>
                <a:gd name="connsiteX15" fmla="*/ 323850 w 459581"/>
                <a:gd name="connsiteY15" fmla="*/ 383382 h 383382"/>
                <a:gd name="connsiteX16" fmla="*/ 390525 w 459581"/>
                <a:gd name="connsiteY16" fmla="*/ 354807 h 383382"/>
                <a:gd name="connsiteX0" fmla="*/ 404812 w 459581"/>
                <a:gd name="connsiteY0" fmla="*/ 350045 h 383382"/>
                <a:gd name="connsiteX1" fmla="*/ 328612 w 459581"/>
                <a:gd name="connsiteY1" fmla="*/ 107157 h 383382"/>
                <a:gd name="connsiteX2" fmla="*/ 459581 w 459581"/>
                <a:gd name="connsiteY2" fmla="*/ 50006 h 383382"/>
                <a:gd name="connsiteX3" fmla="*/ 440531 w 459581"/>
                <a:gd name="connsiteY3" fmla="*/ 0 h 383382"/>
                <a:gd name="connsiteX4" fmla="*/ 0 w 459581"/>
                <a:gd name="connsiteY4" fmla="*/ 178594 h 383382"/>
                <a:gd name="connsiteX5" fmla="*/ 14287 w 459581"/>
                <a:gd name="connsiteY5" fmla="*/ 216694 h 383382"/>
                <a:gd name="connsiteX6" fmla="*/ 238125 w 459581"/>
                <a:gd name="connsiteY6" fmla="*/ 150019 h 383382"/>
                <a:gd name="connsiteX7" fmla="*/ 242887 w 459581"/>
                <a:gd name="connsiteY7" fmla="*/ 173832 h 383382"/>
                <a:gd name="connsiteX8" fmla="*/ 71437 w 459581"/>
                <a:gd name="connsiteY8" fmla="*/ 235744 h 383382"/>
                <a:gd name="connsiteX9" fmla="*/ 71437 w 459581"/>
                <a:gd name="connsiteY9" fmla="*/ 264319 h 383382"/>
                <a:gd name="connsiteX10" fmla="*/ 257175 w 459581"/>
                <a:gd name="connsiteY10" fmla="*/ 211932 h 383382"/>
                <a:gd name="connsiteX11" fmla="*/ 261937 w 459581"/>
                <a:gd name="connsiteY11" fmla="*/ 221457 h 383382"/>
                <a:gd name="connsiteX12" fmla="*/ 104775 w 459581"/>
                <a:gd name="connsiteY12" fmla="*/ 283369 h 383382"/>
                <a:gd name="connsiteX13" fmla="*/ 109537 w 459581"/>
                <a:gd name="connsiteY13" fmla="*/ 316707 h 383382"/>
                <a:gd name="connsiteX14" fmla="*/ 285750 w 459581"/>
                <a:gd name="connsiteY14" fmla="*/ 254794 h 383382"/>
                <a:gd name="connsiteX15" fmla="*/ 323850 w 459581"/>
                <a:gd name="connsiteY15" fmla="*/ 383382 h 383382"/>
                <a:gd name="connsiteX16" fmla="*/ 404812 w 459581"/>
                <a:gd name="connsiteY16" fmla="*/ 350045 h 383382"/>
                <a:gd name="connsiteX0" fmla="*/ 404812 w 459581"/>
                <a:gd name="connsiteY0" fmla="*/ 350045 h 383382"/>
                <a:gd name="connsiteX1" fmla="*/ 328612 w 459581"/>
                <a:gd name="connsiteY1" fmla="*/ 107157 h 383382"/>
                <a:gd name="connsiteX2" fmla="*/ 459581 w 459581"/>
                <a:gd name="connsiteY2" fmla="*/ 50006 h 383382"/>
                <a:gd name="connsiteX3" fmla="*/ 440531 w 459581"/>
                <a:gd name="connsiteY3" fmla="*/ 0 h 383382"/>
                <a:gd name="connsiteX4" fmla="*/ 0 w 459581"/>
                <a:gd name="connsiteY4" fmla="*/ 178594 h 383382"/>
                <a:gd name="connsiteX5" fmla="*/ 14287 w 459581"/>
                <a:gd name="connsiteY5" fmla="*/ 216694 h 383382"/>
                <a:gd name="connsiteX6" fmla="*/ 238125 w 459581"/>
                <a:gd name="connsiteY6" fmla="*/ 150019 h 383382"/>
                <a:gd name="connsiteX7" fmla="*/ 242887 w 459581"/>
                <a:gd name="connsiteY7" fmla="*/ 173832 h 383382"/>
                <a:gd name="connsiteX8" fmla="*/ 71437 w 459581"/>
                <a:gd name="connsiteY8" fmla="*/ 235744 h 383382"/>
                <a:gd name="connsiteX9" fmla="*/ 71437 w 459581"/>
                <a:gd name="connsiteY9" fmla="*/ 264319 h 383382"/>
                <a:gd name="connsiteX10" fmla="*/ 252413 w 459581"/>
                <a:gd name="connsiteY10" fmla="*/ 202407 h 383382"/>
                <a:gd name="connsiteX11" fmla="*/ 261937 w 459581"/>
                <a:gd name="connsiteY11" fmla="*/ 221457 h 383382"/>
                <a:gd name="connsiteX12" fmla="*/ 104775 w 459581"/>
                <a:gd name="connsiteY12" fmla="*/ 283369 h 383382"/>
                <a:gd name="connsiteX13" fmla="*/ 109537 w 459581"/>
                <a:gd name="connsiteY13" fmla="*/ 316707 h 383382"/>
                <a:gd name="connsiteX14" fmla="*/ 285750 w 459581"/>
                <a:gd name="connsiteY14" fmla="*/ 254794 h 383382"/>
                <a:gd name="connsiteX15" fmla="*/ 323850 w 459581"/>
                <a:gd name="connsiteY15" fmla="*/ 383382 h 383382"/>
                <a:gd name="connsiteX16" fmla="*/ 404812 w 459581"/>
                <a:gd name="connsiteY16" fmla="*/ 350045 h 383382"/>
                <a:gd name="connsiteX0" fmla="*/ 404812 w 459581"/>
                <a:gd name="connsiteY0" fmla="*/ 350045 h 383382"/>
                <a:gd name="connsiteX1" fmla="*/ 328612 w 459581"/>
                <a:gd name="connsiteY1" fmla="*/ 107157 h 383382"/>
                <a:gd name="connsiteX2" fmla="*/ 459581 w 459581"/>
                <a:gd name="connsiteY2" fmla="*/ 50006 h 383382"/>
                <a:gd name="connsiteX3" fmla="*/ 440531 w 459581"/>
                <a:gd name="connsiteY3" fmla="*/ 0 h 383382"/>
                <a:gd name="connsiteX4" fmla="*/ 0 w 459581"/>
                <a:gd name="connsiteY4" fmla="*/ 178594 h 383382"/>
                <a:gd name="connsiteX5" fmla="*/ 14287 w 459581"/>
                <a:gd name="connsiteY5" fmla="*/ 216694 h 383382"/>
                <a:gd name="connsiteX6" fmla="*/ 238125 w 459581"/>
                <a:gd name="connsiteY6" fmla="*/ 150019 h 383382"/>
                <a:gd name="connsiteX7" fmla="*/ 242887 w 459581"/>
                <a:gd name="connsiteY7" fmla="*/ 173832 h 383382"/>
                <a:gd name="connsiteX8" fmla="*/ 71437 w 459581"/>
                <a:gd name="connsiteY8" fmla="*/ 235744 h 383382"/>
                <a:gd name="connsiteX9" fmla="*/ 97631 w 459581"/>
                <a:gd name="connsiteY9" fmla="*/ 252412 h 383382"/>
                <a:gd name="connsiteX10" fmla="*/ 252413 w 459581"/>
                <a:gd name="connsiteY10" fmla="*/ 202407 h 383382"/>
                <a:gd name="connsiteX11" fmla="*/ 261937 w 459581"/>
                <a:gd name="connsiteY11" fmla="*/ 221457 h 383382"/>
                <a:gd name="connsiteX12" fmla="*/ 104775 w 459581"/>
                <a:gd name="connsiteY12" fmla="*/ 283369 h 383382"/>
                <a:gd name="connsiteX13" fmla="*/ 109537 w 459581"/>
                <a:gd name="connsiteY13" fmla="*/ 316707 h 383382"/>
                <a:gd name="connsiteX14" fmla="*/ 285750 w 459581"/>
                <a:gd name="connsiteY14" fmla="*/ 254794 h 383382"/>
                <a:gd name="connsiteX15" fmla="*/ 323850 w 459581"/>
                <a:gd name="connsiteY15" fmla="*/ 383382 h 383382"/>
                <a:gd name="connsiteX16" fmla="*/ 404812 w 459581"/>
                <a:gd name="connsiteY16" fmla="*/ 350045 h 383382"/>
                <a:gd name="connsiteX0" fmla="*/ 404812 w 459581"/>
                <a:gd name="connsiteY0" fmla="*/ 350045 h 383382"/>
                <a:gd name="connsiteX1" fmla="*/ 328612 w 459581"/>
                <a:gd name="connsiteY1" fmla="*/ 107157 h 383382"/>
                <a:gd name="connsiteX2" fmla="*/ 459581 w 459581"/>
                <a:gd name="connsiteY2" fmla="*/ 50006 h 383382"/>
                <a:gd name="connsiteX3" fmla="*/ 440531 w 459581"/>
                <a:gd name="connsiteY3" fmla="*/ 0 h 383382"/>
                <a:gd name="connsiteX4" fmla="*/ 0 w 459581"/>
                <a:gd name="connsiteY4" fmla="*/ 178594 h 383382"/>
                <a:gd name="connsiteX5" fmla="*/ 14287 w 459581"/>
                <a:gd name="connsiteY5" fmla="*/ 216694 h 383382"/>
                <a:gd name="connsiteX6" fmla="*/ 238125 w 459581"/>
                <a:gd name="connsiteY6" fmla="*/ 150019 h 383382"/>
                <a:gd name="connsiteX7" fmla="*/ 242887 w 459581"/>
                <a:gd name="connsiteY7" fmla="*/ 173832 h 383382"/>
                <a:gd name="connsiteX8" fmla="*/ 71437 w 459581"/>
                <a:gd name="connsiteY8" fmla="*/ 235744 h 383382"/>
                <a:gd name="connsiteX9" fmla="*/ 97631 w 459581"/>
                <a:gd name="connsiteY9" fmla="*/ 252412 h 383382"/>
                <a:gd name="connsiteX10" fmla="*/ 252413 w 459581"/>
                <a:gd name="connsiteY10" fmla="*/ 202407 h 383382"/>
                <a:gd name="connsiteX11" fmla="*/ 261937 w 459581"/>
                <a:gd name="connsiteY11" fmla="*/ 221457 h 383382"/>
                <a:gd name="connsiteX12" fmla="*/ 104775 w 459581"/>
                <a:gd name="connsiteY12" fmla="*/ 283369 h 383382"/>
                <a:gd name="connsiteX13" fmla="*/ 128587 w 459581"/>
                <a:gd name="connsiteY13" fmla="*/ 304801 h 383382"/>
                <a:gd name="connsiteX14" fmla="*/ 285750 w 459581"/>
                <a:gd name="connsiteY14" fmla="*/ 254794 h 383382"/>
                <a:gd name="connsiteX15" fmla="*/ 323850 w 459581"/>
                <a:gd name="connsiteY15" fmla="*/ 383382 h 383382"/>
                <a:gd name="connsiteX16" fmla="*/ 404812 w 459581"/>
                <a:gd name="connsiteY16" fmla="*/ 350045 h 383382"/>
                <a:gd name="connsiteX0" fmla="*/ 404812 w 459581"/>
                <a:gd name="connsiteY0" fmla="*/ 350045 h 383382"/>
                <a:gd name="connsiteX1" fmla="*/ 328612 w 459581"/>
                <a:gd name="connsiteY1" fmla="*/ 107157 h 383382"/>
                <a:gd name="connsiteX2" fmla="*/ 459581 w 459581"/>
                <a:gd name="connsiteY2" fmla="*/ 50006 h 383382"/>
                <a:gd name="connsiteX3" fmla="*/ 440531 w 459581"/>
                <a:gd name="connsiteY3" fmla="*/ 0 h 383382"/>
                <a:gd name="connsiteX4" fmla="*/ 0 w 459581"/>
                <a:gd name="connsiteY4" fmla="*/ 178594 h 383382"/>
                <a:gd name="connsiteX5" fmla="*/ 14287 w 459581"/>
                <a:gd name="connsiteY5" fmla="*/ 216694 h 383382"/>
                <a:gd name="connsiteX6" fmla="*/ 238125 w 459581"/>
                <a:gd name="connsiteY6" fmla="*/ 150019 h 383382"/>
                <a:gd name="connsiteX7" fmla="*/ 242887 w 459581"/>
                <a:gd name="connsiteY7" fmla="*/ 173832 h 383382"/>
                <a:gd name="connsiteX8" fmla="*/ 71437 w 459581"/>
                <a:gd name="connsiteY8" fmla="*/ 235744 h 383382"/>
                <a:gd name="connsiteX9" fmla="*/ 97631 w 459581"/>
                <a:gd name="connsiteY9" fmla="*/ 252412 h 383382"/>
                <a:gd name="connsiteX10" fmla="*/ 252413 w 459581"/>
                <a:gd name="connsiteY10" fmla="*/ 202407 h 383382"/>
                <a:gd name="connsiteX11" fmla="*/ 261937 w 459581"/>
                <a:gd name="connsiteY11" fmla="*/ 221457 h 383382"/>
                <a:gd name="connsiteX12" fmla="*/ 104775 w 459581"/>
                <a:gd name="connsiteY12" fmla="*/ 283369 h 383382"/>
                <a:gd name="connsiteX13" fmla="*/ 128587 w 459581"/>
                <a:gd name="connsiteY13" fmla="*/ 304801 h 383382"/>
                <a:gd name="connsiteX14" fmla="*/ 273843 w 459581"/>
                <a:gd name="connsiteY14" fmla="*/ 254794 h 383382"/>
                <a:gd name="connsiteX15" fmla="*/ 323850 w 459581"/>
                <a:gd name="connsiteY15" fmla="*/ 383382 h 383382"/>
                <a:gd name="connsiteX16" fmla="*/ 404812 w 459581"/>
                <a:gd name="connsiteY16" fmla="*/ 350045 h 383382"/>
                <a:gd name="connsiteX0" fmla="*/ 404812 w 459581"/>
                <a:gd name="connsiteY0" fmla="*/ 350045 h 383382"/>
                <a:gd name="connsiteX1" fmla="*/ 328612 w 459581"/>
                <a:gd name="connsiteY1" fmla="*/ 107157 h 383382"/>
                <a:gd name="connsiteX2" fmla="*/ 459581 w 459581"/>
                <a:gd name="connsiteY2" fmla="*/ 50006 h 383382"/>
                <a:gd name="connsiteX3" fmla="*/ 440531 w 459581"/>
                <a:gd name="connsiteY3" fmla="*/ 0 h 383382"/>
                <a:gd name="connsiteX4" fmla="*/ 0 w 459581"/>
                <a:gd name="connsiteY4" fmla="*/ 178594 h 383382"/>
                <a:gd name="connsiteX5" fmla="*/ 9525 w 459581"/>
                <a:gd name="connsiteY5" fmla="*/ 223838 h 383382"/>
                <a:gd name="connsiteX6" fmla="*/ 238125 w 459581"/>
                <a:gd name="connsiteY6" fmla="*/ 150019 h 383382"/>
                <a:gd name="connsiteX7" fmla="*/ 242887 w 459581"/>
                <a:gd name="connsiteY7" fmla="*/ 173832 h 383382"/>
                <a:gd name="connsiteX8" fmla="*/ 71437 w 459581"/>
                <a:gd name="connsiteY8" fmla="*/ 235744 h 383382"/>
                <a:gd name="connsiteX9" fmla="*/ 97631 w 459581"/>
                <a:gd name="connsiteY9" fmla="*/ 252412 h 383382"/>
                <a:gd name="connsiteX10" fmla="*/ 252413 w 459581"/>
                <a:gd name="connsiteY10" fmla="*/ 202407 h 383382"/>
                <a:gd name="connsiteX11" fmla="*/ 261937 w 459581"/>
                <a:gd name="connsiteY11" fmla="*/ 221457 h 383382"/>
                <a:gd name="connsiteX12" fmla="*/ 104775 w 459581"/>
                <a:gd name="connsiteY12" fmla="*/ 283369 h 383382"/>
                <a:gd name="connsiteX13" fmla="*/ 128587 w 459581"/>
                <a:gd name="connsiteY13" fmla="*/ 304801 h 383382"/>
                <a:gd name="connsiteX14" fmla="*/ 273843 w 459581"/>
                <a:gd name="connsiteY14" fmla="*/ 254794 h 383382"/>
                <a:gd name="connsiteX15" fmla="*/ 323850 w 459581"/>
                <a:gd name="connsiteY15" fmla="*/ 383382 h 383382"/>
                <a:gd name="connsiteX16" fmla="*/ 404812 w 459581"/>
                <a:gd name="connsiteY16" fmla="*/ 350045 h 383382"/>
                <a:gd name="connsiteX0" fmla="*/ 414337 w 469106"/>
                <a:gd name="connsiteY0" fmla="*/ 350045 h 383382"/>
                <a:gd name="connsiteX1" fmla="*/ 338137 w 469106"/>
                <a:gd name="connsiteY1" fmla="*/ 107157 h 383382"/>
                <a:gd name="connsiteX2" fmla="*/ 469106 w 469106"/>
                <a:gd name="connsiteY2" fmla="*/ 50006 h 383382"/>
                <a:gd name="connsiteX3" fmla="*/ 450056 w 469106"/>
                <a:gd name="connsiteY3" fmla="*/ 0 h 383382"/>
                <a:gd name="connsiteX4" fmla="*/ 0 w 469106"/>
                <a:gd name="connsiteY4" fmla="*/ 180975 h 383382"/>
                <a:gd name="connsiteX5" fmla="*/ 19050 w 469106"/>
                <a:gd name="connsiteY5" fmla="*/ 223838 h 383382"/>
                <a:gd name="connsiteX6" fmla="*/ 247650 w 469106"/>
                <a:gd name="connsiteY6" fmla="*/ 150019 h 383382"/>
                <a:gd name="connsiteX7" fmla="*/ 252412 w 469106"/>
                <a:gd name="connsiteY7" fmla="*/ 173832 h 383382"/>
                <a:gd name="connsiteX8" fmla="*/ 80962 w 469106"/>
                <a:gd name="connsiteY8" fmla="*/ 235744 h 383382"/>
                <a:gd name="connsiteX9" fmla="*/ 107156 w 469106"/>
                <a:gd name="connsiteY9" fmla="*/ 252412 h 383382"/>
                <a:gd name="connsiteX10" fmla="*/ 261938 w 469106"/>
                <a:gd name="connsiteY10" fmla="*/ 202407 h 383382"/>
                <a:gd name="connsiteX11" fmla="*/ 271462 w 469106"/>
                <a:gd name="connsiteY11" fmla="*/ 221457 h 383382"/>
                <a:gd name="connsiteX12" fmla="*/ 114300 w 469106"/>
                <a:gd name="connsiteY12" fmla="*/ 283369 h 383382"/>
                <a:gd name="connsiteX13" fmla="*/ 138112 w 469106"/>
                <a:gd name="connsiteY13" fmla="*/ 304801 h 383382"/>
                <a:gd name="connsiteX14" fmla="*/ 283368 w 469106"/>
                <a:gd name="connsiteY14" fmla="*/ 254794 h 383382"/>
                <a:gd name="connsiteX15" fmla="*/ 333375 w 469106"/>
                <a:gd name="connsiteY15" fmla="*/ 383382 h 383382"/>
                <a:gd name="connsiteX16" fmla="*/ 414337 w 469106"/>
                <a:gd name="connsiteY16" fmla="*/ 350045 h 38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9106" h="383382">
                  <a:moveTo>
                    <a:pt x="414337" y="350045"/>
                  </a:moveTo>
                  <a:lnTo>
                    <a:pt x="338137" y="107157"/>
                  </a:lnTo>
                  <a:lnTo>
                    <a:pt x="469106" y="50006"/>
                  </a:lnTo>
                  <a:lnTo>
                    <a:pt x="450056" y="0"/>
                  </a:lnTo>
                  <a:lnTo>
                    <a:pt x="0" y="180975"/>
                  </a:lnTo>
                  <a:lnTo>
                    <a:pt x="19050" y="223838"/>
                  </a:lnTo>
                  <a:lnTo>
                    <a:pt x="247650" y="150019"/>
                  </a:lnTo>
                  <a:lnTo>
                    <a:pt x="252412" y="173832"/>
                  </a:lnTo>
                  <a:lnTo>
                    <a:pt x="80962" y="235744"/>
                  </a:lnTo>
                  <a:lnTo>
                    <a:pt x="107156" y="252412"/>
                  </a:lnTo>
                  <a:lnTo>
                    <a:pt x="261938" y="202407"/>
                  </a:lnTo>
                  <a:lnTo>
                    <a:pt x="271462" y="221457"/>
                  </a:lnTo>
                  <a:lnTo>
                    <a:pt x="114300" y="283369"/>
                  </a:lnTo>
                  <a:lnTo>
                    <a:pt x="138112" y="304801"/>
                  </a:lnTo>
                  <a:lnTo>
                    <a:pt x="283368" y="254794"/>
                  </a:lnTo>
                  <a:lnTo>
                    <a:pt x="333375" y="383382"/>
                  </a:lnTo>
                  <a:lnTo>
                    <a:pt x="414337" y="350045"/>
                  </a:lnTo>
                  <a:close/>
                </a:path>
              </a:pathLst>
            </a:custGeom>
            <a:solidFill>
              <a:srgbClr val="548ED5">
                <a:alpha val="35686"/>
              </a:srgbClr>
            </a:solidFill>
            <a:ln w="635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4812387" y="1304925"/>
              <a:ext cx="416838" cy="314325"/>
            </a:xfrm>
            <a:custGeom>
              <a:avLst/>
              <a:gdLst>
                <a:gd name="connsiteX0" fmla="*/ 280988 w 442913"/>
                <a:gd name="connsiteY0" fmla="*/ 328613 h 328613"/>
                <a:gd name="connsiteX1" fmla="*/ 338138 w 442913"/>
                <a:gd name="connsiteY1" fmla="*/ 204788 h 328613"/>
                <a:gd name="connsiteX2" fmla="*/ 442913 w 442913"/>
                <a:gd name="connsiteY2" fmla="*/ 176213 h 328613"/>
                <a:gd name="connsiteX3" fmla="*/ 442913 w 442913"/>
                <a:gd name="connsiteY3" fmla="*/ 176213 h 328613"/>
                <a:gd name="connsiteX4" fmla="*/ 361950 w 442913"/>
                <a:gd name="connsiteY4" fmla="*/ 147638 h 328613"/>
                <a:gd name="connsiteX5" fmla="*/ 404813 w 442913"/>
                <a:gd name="connsiteY5" fmla="*/ 0 h 328613"/>
                <a:gd name="connsiteX6" fmla="*/ 0 w 442913"/>
                <a:gd name="connsiteY6" fmla="*/ 180975 h 328613"/>
                <a:gd name="connsiteX7" fmla="*/ 33338 w 442913"/>
                <a:gd name="connsiteY7" fmla="*/ 204788 h 328613"/>
                <a:gd name="connsiteX8" fmla="*/ 295275 w 442913"/>
                <a:gd name="connsiteY8" fmla="*/ 85725 h 328613"/>
                <a:gd name="connsiteX9" fmla="*/ 271463 w 442913"/>
                <a:gd name="connsiteY9" fmla="*/ 176213 h 328613"/>
                <a:gd name="connsiteX10" fmla="*/ 166688 w 442913"/>
                <a:gd name="connsiteY10" fmla="*/ 200025 h 328613"/>
                <a:gd name="connsiteX11" fmla="*/ 166688 w 442913"/>
                <a:gd name="connsiteY11" fmla="*/ 247650 h 328613"/>
                <a:gd name="connsiteX12" fmla="*/ 271463 w 442913"/>
                <a:gd name="connsiteY12" fmla="*/ 219075 h 328613"/>
                <a:gd name="connsiteX13" fmla="*/ 280988 w 442913"/>
                <a:gd name="connsiteY13" fmla="*/ 328613 h 328613"/>
                <a:gd name="connsiteX0" fmla="*/ 280988 w 442913"/>
                <a:gd name="connsiteY0" fmla="*/ 328613 h 328613"/>
                <a:gd name="connsiteX1" fmla="*/ 338138 w 442913"/>
                <a:gd name="connsiteY1" fmla="*/ 204788 h 328613"/>
                <a:gd name="connsiteX2" fmla="*/ 442913 w 442913"/>
                <a:gd name="connsiteY2" fmla="*/ 176213 h 328613"/>
                <a:gd name="connsiteX3" fmla="*/ 442913 w 442913"/>
                <a:gd name="connsiteY3" fmla="*/ 176213 h 328613"/>
                <a:gd name="connsiteX4" fmla="*/ 352425 w 442913"/>
                <a:gd name="connsiteY4" fmla="*/ 169070 h 328613"/>
                <a:gd name="connsiteX5" fmla="*/ 404813 w 442913"/>
                <a:gd name="connsiteY5" fmla="*/ 0 h 328613"/>
                <a:gd name="connsiteX6" fmla="*/ 0 w 442913"/>
                <a:gd name="connsiteY6" fmla="*/ 180975 h 328613"/>
                <a:gd name="connsiteX7" fmla="*/ 33338 w 442913"/>
                <a:gd name="connsiteY7" fmla="*/ 204788 h 328613"/>
                <a:gd name="connsiteX8" fmla="*/ 295275 w 442913"/>
                <a:gd name="connsiteY8" fmla="*/ 85725 h 328613"/>
                <a:gd name="connsiteX9" fmla="*/ 271463 w 442913"/>
                <a:gd name="connsiteY9" fmla="*/ 176213 h 328613"/>
                <a:gd name="connsiteX10" fmla="*/ 166688 w 442913"/>
                <a:gd name="connsiteY10" fmla="*/ 200025 h 328613"/>
                <a:gd name="connsiteX11" fmla="*/ 166688 w 442913"/>
                <a:gd name="connsiteY11" fmla="*/ 247650 h 328613"/>
                <a:gd name="connsiteX12" fmla="*/ 271463 w 442913"/>
                <a:gd name="connsiteY12" fmla="*/ 219075 h 328613"/>
                <a:gd name="connsiteX13" fmla="*/ 280988 w 442913"/>
                <a:gd name="connsiteY13" fmla="*/ 328613 h 328613"/>
                <a:gd name="connsiteX0" fmla="*/ 280988 w 442913"/>
                <a:gd name="connsiteY0" fmla="*/ 328613 h 328613"/>
                <a:gd name="connsiteX1" fmla="*/ 338138 w 442913"/>
                <a:gd name="connsiteY1" fmla="*/ 204788 h 328613"/>
                <a:gd name="connsiteX2" fmla="*/ 442913 w 442913"/>
                <a:gd name="connsiteY2" fmla="*/ 176213 h 328613"/>
                <a:gd name="connsiteX3" fmla="*/ 442913 w 442913"/>
                <a:gd name="connsiteY3" fmla="*/ 176213 h 328613"/>
                <a:gd name="connsiteX4" fmla="*/ 352425 w 442913"/>
                <a:gd name="connsiteY4" fmla="*/ 169070 h 328613"/>
                <a:gd name="connsiteX5" fmla="*/ 404813 w 442913"/>
                <a:gd name="connsiteY5" fmla="*/ 0 h 328613"/>
                <a:gd name="connsiteX6" fmla="*/ 0 w 442913"/>
                <a:gd name="connsiteY6" fmla="*/ 180975 h 328613"/>
                <a:gd name="connsiteX7" fmla="*/ 33338 w 442913"/>
                <a:gd name="connsiteY7" fmla="*/ 204788 h 328613"/>
                <a:gd name="connsiteX8" fmla="*/ 295275 w 442913"/>
                <a:gd name="connsiteY8" fmla="*/ 85725 h 328613"/>
                <a:gd name="connsiteX9" fmla="*/ 271463 w 442913"/>
                <a:gd name="connsiteY9" fmla="*/ 176213 h 328613"/>
                <a:gd name="connsiteX10" fmla="*/ 166688 w 442913"/>
                <a:gd name="connsiteY10" fmla="*/ 200025 h 328613"/>
                <a:gd name="connsiteX11" fmla="*/ 166688 w 442913"/>
                <a:gd name="connsiteY11" fmla="*/ 247650 h 328613"/>
                <a:gd name="connsiteX12" fmla="*/ 271463 w 442913"/>
                <a:gd name="connsiteY12" fmla="*/ 219075 h 328613"/>
                <a:gd name="connsiteX13" fmla="*/ 245269 w 442913"/>
                <a:gd name="connsiteY13" fmla="*/ 316706 h 328613"/>
                <a:gd name="connsiteX14" fmla="*/ 280988 w 442913"/>
                <a:gd name="connsiteY14" fmla="*/ 328613 h 328613"/>
                <a:gd name="connsiteX0" fmla="*/ 280988 w 442913"/>
                <a:gd name="connsiteY0" fmla="*/ 328613 h 328613"/>
                <a:gd name="connsiteX1" fmla="*/ 338138 w 442913"/>
                <a:gd name="connsiteY1" fmla="*/ 204788 h 328613"/>
                <a:gd name="connsiteX2" fmla="*/ 442913 w 442913"/>
                <a:gd name="connsiteY2" fmla="*/ 176213 h 328613"/>
                <a:gd name="connsiteX3" fmla="*/ 442913 w 442913"/>
                <a:gd name="connsiteY3" fmla="*/ 176213 h 328613"/>
                <a:gd name="connsiteX4" fmla="*/ 352425 w 442913"/>
                <a:gd name="connsiteY4" fmla="*/ 169070 h 328613"/>
                <a:gd name="connsiteX5" fmla="*/ 404813 w 442913"/>
                <a:gd name="connsiteY5" fmla="*/ 0 h 328613"/>
                <a:gd name="connsiteX6" fmla="*/ 0 w 442913"/>
                <a:gd name="connsiteY6" fmla="*/ 180975 h 328613"/>
                <a:gd name="connsiteX7" fmla="*/ 33338 w 442913"/>
                <a:gd name="connsiteY7" fmla="*/ 204788 h 328613"/>
                <a:gd name="connsiteX8" fmla="*/ 295275 w 442913"/>
                <a:gd name="connsiteY8" fmla="*/ 85725 h 328613"/>
                <a:gd name="connsiteX9" fmla="*/ 271463 w 442913"/>
                <a:gd name="connsiteY9" fmla="*/ 176213 h 328613"/>
                <a:gd name="connsiteX10" fmla="*/ 166688 w 442913"/>
                <a:gd name="connsiteY10" fmla="*/ 200025 h 328613"/>
                <a:gd name="connsiteX11" fmla="*/ 166688 w 442913"/>
                <a:gd name="connsiteY11" fmla="*/ 247650 h 328613"/>
                <a:gd name="connsiteX12" fmla="*/ 271463 w 442913"/>
                <a:gd name="connsiteY12" fmla="*/ 219075 h 328613"/>
                <a:gd name="connsiteX13" fmla="*/ 264319 w 442913"/>
                <a:gd name="connsiteY13" fmla="*/ 228600 h 328613"/>
                <a:gd name="connsiteX14" fmla="*/ 245269 w 442913"/>
                <a:gd name="connsiteY14" fmla="*/ 316706 h 328613"/>
                <a:gd name="connsiteX15" fmla="*/ 280988 w 442913"/>
                <a:gd name="connsiteY15" fmla="*/ 328613 h 328613"/>
                <a:gd name="connsiteX0" fmla="*/ 280988 w 449538"/>
                <a:gd name="connsiteY0" fmla="*/ 328613 h 328613"/>
                <a:gd name="connsiteX1" fmla="*/ 338138 w 449538"/>
                <a:gd name="connsiteY1" fmla="*/ 204788 h 328613"/>
                <a:gd name="connsiteX2" fmla="*/ 442913 w 449538"/>
                <a:gd name="connsiteY2" fmla="*/ 176213 h 328613"/>
                <a:gd name="connsiteX3" fmla="*/ 438151 w 449538"/>
                <a:gd name="connsiteY3" fmla="*/ 140495 h 328613"/>
                <a:gd name="connsiteX4" fmla="*/ 352425 w 449538"/>
                <a:gd name="connsiteY4" fmla="*/ 169070 h 328613"/>
                <a:gd name="connsiteX5" fmla="*/ 404813 w 449538"/>
                <a:gd name="connsiteY5" fmla="*/ 0 h 328613"/>
                <a:gd name="connsiteX6" fmla="*/ 0 w 449538"/>
                <a:gd name="connsiteY6" fmla="*/ 180975 h 328613"/>
                <a:gd name="connsiteX7" fmla="*/ 33338 w 449538"/>
                <a:gd name="connsiteY7" fmla="*/ 204788 h 328613"/>
                <a:gd name="connsiteX8" fmla="*/ 295275 w 449538"/>
                <a:gd name="connsiteY8" fmla="*/ 85725 h 328613"/>
                <a:gd name="connsiteX9" fmla="*/ 271463 w 449538"/>
                <a:gd name="connsiteY9" fmla="*/ 176213 h 328613"/>
                <a:gd name="connsiteX10" fmla="*/ 166688 w 449538"/>
                <a:gd name="connsiteY10" fmla="*/ 200025 h 328613"/>
                <a:gd name="connsiteX11" fmla="*/ 166688 w 449538"/>
                <a:gd name="connsiteY11" fmla="*/ 247650 h 328613"/>
                <a:gd name="connsiteX12" fmla="*/ 271463 w 449538"/>
                <a:gd name="connsiteY12" fmla="*/ 219075 h 328613"/>
                <a:gd name="connsiteX13" fmla="*/ 264319 w 449538"/>
                <a:gd name="connsiteY13" fmla="*/ 228600 h 328613"/>
                <a:gd name="connsiteX14" fmla="*/ 245269 w 449538"/>
                <a:gd name="connsiteY14" fmla="*/ 316706 h 328613"/>
                <a:gd name="connsiteX15" fmla="*/ 280988 w 449538"/>
                <a:gd name="connsiteY15" fmla="*/ 328613 h 328613"/>
                <a:gd name="connsiteX0" fmla="*/ 280988 w 452556"/>
                <a:gd name="connsiteY0" fmla="*/ 328613 h 328613"/>
                <a:gd name="connsiteX1" fmla="*/ 338138 w 452556"/>
                <a:gd name="connsiteY1" fmla="*/ 204788 h 328613"/>
                <a:gd name="connsiteX2" fmla="*/ 442913 w 452556"/>
                <a:gd name="connsiteY2" fmla="*/ 176213 h 328613"/>
                <a:gd name="connsiteX3" fmla="*/ 438151 w 452556"/>
                <a:gd name="connsiteY3" fmla="*/ 140495 h 328613"/>
                <a:gd name="connsiteX4" fmla="*/ 357188 w 452556"/>
                <a:gd name="connsiteY4" fmla="*/ 159545 h 328613"/>
                <a:gd name="connsiteX5" fmla="*/ 404813 w 452556"/>
                <a:gd name="connsiteY5" fmla="*/ 0 h 328613"/>
                <a:gd name="connsiteX6" fmla="*/ 0 w 452556"/>
                <a:gd name="connsiteY6" fmla="*/ 180975 h 328613"/>
                <a:gd name="connsiteX7" fmla="*/ 33338 w 452556"/>
                <a:gd name="connsiteY7" fmla="*/ 204788 h 328613"/>
                <a:gd name="connsiteX8" fmla="*/ 295275 w 452556"/>
                <a:gd name="connsiteY8" fmla="*/ 85725 h 328613"/>
                <a:gd name="connsiteX9" fmla="*/ 271463 w 452556"/>
                <a:gd name="connsiteY9" fmla="*/ 176213 h 328613"/>
                <a:gd name="connsiteX10" fmla="*/ 166688 w 452556"/>
                <a:gd name="connsiteY10" fmla="*/ 200025 h 328613"/>
                <a:gd name="connsiteX11" fmla="*/ 166688 w 452556"/>
                <a:gd name="connsiteY11" fmla="*/ 247650 h 328613"/>
                <a:gd name="connsiteX12" fmla="*/ 271463 w 452556"/>
                <a:gd name="connsiteY12" fmla="*/ 219075 h 328613"/>
                <a:gd name="connsiteX13" fmla="*/ 264319 w 452556"/>
                <a:gd name="connsiteY13" fmla="*/ 228600 h 328613"/>
                <a:gd name="connsiteX14" fmla="*/ 245269 w 452556"/>
                <a:gd name="connsiteY14" fmla="*/ 316706 h 328613"/>
                <a:gd name="connsiteX15" fmla="*/ 280988 w 452556"/>
                <a:gd name="connsiteY15" fmla="*/ 328613 h 328613"/>
                <a:gd name="connsiteX0" fmla="*/ 280988 w 452556"/>
                <a:gd name="connsiteY0" fmla="*/ 328613 h 328613"/>
                <a:gd name="connsiteX1" fmla="*/ 338138 w 452556"/>
                <a:gd name="connsiteY1" fmla="*/ 204788 h 328613"/>
                <a:gd name="connsiteX2" fmla="*/ 442913 w 452556"/>
                <a:gd name="connsiteY2" fmla="*/ 176213 h 328613"/>
                <a:gd name="connsiteX3" fmla="*/ 438151 w 452556"/>
                <a:gd name="connsiteY3" fmla="*/ 140495 h 328613"/>
                <a:gd name="connsiteX4" fmla="*/ 357188 w 452556"/>
                <a:gd name="connsiteY4" fmla="*/ 159545 h 328613"/>
                <a:gd name="connsiteX5" fmla="*/ 404813 w 452556"/>
                <a:gd name="connsiteY5" fmla="*/ 0 h 328613"/>
                <a:gd name="connsiteX6" fmla="*/ 0 w 452556"/>
                <a:gd name="connsiteY6" fmla="*/ 180975 h 328613"/>
                <a:gd name="connsiteX7" fmla="*/ 33338 w 452556"/>
                <a:gd name="connsiteY7" fmla="*/ 204788 h 328613"/>
                <a:gd name="connsiteX8" fmla="*/ 295275 w 452556"/>
                <a:gd name="connsiteY8" fmla="*/ 85725 h 328613"/>
                <a:gd name="connsiteX9" fmla="*/ 271463 w 452556"/>
                <a:gd name="connsiteY9" fmla="*/ 176213 h 328613"/>
                <a:gd name="connsiteX10" fmla="*/ 166688 w 452556"/>
                <a:gd name="connsiteY10" fmla="*/ 200025 h 328613"/>
                <a:gd name="connsiteX11" fmla="*/ 166688 w 452556"/>
                <a:gd name="connsiteY11" fmla="*/ 247650 h 328613"/>
                <a:gd name="connsiteX12" fmla="*/ 271463 w 452556"/>
                <a:gd name="connsiteY12" fmla="*/ 219075 h 328613"/>
                <a:gd name="connsiteX13" fmla="*/ 264319 w 452556"/>
                <a:gd name="connsiteY13" fmla="*/ 228600 h 328613"/>
                <a:gd name="connsiteX14" fmla="*/ 245269 w 452556"/>
                <a:gd name="connsiteY14" fmla="*/ 316706 h 328613"/>
                <a:gd name="connsiteX15" fmla="*/ 280988 w 452556"/>
                <a:gd name="connsiteY15" fmla="*/ 328613 h 328613"/>
                <a:gd name="connsiteX0" fmla="*/ 280988 w 452556"/>
                <a:gd name="connsiteY0" fmla="*/ 328613 h 328613"/>
                <a:gd name="connsiteX1" fmla="*/ 338138 w 452556"/>
                <a:gd name="connsiteY1" fmla="*/ 204788 h 328613"/>
                <a:gd name="connsiteX2" fmla="*/ 442913 w 452556"/>
                <a:gd name="connsiteY2" fmla="*/ 176213 h 328613"/>
                <a:gd name="connsiteX3" fmla="*/ 438151 w 452556"/>
                <a:gd name="connsiteY3" fmla="*/ 140495 h 328613"/>
                <a:gd name="connsiteX4" fmla="*/ 357188 w 452556"/>
                <a:gd name="connsiteY4" fmla="*/ 159545 h 328613"/>
                <a:gd name="connsiteX5" fmla="*/ 404813 w 452556"/>
                <a:gd name="connsiteY5" fmla="*/ 0 h 328613"/>
                <a:gd name="connsiteX6" fmla="*/ 0 w 452556"/>
                <a:gd name="connsiteY6" fmla="*/ 180975 h 328613"/>
                <a:gd name="connsiteX7" fmla="*/ 33338 w 452556"/>
                <a:gd name="connsiteY7" fmla="*/ 204788 h 328613"/>
                <a:gd name="connsiteX8" fmla="*/ 295275 w 452556"/>
                <a:gd name="connsiteY8" fmla="*/ 85725 h 328613"/>
                <a:gd name="connsiteX9" fmla="*/ 271463 w 452556"/>
                <a:gd name="connsiteY9" fmla="*/ 176213 h 328613"/>
                <a:gd name="connsiteX10" fmla="*/ 166688 w 452556"/>
                <a:gd name="connsiteY10" fmla="*/ 200025 h 328613"/>
                <a:gd name="connsiteX11" fmla="*/ 166688 w 452556"/>
                <a:gd name="connsiteY11" fmla="*/ 247650 h 328613"/>
                <a:gd name="connsiteX12" fmla="*/ 271463 w 452556"/>
                <a:gd name="connsiteY12" fmla="*/ 219075 h 328613"/>
                <a:gd name="connsiteX13" fmla="*/ 264319 w 452556"/>
                <a:gd name="connsiteY13" fmla="*/ 228600 h 328613"/>
                <a:gd name="connsiteX14" fmla="*/ 245269 w 452556"/>
                <a:gd name="connsiteY14" fmla="*/ 316706 h 328613"/>
                <a:gd name="connsiteX15" fmla="*/ 280988 w 452556"/>
                <a:gd name="connsiteY15" fmla="*/ 328613 h 328613"/>
                <a:gd name="connsiteX0" fmla="*/ 276226 w 447794"/>
                <a:gd name="connsiteY0" fmla="*/ 328613 h 328613"/>
                <a:gd name="connsiteX1" fmla="*/ 333376 w 447794"/>
                <a:gd name="connsiteY1" fmla="*/ 204788 h 328613"/>
                <a:gd name="connsiteX2" fmla="*/ 438151 w 447794"/>
                <a:gd name="connsiteY2" fmla="*/ 176213 h 328613"/>
                <a:gd name="connsiteX3" fmla="*/ 433389 w 447794"/>
                <a:gd name="connsiteY3" fmla="*/ 140495 h 328613"/>
                <a:gd name="connsiteX4" fmla="*/ 352426 w 447794"/>
                <a:gd name="connsiteY4" fmla="*/ 159545 h 328613"/>
                <a:gd name="connsiteX5" fmla="*/ 400051 w 447794"/>
                <a:gd name="connsiteY5" fmla="*/ 0 h 328613"/>
                <a:gd name="connsiteX6" fmla="*/ 0 w 447794"/>
                <a:gd name="connsiteY6" fmla="*/ 180975 h 328613"/>
                <a:gd name="connsiteX7" fmla="*/ 28576 w 447794"/>
                <a:gd name="connsiteY7" fmla="*/ 204788 h 328613"/>
                <a:gd name="connsiteX8" fmla="*/ 290513 w 447794"/>
                <a:gd name="connsiteY8" fmla="*/ 85725 h 328613"/>
                <a:gd name="connsiteX9" fmla="*/ 266701 w 447794"/>
                <a:gd name="connsiteY9" fmla="*/ 176213 h 328613"/>
                <a:gd name="connsiteX10" fmla="*/ 161926 w 447794"/>
                <a:gd name="connsiteY10" fmla="*/ 200025 h 328613"/>
                <a:gd name="connsiteX11" fmla="*/ 161926 w 447794"/>
                <a:gd name="connsiteY11" fmla="*/ 247650 h 328613"/>
                <a:gd name="connsiteX12" fmla="*/ 266701 w 447794"/>
                <a:gd name="connsiteY12" fmla="*/ 219075 h 328613"/>
                <a:gd name="connsiteX13" fmla="*/ 259557 w 447794"/>
                <a:gd name="connsiteY13" fmla="*/ 228600 h 328613"/>
                <a:gd name="connsiteX14" fmla="*/ 240507 w 447794"/>
                <a:gd name="connsiteY14" fmla="*/ 316706 h 328613"/>
                <a:gd name="connsiteX15" fmla="*/ 276226 w 447794"/>
                <a:gd name="connsiteY15" fmla="*/ 328613 h 328613"/>
                <a:gd name="connsiteX0" fmla="*/ 276226 w 447794"/>
                <a:gd name="connsiteY0" fmla="*/ 328613 h 328613"/>
                <a:gd name="connsiteX1" fmla="*/ 333376 w 447794"/>
                <a:gd name="connsiteY1" fmla="*/ 204788 h 328613"/>
                <a:gd name="connsiteX2" fmla="*/ 438151 w 447794"/>
                <a:gd name="connsiteY2" fmla="*/ 176213 h 328613"/>
                <a:gd name="connsiteX3" fmla="*/ 433389 w 447794"/>
                <a:gd name="connsiteY3" fmla="*/ 140495 h 328613"/>
                <a:gd name="connsiteX4" fmla="*/ 352426 w 447794"/>
                <a:gd name="connsiteY4" fmla="*/ 159545 h 328613"/>
                <a:gd name="connsiteX5" fmla="*/ 400051 w 447794"/>
                <a:gd name="connsiteY5" fmla="*/ 0 h 328613"/>
                <a:gd name="connsiteX6" fmla="*/ 0 w 447794"/>
                <a:gd name="connsiteY6" fmla="*/ 180975 h 328613"/>
                <a:gd name="connsiteX7" fmla="*/ 28576 w 447794"/>
                <a:gd name="connsiteY7" fmla="*/ 204788 h 328613"/>
                <a:gd name="connsiteX8" fmla="*/ 290513 w 447794"/>
                <a:gd name="connsiteY8" fmla="*/ 85725 h 328613"/>
                <a:gd name="connsiteX9" fmla="*/ 266701 w 447794"/>
                <a:gd name="connsiteY9" fmla="*/ 176213 h 328613"/>
                <a:gd name="connsiteX10" fmla="*/ 161926 w 447794"/>
                <a:gd name="connsiteY10" fmla="*/ 200025 h 328613"/>
                <a:gd name="connsiteX11" fmla="*/ 161926 w 447794"/>
                <a:gd name="connsiteY11" fmla="*/ 247650 h 328613"/>
                <a:gd name="connsiteX12" fmla="*/ 266701 w 447794"/>
                <a:gd name="connsiteY12" fmla="*/ 219075 h 328613"/>
                <a:gd name="connsiteX13" fmla="*/ 259557 w 447794"/>
                <a:gd name="connsiteY13" fmla="*/ 228600 h 328613"/>
                <a:gd name="connsiteX14" fmla="*/ 240507 w 447794"/>
                <a:gd name="connsiteY14" fmla="*/ 316706 h 328613"/>
                <a:gd name="connsiteX15" fmla="*/ 276226 w 447794"/>
                <a:gd name="connsiteY15" fmla="*/ 328613 h 328613"/>
                <a:gd name="connsiteX0" fmla="*/ 276226 w 447794"/>
                <a:gd name="connsiteY0" fmla="*/ 328613 h 328613"/>
                <a:gd name="connsiteX1" fmla="*/ 333376 w 447794"/>
                <a:gd name="connsiteY1" fmla="*/ 204788 h 328613"/>
                <a:gd name="connsiteX2" fmla="*/ 438151 w 447794"/>
                <a:gd name="connsiteY2" fmla="*/ 176213 h 328613"/>
                <a:gd name="connsiteX3" fmla="*/ 433389 w 447794"/>
                <a:gd name="connsiteY3" fmla="*/ 140495 h 328613"/>
                <a:gd name="connsiteX4" fmla="*/ 352426 w 447794"/>
                <a:gd name="connsiteY4" fmla="*/ 159545 h 328613"/>
                <a:gd name="connsiteX5" fmla="*/ 400051 w 447794"/>
                <a:gd name="connsiteY5" fmla="*/ 0 h 328613"/>
                <a:gd name="connsiteX6" fmla="*/ 0 w 447794"/>
                <a:gd name="connsiteY6" fmla="*/ 180975 h 328613"/>
                <a:gd name="connsiteX7" fmla="*/ 28576 w 447794"/>
                <a:gd name="connsiteY7" fmla="*/ 204788 h 328613"/>
                <a:gd name="connsiteX8" fmla="*/ 290513 w 447794"/>
                <a:gd name="connsiteY8" fmla="*/ 85725 h 328613"/>
                <a:gd name="connsiteX9" fmla="*/ 266701 w 447794"/>
                <a:gd name="connsiteY9" fmla="*/ 176213 h 328613"/>
                <a:gd name="connsiteX10" fmla="*/ 161926 w 447794"/>
                <a:gd name="connsiteY10" fmla="*/ 200025 h 328613"/>
                <a:gd name="connsiteX11" fmla="*/ 161926 w 447794"/>
                <a:gd name="connsiteY11" fmla="*/ 247650 h 328613"/>
                <a:gd name="connsiteX12" fmla="*/ 266701 w 447794"/>
                <a:gd name="connsiteY12" fmla="*/ 219075 h 328613"/>
                <a:gd name="connsiteX13" fmla="*/ 259557 w 447794"/>
                <a:gd name="connsiteY13" fmla="*/ 228600 h 328613"/>
                <a:gd name="connsiteX14" fmla="*/ 240507 w 447794"/>
                <a:gd name="connsiteY14" fmla="*/ 316706 h 328613"/>
                <a:gd name="connsiteX15" fmla="*/ 276226 w 447794"/>
                <a:gd name="connsiteY15" fmla="*/ 328613 h 328613"/>
                <a:gd name="connsiteX0" fmla="*/ 276226 w 447794"/>
                <a:gd name="connsiteY0" fmla="*/ 328613 h 328613"/>
                <a:gd name="connsiteX1" fmla="*/ 333376 w 447794"/>
                <a:gd name="connsiteY1" fmla="*/ 204788 h 328613"/>
                <a:gd name="connsiteX2" fmla="*/ 438151 w 447794"/>
                <a:gd name="connsiteY2" fmla="*/ 176213 h 328613"/>
                <a:gd name="connsiteX3" fmla="*/ 433389 w 447794"/>
                <a:gd name="connsiteY3" fmla="*/ 140495 h 328613"/>
                <a:gd name="connsiteX4" fmla="*/ 352426 w 447794"/>
                <a:gd name="connsiteY4" fmla="*/ 159545 h 328613"/>
                <a:gd name="connsiteX5" fmla="*/ 400051 w 447794"/>
                <a:gd name="connsiteY5" fmla="*/ 0 h 328613"/>
                <a:gd name="connsiteX6" fmla="*/ 0 w 447794"/>
                <a:gd name="connsiteY6" fmla="*/ 180975 h 328613"/>
                <a:gd name="connsiteX7" fmla="*/ 50007 w 447794"/>
                <a:gd name="connsiteY7" fmla="*/ 221457 h 328613"/>
                <a:gd name="connsiteX8" fmla="*/ 290513 w 447794"/>
                <a:gd name="connsiteY8" fmla="*/ 85725 h 328613"/>
                <a:gd name="connsiteX9" fmla="*/ 266701 w 447794"/>
                <a:gd name="connsiteY9" fmla="*/ 176213 h 328613"/>
                <a:gd name="connsiteX10" fmla="*/ 161926 w 447794"/>
                <a:gd name="connsiteY10" fmla="*/ 200025 h 328613"/>
                <a:gd name="connsiteX11" fmla="*/ 161926 w 447794"/>
                <a:gd name="connsiteY11" fmla="*/ 247650 h 328613"/>
                <a:gd name="connsiteX12" fmla="*/ 266701 w 447794"/>
                <a:gd name="connsiteY12" fmla="*/ 219075 h 328613"/>
                <a:gd name="connsiteX13" fmla="*/ 259557 w 447794"/>
                <a:gd name="connsiteY13" fmla="*/ 228600 h 328613"/>
                <a:gd name="connsiteX14" fmla="*/ 240507 w 447794"/>
                <a:gd name="connsiteY14" fmla="*/ 316706 h 328613"/>
                <a:gd name="connsiteX15" fmla="*/ 276226 w 447794"/>
                <a:gd name="connsiteY15" fmla="*/ 328613 h 328613"/>
                <a:gd name="connsiteX0" fmla="*/ 276226 w 447794"/>
                <a:gd name="connsiteY0" fmla="*/ 328613 h 328613"/>
                <a:gd name="connsiteX1" fmla="*/ 333376 w 447794"/>
                <a:gd name="connsiteY1" fmla="*/ 204788 h 328613"/>
                <a:gd name="connsiteX2" fmla="*/ 438151 w 447794"/>
                <a:gd name="connsiteY2" fmla="*/ 176213 h 328613"/>
                <a:gd name="connsiteX3" fmla="*/ 433389 w 447794"/>
                <a:gd name="connsiteY3" fmla="*/ 140495 h 328613"/>
                <a:gd name="connsiteX4" fmla="*/ 352426 w 447794"/>
                <a:gd name="connsiteY4" fmla="*/ 159545 h 328613"/>
                <a:gd name="connsiteX5" fmla="*/ 400051 w 447794"/>
                <a:gd name="connsiteY5" fmla="*/ 0 h 328613"/>
                <a:gd name="connsiteX6" fmla="*/ 0 w 447794"/>
                <a:gd name="connsiteY6" fmla="*/ 180975 h 328613"/>
                <a:gd name="connsiteX7" fmla="*/ 52388 w 447794"/>
                <a:gd name="connsiteY7" fmla="*/ 202407 h 328613"/>
                <a:gd name="connsiteX8" fmla="*/ 290513 w 447794"/>
                <a:gd name="connsiteY8" fmla="*/ 85725 h 328613"/>
                <a:gd name="connsiteX9" fmla="*/ 266701 w 447794"/>
                <a:gd name="connsiteY9" fmla="*/ 176213 h 328613"/>
                <a:gd name="connsiteX10" fmla="*/ 161926 w 447794"/>
                <a:gd name="connsiteY10" fmla="*/ 200025 h 328613"/>
                <a:gd name="connsiteX11" fmla="*/ 161926 w 447794"/>
                <a:gd name="connsiteY11" fmla="*/ 247650 h 328613"/>
                <a:gd name="connsiteX12" fmla="*/ 266701 w 447794"/>
                <a:gd name="connsiteY12" fmla="*/ 219075 h 328613"/>
                <a:gd name="connsiteX13" fmla="*/ 259557 w 447794"/>
                <a:gd name="connsiteY13" fmla="*/ 228600 h 328613"/>
                <a:gd name="connsiteX14" fmla="*/ 240507 w 447794"/>
                <a:gd name="connsiteY14" fmla="*/ 316706 h 328613"/>
                <a:gd name="connsiteX15" fmla="*/ 276226 w 447794"/>
                <a:gd name="connsiteY15" fmla="*/ 328613 h 328613"/>
                <a:gd name="connsiteX0" fmla="*/ 245270 w 416838"/>
                <a:gd name="connsiteY0" fmla="*/ 328613 h 328613"/>
                <a:gd name="connsiteX1" fmla="*/ 302420 w 416838"/>
                <a:gd name="connsiteY1" fmla="*/ 204788 h 328613"/>
                <a:gd name="connsiteX2" fmla="*/ 407195 w 416838"/>
                <a:gd name="connsiteY2" fmla="*/ 176213 h 328613"/>
                <a:gd name="connsiteX3" fmla="*/ 402433 w 416838"/>
                <a:gd name="connsiteY3" fmla="*/ 140495 h 328613"/>
                <a:gd name="connsiteX4" fmla="*/ 321470 w 416838"/>
                <a:gd name="connsiteY4" fmla="*/ 159545 h 328613"/>
                <a:gd name="connsiteX5" fmla="*/ 369095 w 416838"/>
                <a:gd name="connsiteY5" fmla="*/ 0 h 328613"/>
                <a:gd name="connsiteX6" fmla="*/ 0 w 416838"/>
                <a:gd name="connsiteY6" fmla="*/ 180975 h 328613"/>
                <a:gd name="connsiteX7" fmla="*/ 21432 w 416838"/>
                <a:gd name="connsiteY7" fmla="*/ 202407 h 328613"/>
                <a:gd name="connsiteX8" fmla="*/ 259557 w 416838"/>
                <a:gd name="connsiteY8" fmla="*/ 85725 h 328613"/>
                <a:gd name="connsiteX9" fmla="*/ 235745 w 416838"/>
                <a:gd name="connsiteY9" fmla="*/ 176213 h 328613"/>
                <a:gd name="connsiteX10" fmla="*/ 130970 w 416838"/>
                <a:gd name="connsiteY10" fmla="*/ 200025 h 328613"/>
                <a:gd name="connsiteX11" fmla="*/ 130970 w 416838"/>
                <a:gd name="connsiteY11" fmla="*/ 247650 h 328613"/>
                <a:gd name="connsiteX12" fmla="*/ 235745 w 416838"/>
                <a:gd name="connsiteY12" fmla="*/ 219075 h 328613"/>
                <a:gd name="connsiteX13" fmla="*/ 228601 w 416838"/>
                <a:gd name="connsiteY13" fmla="*/ 228600 h 328613"/>
                <a:gd name="connsiteX14" fmla="*/ 209551 w 416838"/>
                <a:gd name="connsiteY14" fmla="*/ 316706 h 328613"/>
                <a:gd name="connsiteX15" fmla="*/ 245270 w 416838"/>
                <a:gd name="connsiteY15" fmla="*/ 328613 h 328613"/>
                <a:gd name="connsiteX0" fmla="*/ 269082 w 416838"/>
                <a:gd name="connsiteY0" fmla="*/ 323850 h 323850"/>
                <a:gd name="connsiteX1" fmla="*/ 302420 w 416838"/>
                <a:gd name="connsiteY1" fmla="*/ 204788 h 323850"/>
                <a:gd name="connsiteX2" fmla="*/ 407195 w 416838"/>
                <a:gd name="connsiteY2" fmla="*/ 176213 h 323850"/>
                <a:gd name="connsiteX3" fmla="*/ 402433 w 416838"/>
                <a:gd name="connsiteY3" fmla="*/ 140495 h 323850"/>
                <a:gd name="connsiteX4" fmla="*/ 321470 w 416838"/>
                <a:gd name="connsiteY4" fmla="*/ 159545 h 323850"/>
                <a:gd name="connsiteX5" fmla="*/ 369095 w 416838"/>
                <a:gd name="connsiteY5" fmla="*/ 0 h 323850"/>
                <a:gd name="connsiteX6" fmla="*/ 0 w 416838"/>
                <a:gd name="connsiteY6" fmla="*/ 180975 h 323850"/>
                <a:gd name="connsiteX7" fmla="*/ 21432 w 416838"/>
                <a:gd name="connsiteY7" fmla="*/ 202407 h 323850"/>
                <a:gd name="connsiteX8" fmla="*/ 259557 w 416838"/>
                <a:gd name="connsiteY8" fmla="*/ 85725 h 323850"/>
                <a:gd name="connsiteX9" fmla="*/ 235745 w 416838"/>
                <a:gd name="connsiteY9" fmla="*/ 176213 h 323850"/>
                <a:gd name="connsiteX10" fmla="*/ 130970 w 416838"/>
                <a:gd name="connsiteY10" fmla="*/ 200025 h 323850"/>
                <a:gd name="connsiteX11" fmla="*/ 130970 w 416838"/>
                <a:gd name="connsiteY11" fmla="*/ 247650 h 323850"/>
                <a:gd name="connsiteX12" fmla="*/ 235745 w 416838"/>
                <a:gd name="connsiteY12" fmla="*/ 219075 h 323850"/>
                <a:gd name="connsiteX13" fmla="*/ 228601 w 416838"/>
                <a:gd name="connsiteY13" fmla="*/ 228600 h 323850"/>
                <a:gd name="connsiteX14" fmla="*/ 209551 w 416838"/>
                <a:gd name="connsiteY14" fmla="*/ 316706 h 323850"/>
                <a:gd name="connsiteX15" fmla="*/ 269082 w 416838"/>
                <a:gd name="connsiteY15" fmla="*/ 323850 h 323850"/>
                <a:gd name="connsiteX0" fmla="*/ 269082 w 416838"/>
                <a:gd name="connsiteY0" fmla="*/ 323850 h 323850"/>
                <a:gd name="connsiteX1" fmla="*/ 302420 w 416838"/>
                <a:gd name="connsiteY1" fmla="*/ 204788 h 323850"/>
                <a:gd name="connsiteX2" fmla="*/ 407195 w 416838"/>
                <a:gd name="connsiteY2" fmla="*/ 176213 h 323850"/>
                <a:gd name="connsiteX3" fmla="*/ 402433 w 416838"/>
                <a:gd name="connsiteY3" fmla="*/ 140495 h 323850"/>
                <a:gd name="connsiteX4" fmla="*/ 321470 w 416838"/>
                <a:gd name="connsiteY4" fmla="*/ 159545 h 323850"/>
                <a:gd name="connsiteX5" fmla="*/ 369095 w 416838"/>
                <a:gd name="connsiteY5" fmla="*/ 0 h 323850"/>
                <a:gd name="connsiteX6" fmla="*/ 0 w 416838"/>
                <a:gd name="connsiteY6" fmla="*/ 180975 h 323850"/>
                <a:gd name="connsiteX7" fmla="*/ 21432 w 416838"/>
                <a:gd name="connsiteY7" fmla="*/ 202407 h 323850"/>
                <a:gd name="connsiteX8" fmla="*/ 259557 w 416838"/>
                <a:gd name="connsiteY8" fmla="*/ 85725 h 323850"/>
                <a:gd name="connsiteX9" fmla="*/ 235745 w 416838"/>
                <a:gd name="connsiteY9" fmla="*/ 176213 h 323850"/>
                <a:gd name="connsiteX10" fmla="*/ 130970 w 416838"/>
                <a:gd name="connsiteY10" fmla="*/ 200025 h 323850"/>
                <a:gd name="connsiteX11" fmla="*/ 130970 w 416838"/>
                <a:gd name="connsiteY11" fmla="*/ 247650 h 323850"/>
                <a:gd name="connsiteX12" fmla="*/ 235745 w 416838"/>
                <a:gd name="connsiteY12" fmla="*/ 219075 h 323850"/>
                <a:gd name="connsiteX13" fmla="*/ 228601 w 416838"/>
                <a:gd name="connsiteY13" fmla="*/ 228600 h 323850"/>
                <a:gd name="connsiteX14" fmla="*/ 183357 w 416838"/>
                <a:gd name="connsiteY14" fmla="*/ 311943 h 323850"/>
                <a:gd name="connsiteX15" fmla="*/ 269082 w 416838"/>
                <a:gd name="connsiteY15" fmla="*/ 323850 h 323850"/>
                <a:gd name="connsiteX0" fmla="*/ 240507 w 416838"/>
                <a:gd name="connsiteY0" fmla="*/ 316706 h 316706"/>
                <a:gd name="connsiteX1" fmla="*/ 302420 w 416838"/>
                <a:gd name="connsiteY1" fmla="*/ 204788 h 316706"/>
                <a:gd name="connsiteX2" fmla="*/ 407195 w 416838"/>
                <a:gd name="connsiteY2" fmla="*/ 176213 h 316706"/>
                <a:gd name="connsiteX3" fmla="*/ 402433 w 416838"/>
                <a:gd name="connsiteY3" fmla="*/ 140495 h 316706"/>
                <a:gd name="connsiteX4" fmla="*/ 321470 w 416838"/>
                <a:gd name="connsiteY4" fmla="*/ 159545 h 316706"/>
                <a:gd name="connsiteX5" fmla="*/ 369095 w 416838"/>
                <a:gd name="connsiteY5" fmla="*/ 0 h 316706"/>
                <a:gd name="connsiteX6" fmla="*/ 0 w 416838"/>
                <a:gd name="connsiteY6" fmla="*/ 180975 h 316706"/>
                <a:gd name="connsiteX7" fmla="*/ 21432 w 416838"/>
                <a:gd name="connsiteY7" fmla="*/ 202407 h 316706"/>
                <a:gd name="connsiteX8" fmla="*/ 259557 w 416838"/>
                <a:gd name="connsiteY8" fmla="*/ 85725 h 316706"/>
                <a:gd name="connsiteX9" fmla="*/ 235745 w 416838"/>
                <a:gd name="connsiteY9" fmla="*/ 176213 h 316706"/>
                <a:gd name="connsiteX10" fmla="*/ 130970 w 416838"/>
                <a:gd name="connsiteY10" fmla="*/ 200025 h 316706"/>
                <a:gd name="connsiteX11" fmla="*/ 130970 w 416838"/>
                <a:gd name="connsiteY11" fmla="*/ 247650 h 316706"/>
                <a:gd name="connsiteX12" fmla="*/ 235745 w 416838"/>
                <a:gd name="connsiteY12" fmla="*/ 219075 h 316706"/>
                <a:gd name="connsiteX13" fmla="*/ 228601 w 416838"/>
                <a:gd name="connsiteY13" fmla="*/ 228600 h 316706"/>
                <a:gd name="connsiteX14" fmla="*/ 183357 w 416838"/>
                <a:gd name="connsiteY14" fmla="*/ 311943 h 316706"/>
                <a:gd name="connsiteX15" fmla="*/ 240507 w 416838"/>
                <a:gd name="connsiteY15" fmla="*/ 316706 h 316706"/>
                <a:gd name="connsiteX0" fmla="*/ 257176 w 416838"/>
                <a:gd name="connsiteY0" fmla="*/ 314325 h 314325"/>
                <a:gd name="connsiteX1" fmla="*/ 302420 w 416838"/>
                <a:gd name="connsiteY1" fmla="*/ 204788 h 314325"/>
                <a:gd name="connsiteX2" fmla="*/ 407195 w 416838"/>
                <a:gd name="connsiteY2" fmla="*/ 176213 h 314325"/>
                <a:gd name="connsiteX3" fmla="*/ 402433 w 416838"/>
                <a:gd name="connsiteY3" fmla="*/ 140495 h 314325"/>
                <a:gd name="connsiteX4" fmla="*/ 321470 w 416838"/>
                <a:gd name="connsiteY4" fmla="*/ 159545 h 314325"/>
                <a:gd name="connsiteX5" fmla="*/ 369095 w 416838"/>
                <a:gd name="connsiteY5" fmla="*/ 0 h 314325"/>
                <a:gd name="connsiteX6" fmla="*/ 0 w 416838"/>
                <a:gd name="connsiteY6" fmla="*/ 180975 h 314325"/>
                <a:gd name="connsiteX7" fmla="*/ 21432 w 416838"/>
                <a:gd name="connsiteY7" fmla="*/ 202407 h 314325"/>
                <a:gd name="connsiteX8" fmla="*/ 259557 w 416838"/>
                <a:gd name="connsiteY8" fmla="*/ 85725 h 314325"/>
                <a:gd name="connsiteX9" fmla="*/ 235745 w 416838"/>
                <a:gd name="connsiteY9" fmla="*/ 176213 h 314325"/>
                <a:gd name="connsiteX10" fmla="*/ 130970 w 416838"/>
                <a:gd name="connsiteY10" fmla="*/ 200025 h 314325"/>
                <a:gd name="connsiteX11" fmla="*/ 130970 w 416838"/>
                <a:gd name="connsiteY11" fmla="*/ 247650 h 314325"/>
                <a:gd name="connsiteX12" fmla="*/ 235745 w 416838"/>
                <a:gd name="connsiteY12" fmla="*/ 219075 h 314325"/>
                <a:gd name="connsiteX13" fmla="*/ 228601 w 416838"/>
                <a:gd name="connsiteY13" fmla="*/ 228600 h 314325"/>
                <a:gd name="connsiteX14" fmla="*/ 183357 w 416838"/>
                <a:gd name="connsiteY14" fmla="*/ 311943 h 314325"/>
                <a:gd name="connsiteX15" fmla="*/ 257176 w 416838"/>
                <a:gd name="connsiteY15" fmla="*/ 314325 h 314325"/>
                <a:gd name="connsiteX0" fmla="*/ 257176 w 416838"/>
                <a:gd name="connsiteY0" fmla="*/ 314325 h 314325"/>
                <a:gd name="connsiteX1" fmla="*/ 302420 w 416838"/>
                <a:gd name="connsiteY1" fmla="*/ 204788 h 314325"/>
                <a:gd name="connsiteX2" fmla="*/ 407195 w 416838"/>
                <a:gd name="connsiteY2" fmla="*/ 176213 h 314325"/>
                <a:gd name="connsiteX3" fmla="*/ 402433 w 416838"/>
                <a:gd name="connsiteY3" fmla="*/ 140495 h 314325"/>
                <a:gd name="connsiteX4" fmla="*/ 321470 w 416838"/>
                <a:gd name="connsiteY4" fmla="*/ 159545 h 314325"/>
                <a:gd name="connsiteX5" fmla="*/ 369095 w 416838"/>
                <a:gd name="connsiteY5" fmla="*/ 0 h 314325"/>
                <a:gd name="connsiteX6" fmla="*/ 0 w 416838"/>
                <a:gd name="connsiteY6" fmla="*/ 180975 h 314325"/>
                <a:gd name="connsiteX7" fmla="*/ 21432 w 416838"/>
                <a:gd name="connsiteY7" fmla="*/ 202407 h 314325"/>
                <a:gd name="connsiteX8" fmla="*/ 259557 w 416838"/>
                <a:gd name="connsiteY8" fmla="*/ 85725 h 314325"/>
                <a:gd name="connsiteX9" fmla="*/ 235745 w 416838"/>
                <a:gd name="connsiteY9" fmla="*/ 176213 h 314325"/>
                <a:gd name="connsiteX10" fmla="*/ 130970 w 416838"/>
                <a:gd name="connsiteY10" fmla="*/ 200025 h 314325"/>
                <a:gd name="connsiteX11" fmla="*/ 130970 w 416838"/>
                <a:gd name="connsiteY11" fmla="*/ 247650 h 314325"/>
                <a:gd name="connsiteX12" fmla="*/ 235745 w 416838"/>
                <a:gd name="connsiteY12" fmla="*/ 219075 h 314325"/>
                <a:gd name="connsiteX13" fmla="*/ 183357 w 416838"/>
                <a:gd name="connsiteY13" fmla="*/ 311943 h 314325"/>
                <a:gd name="connsiteX14" fmla="*/ 257176 w 416838"/>
                <a:gd name="connsiteY14" fmla="*/ 314325 h 314325"/>
                <a:gd name="connsiteX0" fmla="*/ 257176 w 416838"/>
                <a:gd name="connsiteY0" fmla="*/ 314325 h 314325"/>
                <a:gd name="connsiteX1" fmla="*/ 302420 w 416838"/>
                <a:gd name="connsiteY1" fmla="*/ 204788 h 314325"/>
                <a:gd name="connsiteX2" fmla="*/ 407195 w 416838"/>
                <a:gd name="connsiteY2" fmla="*/ 176213 h 314325"/>
                <a:gd name="connsiteX3" fmla="*/ 402433 w 416838"/>
                <a:gd name="connsiteY3" fmla="*/ 140495 h 314325"/>
                <a:gd name="connsiteX4" fmla="*/ 321470 w 416838"/>
                <a:gd name="connsiteY4" fmla="*/ 159545 h 314325"/>
                <a:gd name="connsiteX5" fmla="*/ 369095 w 416838"/>
                <a:gd name="connsiteY5" fmla="*/ 0 h 314325"/>
                <a:gd name="connsiteX6" fmla="*/ 0 w 416838"/>
                <a:gd name="connsiteY6" fmla="*/ 180975 h 314325"/>
                <a:gd name="connsiteX7" fmla="*/ 21432 w 416838"/>
                <a:gd name="connsiteY7" fmla="*/ 202407 h 314325"/>
                <a:gd name="connsiteX8" fmla="*/ 259557 w 416838"/>
                <a:gd name="connsiteY8" fmla="*/ 85725 h 314325"/>
                <a:gd name="connsiteX9" fmla="*/ 235745 w 416838"/>
                <a:gd name="connsiteY9" fmla="*/ 176213 h 314325"/>
                <a:gd name="connsiteX10" fmla="*/ 130970 w 416838"/>
                <a:gd name="connsiteY10" fmla="*/ 200025 h 314325"/>
                <a:gd name="connsiteX11" fmla="*/ 130970 w 416838"/>
                <a:gd name="connsiteY11" fmla="*/ 247650 h 314325"/>
                <a:gd name="connsiteX12" fmla="*/ 226220 w 416838"/>
                <a:gd name="connsiteY12" fmla="*/ 216694 h 314325"/>
                <a:gd name="connsiteX13" fmla="*/ 183357 w 416838"/>
                <a:gd name="connsiteY13" fmla="*/ 311943 h 314325"/>
                <a:gd name="connsiteX14" fmla="*/ 257176 w 416838"/>
                <a:gd name="connsiteY14" fmla="*/ 314325 h 314325"/>
                <a:gd name="connsiteX0" fmla="*/ 257176 w 416838"/>
                <a:gd name="connsiteY0" fmla="*/ 314325 h 314325"/>
                <a:gd name="connsiteX1" fmla="*/ 302420 w 416838"/>
                <a:gd name="connsiteY1" fmla="*/ 204788 h 314325"/>
                <a:gd name="connsiteX2" fmla="*/ 407195 w 416838"/>
                <a:gd name="connsiteY2" fmla="*/ 176213 h 314325"/>
                <a:gd name="connsiteX3" fmla="*/ 402433 w 416838"/>
                <a:gd name="connsiteY3" fmla="*/ 140495 h 314325"/>
                <a:gd name="connsiteX4" fmla="*/ 321470 w 416838"/>
                <a:gd name="connsiteY4" fmla="*/ 159545 h 314325"/>
                <a:gd name="connsiteX5" fmla="*/ 369095 w 416838"/>
                <a:gd name="connsiteY5" fmla="*/ 0 h 314325"/>
                <a:gd name="connsiteX6" fmla="*/ 0 w 416838"/>
                <a:gd name="connsiteY6" fmla="*/ 180975 h 314325"/>
                <a:gd name="connsiteX7" fmla="*/ 21432 w 416838"/>
                <a:gd name="connsiteY7" fmla="*/ 202407 h 314325"/>
                <a:gd name="connsiteX8" fmla="*/ 259557 w 416838"/>
                <a:gd name="connsiteY8" fmla="*/ 85725 h 314325"/>
                <a:gd name="connsiteX9" fmla="*/ 235745 w 416838"/>
                <a:gd name="connsiteY9" fmla="*/ 176213 h 314325"/>
                <a:gd name="connsiteX10" fmla="*/ 130970 w 416838"/>
                <a:gd name="connsiteY10" fmla="*/ 200025 h 314325"/>
                <a:gd name="connsiteX11" fmla="*/ 130970 w 416838"/>
                <a:gd name="connsiteY11" fmla="*/ 247650 h 314325"/>
                <a:gd name="connsiteX12" fmla="*/ 226220 w 416838"/>
                <a:gd name="connsiteY12" fmla="*/ 216694 h 314325"/>
                <a:gd name="connsiteX13" fmla="*/ 183357 w 416838"/>
                <a:gd name="connsiteY13" fmla="*/ 311943 h 314325"/>
                <a:gd name="connsiteX14" fmla="*/ 257176 w 416838"/>
                <a:gd name="connsiteY14" fmla="*/ 314325 h 314325"/>
                <a:gd name="connsiteX0" fmla="*/ 257176 w 416838"/>
                <a:gd name="connsiteY0" fmla="*/ 314325 h 314325"/>
                <a:gd name="connsiteX1" fmla="*/ 302420 w 416838"/>
                <a:gd name="connsiteY1" fmla="*/ 204788 h 314325"/>
                <a:gd name="connsiteX2" fmla="*/ 407195 w 416838"/>
                <a:gd name="connsiteY2" fmla="*/ 176213 h 314325"/>
                <a:gd name="connsiteX3" fmla="*/ 402433 w 416838"/>
                <a:gd name="connsiteY3" fmla="*/ 140495 h 314325"/>
                <a:gd name="connsiteX4" fmla="*/ 321470 w 416838"/>
                <a:gd name="connsiteY4" fmla="*/ 159545 h 314325"/>
                <a:gd name="connsiteX5" fmla="*/ 369095 w 416838"/>
                <a:gd name="connsiteY5" fmla="*/ 0 h 314325"/>
                <a:gd name="connsiteX6" fmla="*/ 0 w 416838"/>
                <a:gd name="connsiteY6" fmla="*/ 180975 h 314325"/>
                <a:gd name="connsiteX7" fmla="*/ 21432 w 416838"/>
                <a:gd name="connsiteY7" fmla="*/ 202407 h 314325"/>
                <a:gd name="connsiteX8" fmla="*/ 259557 w 416838"/>
                <a:gd name="connsiteY8" fmla="*/ 85725 h 314325"/>
                <a:gd name="connsiteX9" fmla="*/ 235745 w 416838"/>
                <a:gd name="connsiteY9" fmla="*/ 176213 h 314325"/>
                <a:gd name="connsiteX10" fmla="*/ 121445 w 416838"/>
                <a:gd name="connsiteY10" fmla="*/ 216694 h 314325"/>
                <a:gd name="connsiteX11" fmla="*/ 130970 w 416838"/>
                <a:gd name="connsiteY11" fmla="*/ 247650 h 314325"/>
                <a:gd name="connsiteX12" fmla="*/ 226220 w 416838"/>
                <a:gd name="connsiteY12" fmla="*/ 216694 h 314325"/>
                <a:gd name="connsiteX13" fmla="*/ 183357 w 416838"/>
                <a:gd name="connsiteY13" fmla="*/ 311943 h 314325"/>
                <a:gd name="connsiteX14" fmla="*/ 257176 w 416838"/>
                <a:gd name="connsiteY14" fmla="*/ 31432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6838" h="314325">
                  <a:moveTo>
                    <a:pt x="257176" y="314325"/>
                  </a:moveTo>
                  <a:lnTo>
                    <a:pt x="302420" y="204788"/>
                  </a:lnTo>
                  <a:cubicBezTo>
                    <a:pt x="337345" y="195263"/>
                    <a:pt x="390526" y="186928"/>
                    <a:pt x="407195" y="176213"/>
                  </a:cubicBezTo>
                  <a:cubicBezTo>
                    <a:pt x="423864" y="165498"/>
                    <a:pt x="416721" y="143273"/>
                    <a:pt x="402433" y="140495"/>
                  </a:cubicBezTo>
                  <a:cubicBezTo>
                    <a:pt x="388145" y="137717"/>
                    <a:pt x="348458" y="153195"/>
                    <a:pt x="321470" y="159545"/>
                  </a:cubicBezTo>
                  <a:cubicBezTo>
                    <a:pt x="337345" y="106363"/>
                    <a:pt x="379414" y="34132"/>
                    <a:pt x="369095" y="0"/>
                  </a:cubicBezTo>
                  <a:cubicBezTo>
                    <a:pt x="229394" y="26988"/>
                    <a:pt x="123031" y="103982"/>
                    <a:pt x="0" y="180975"/>
                  </a:cubicBezTo>
                  <a:lnTo>
                    <a:pt x="21432" y="202407"/>
                  </a:lnTo>
                  <a:cubicBezTo>
                    <a:pt x="189706" y="105569"/>
                    <a:pt x="172245" y="125413"/>
                    <a:pt x="259557" y="85725"/>
                  </a:cubicBezTo>
                  <a:lnTo>
                    <a:pt x="235745" y="176213"/>
                  </a:lnTo>
                  <a:lnTo>
                    <a:pt x="121445" y="216694"/>
                  </a:lnTo>
                  <a:lnTo>
                    <a:pt x="130970" y="247650"/>
                  </a:lnTo>
                  <a:lnTo>
                    <a:pt x="226220" y="216694"/>
                  </a:lnTo>
                  <a:cubicBezTo>
                    <a:pt x="220664" y="244079"/>
                    <a:pt x="179785" y="296068"/>
                    <a:pt x="183357" y="311943"/>
                  </a:cubicBezTo>
                  <a:lnTo>
                    <a:pt x="257176" y="314325"/>
                  </a:lnTo>
                  <a:close/>
                </a:path>
              </a:pathLst>
            </a:custGeom>
            <a:solidFill>
              <a:srgbClr val="548ED5">
                <a:alpha val="35686"/>
              </a:srgbClr>
            </a:solidFill>
            <a:ln w="635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4810125" y="1959770"/>
              <a:ext cx="442913" cy="172638"/>
            </a:xfrm>
            <a:custGeom>
              <a:avLst/>
              <a:gdLst>
                <a:gd name="connsiteX0" fmla="*/ 76200 w 442913"/>
                <a:gd name="connsiteY0" fmla="*/ 57150 h 169069"/>
                <a:gd name="connsiteX1" fmla="*/ 0 w 442913"/>
                <a:gd name="connsiteY1" fmla="*/ 80962 h 169069"/>
                <a:gd name="connsiteX2" fmla="*/ 33338 w 442913"/>
                <a:gd name="connsiteY2" fmla="*/ 164306 h 169069"/>
                <a:gd name="connsiteX3" fmla="*/ 102394 w 442913"/>
                <a:gd name="connsiteY3" fmla="*/ 164306 h 169069"/>
                <a:gd name="connsiteX4" fmla="*/ 192881 w 442913"/>
                <a:gd name="connsiteY4" fmla="*/ 116681 h 169069"/>
                <a:gd name="connsiteX5" fmla="*/ 200025 w 442913"/>
                <a:gd name="connsiteY5" fmla="*/ 169069 h 169069"/>
                <a:gd name="connsiteX6" fmla="*/ 288131 w 442913"/>
                <a:gd name="connsiteY6" fmla="*/ 147637 h 169069"/>
                <a:gd name="connsiteX7" fmla="*/ 442913 w 442913"/>
                <a:gd name="connsiteY7" fmla="*/ 23812 h 169069"/>
                <a:gd name="connsiteX8" fmla="*/ 390525 w 442913"/>
                <a:gd name="connsiteY8" fmla="*/ 0 h 169069"/>
                <a:gd name="connsiteX9" fmla="*/ 273844 w 442913"/>
                <a:gd name="connsiteY9" fmla="*/ 104775 h 169069"/>
                <a:gd name="connsiteX10" fmla="*/ 242888 w 442913"/>
                <a:gd name="connsiteY10" fmla="*/ 119062 h 169069"/>
                <a:gd name="connsiteX11" fmla="*/ 254794 w 442913"/>
                <a:gd name="connsiteY11" fmla="*/ 50006 h 169069"/>
                <a:gd name="connsiteX12" fmla="*/ 176213 w 442913"/>
                <a:gd name="connsiteY12" fmla="*/ 57150 h 169069"/>
                <a:gd name="connsiteX13" fmla="*/ 95250 w 442913"/>
                <a:gd name="connsiteY13" fmla="*/ 116681 h 169069"/>
                <a:gd name="connsiteX14" fmla="*/ 76200 w 442913"/>
                <a:gd name="connsiteY14" fmla="*/ 57150 h 169069"/>
                <a:gd name="connsiteX0" fmla="*/ 76200 w 442913"/>
                <a:gd name="connsiteY0" fmla="*/ 57150 h 171317"/>
                <a:gd name="connsiteX1" fmla="*/ 0 w 442913"/>
                <a:gd name="connsiteY1" fmla="*/ 80962 h 171317"/>
                <a:gd name="connsiteX2" fmla="*/ 33338 w 442913"/>
                <a:gd name="connsiteY2" fmla="*/ 164306 h 171317"/>
                <a:gd name="connsiteX3" fmla="*/ 102394 w 442913"/>
                <a:gd name="connsiteY3" fmla="*/ 164306 h 171317"/>
                <a:gd name="connsiteX4" fmla="*/ 192881 w 442913"/>
                <a:gd name="connsiteY4" fmla="*/ 116681 h 171317"/>
                <a:gd name="connsiteX5" fmla="*/ 200025 w 442913"/>
                <a:gd name="connsiteY5" fmla="*/ 169069 h 171317"/>
                <a:gd name="connsiteX6" fmla="*/ 288131 w 442913"/>
                <a:gd name="connsiteY6" fmla="*/ 147637 h 171317"/>
                <a:gd name="connsiteX7" fmla="*/ 442913 w 442913"/>
                <a:gd name="connsiteY7" fmla="*/ 23812 h 171317"/>
                <a:gd name="connsiteX8" fmla="*/ 390525 w 442913"/>
                <a:gd name="connsiteY8" fmla="*/ 0 h 171317"/>
                <a:gd name="connsiteX9" fmla="*/ 273844 w 442913"/>
                <a:gd name="connsiteY9" fmla="*/ 104775 h 171317"/>
                <a:gd name="connsiteX10" fmla="*/ 242888 w 442913"/>
                <a:gd name="connsiteY10" fmla="*/ 119062 h 171317"/>
                <a:gd name="connsiteX11" fmla="*/ 254794 w 442913"/>
                <a:gd name="connsiteY11" fmla="*/ 50006 h 171317"/>
                <a:gd name="connsiteX12" fmla="*/ 176213 w 442913"/>
                <a:gd name="connsiteY12" fmla="*/ 57150 h 171317"/>
                <a:gd name="connsiteX13" fmla="*/ 95250 w 442913"/>
                <a:gd name="connsiteY13" fmla="*/ 116681 h 171317"/>
                <a:gd name="connsiteX14" fmla="*/ 76200 w 442913"/>
                <a:gd name="connsiteY14" fmla="*/ 57150 h 171317"/>
                <a:gd name="connsiteX0" fmla="*/ 76200 w 442913"/>
                <a:gd name="connsiteY0" fmla="*/ 57150 h 172638"/>
                <a:gd name="connsiteX1" fmla="*/ 0 w 442913"/>
                <a:gd name="connsiteY1" fmla="*/ 80962 h 172638"/>
                <a:gd name="connsiteX2" fmla="*/ 33338 w 442913"/>
                <a:gd name="connsiteY2" fmla="*/ 164306 h 172638"/>
                <a:gd name="connsiteX3" fmla="*/ 102394 w 442913"/>
                <a:gd name="connsiteY3" fmla="*/ 164306 h 172638"/>
                <a:gd name="connsiteX4" fmla="*/ 192881 w 442913"/>
                <a:gd name="connsiteY4" fmla="*/ 116681 h 172638"/>
                <a:gd name="connsiteX5" fmla="*/ 200025 w 442913"/>
                <a:gd name="connsiteY5" fmla="*/ 169069 h 172638"/>
                <a:gd name="connsiteX6" fmla="*/ 288131 w 442913"/>
                <a:gd name="connsiteY6" fmla="*/ 147637 h 172638"/>
                <a:gd name="connsiteX7" fmla="*/ 442913 w 442913"/>
                <a:gd name="connsiteY7" fmla="*/ 23812 h 172638"/>
                <a:gd name="connsiteX8" fmla="*/ 390525 w 442913"/>
                <a:gd name="connsiteY8" fmla="*/ 0 h 172638"/>
                <a:gd name="connsiteX9" fmla="*/ 273844 w 442913"/>
                <a:gd name="connsiteY9" fmla="*/ 104775 h 172638"/>
                <a:gd name="connsiteX10" fmla="*/ 242888 w 442913"/>
                <a:gd name="connsiteY10" fmla="*/ 119062 h 172638"/>
                <a:gd name="connsiteX11" fmla="*/ 254794 w 442913"/>
                <a:gd name="connsiteY11" fmla="*/ 50006 h 172638"/>
                <a:gd name="connsiteX12" fmla="*/ 176213 w 442913"/>
                <a:gd name="connsiteY12" fmla="*/ 57150 h 172638"/>
                <a:gd name="connsiteX13" fmla="*/ 95250 w 442913"/>
                <a:gd name="connsiteY13" fmla="*/ 116681 h 172638"/>
                <a:gd name="connsiteX14" fmla="*/ 76200 w 442913"/>
                <a:gd name="connsiteY14" fmla="*/ 57150 h 172638"/>
                <a:gd name="connsiteX0" fmla="*/ 76200 w 442913"/>
                <a:gd name="connsiteY0" fmla="*/ 57150 h 172638"/>
                <a:gd name="connsiteX1" fmla="*/ 0 w 442913"/>
                <a:gd name="connsiteY1" fmla="*/ 80962 h 172638"/>
                <a:gd name="connsiteX2" fmla="*/ 33338 w 442913"/>
                <a:gd name="connsiteY2" fmla="*/ 164306 h 172638"/>
                <a:gd name="connsiteX3" fmla="*/ 102394 w 442913"/>
                <a:gd name="connsiteY3" fmla="*/ 164306 h 172638"/>
                <a:gd name="connsiteX4" fmla="*/ 192881 w 442913"/>
                <a:gd name="connsiteY4" fmla="*/ 116681 h 172638"/>
                <a:gd name="connsiteX5" fmla="*/ 200025 w 442913"/>
                <a:gd name="connsiteY5" fmla="*/ 169069 h 172638"/>
                <a:gd name="connsiteX6" fmla="*/ 288131 w 442913"/>
                <a:gd name="connsiteY6" fmla="*/ 147637 h 172638"/>
                <a:gd name="connsiteX7" fmla="*/ 442913 w 442913"/>
                <a:gd name="connsiteY7" fmla="*/ 23812 h 172638"/>
                <a:gd name="connsiteX8" fmla="*/ 390525 w 442913"/>
                <a:gd name="connsiteY8" fmla="*/ 0 h 172638"/>
                <a:gd name="connsiteX9" fmla="*/ 273844 w 442913"/>
                <a:gd name="connsiteY9" fmla="*/ 104775 h 172638"/>
                <a:gd name="connsiteX10" fmla="*/ 242888 w 442913"/>
                <a:gd name="connsiteY10" fmla="*/ 119062 h 172638"/>
                <a:gd name="connsiteX11" fmla="*/ 254794 w 442913"/>
                <a:gd name="connsiteY11" fmla="*/ 50006 h 172638"/>
                <a:gd name="connsiteX12" fmla="*/ 176213 w 442913"/>
                <a:gd name="connsiteY12" fmla="*/ 57150 h 172638"/>
                <a:gd name="connsiteX13" fmla="*/ 95250 w 442913"/>
                <a:gd name="connsiteY13" fmla="*/ 116681 h 172638"/>
                <a:gd name="connsiteX14" fmla="*/ 76200 w 442913"/>
                <a:gd name="connsiteY14" fmla="*/ 57150 h 17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2913" h="172638">
                  <a:moveTo>
                    <a:pt x="76200" y="57150"/>
                  </a:moveTo>
                  <a:lnTo>
                    <a:pt x="0" y="80962"/>
                  </a:lnTo>
                  <a:lnTo>
                    <a:pt x="33338" y="164306"/>
                  </a:lnTo>
                  <a:cubicBezTo>
                    <a:pt x="50404" y="178197"/>
                    <a:pt x="75804" y="172243"/>
                    <a:pt x="102394" y="164306"/>
                  </a:cubicBezTo>
                  <a:cubicBezTo>
                    <a:pt x="128984" y="156369"/>
                    <a:pt x="176609" y="115887"/>
                    <a:pt x="192881" y="116681"/>
                  </a:cubicBezTo>
                  <a:lnTo>
                    <a:pt x="200025" y="169069"/>
                  </a:lnTo>
                  <a:cubicBezTo>
                    <a:pt x="215900" y="174228"/>
                    <a:pt x="247650" y="171847"/>
                    <a:pt x="288131" y="147637"/>
                  </a:cubicBezTo>
                  <a:cubicBezTo>
                    <a:pt x="328612" y="123427"/>
                    <a:pt x="425847" y="48418"/>
                    <a:pt x="442913" y="23812"/>
                  </a:cubicBezTo>
                  <a:lnTo>
                    <a:pt x="390525" y="0"/>
                  </a:lnTo>
                  <a:lnTo>
                    <a:pt x="273844" y="104775"/>
                  </a:lnTo>
                  <a:lnTo>
                    <a:pt x="242888" y="119062"/>
                  </a:lnTo>
                  <a:lnTo>
                    <a:pt x="254794" y="50006"/>
                  </a:lnTo>
                  <a:cubicBezTo>
                    <a:pt x="243681" y="39687"/>
                    <a:pt x="202804" y="46038"/>
                    <a:pt x="176213" y="57150"/>
                  </a:cubicBezTo>
                  <a:cubicBezTo>
                    <a:pt x="149622" y="68262"/>
                    <a:pt x="111919" y="116681"/>
                    <a:pt x="95250" y="116681"/>
                  </a:cubicBezTo>
                  <a:lnTo>
                    <a:pt x="76200" y="57150"/>
                  </a:lnTo>
                  <a:close/>
                </a:path>
              </a:pathLst>
            </a:custGeom>
            <a:solidFill>
              <a:srgbClr val="548ED5">
                <a:alpha val="35686"/>
              </a:srgbClr>
            </a:solidFill>
            <a:ln w="635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601996" y="1647826"/>
              <a:ext cx="581985" cy="459558"/>
            </a:xfrm>
            <a:custGeom>
              <a:avLst/>
              <a:gdLst>
                <a:gd name="connsiteX0" fmla="*/ 602456 w 602456"/>
                <a:gd name="connsiteY0" fmla="*/ 0 h 450056"/>
                <a:gd name="connsiteX1" fmla="*/ 485775 w 602456"/>
                <a:gd name="connsiteY1" fmla="*/ 38100 h 450056"/>
                <a:gd name="connsiteX2" fmla="*/ 202406 w 602456"/>
                <a:gd name="connsiteY2" fmla="*/ 292894 h 450056"/>
                <a:gd name="connsiteX3" fmla="*/ 0 w 602456"/>
                <a:gd name="connsiteY3" fmla="*/ 421481 h 450056"/>
                <a:gd name="connsiteX4" fmla="*/ 4763 w 602456"/>
                <a:gd name="connsiteY4" fmla="*/ 450056 h 450056"/>
                <a:gd name="connsiteX5" fmla="*/ 159544 w 602456"/>
                <a:gd name="connsiteY5" fmla="*/ 433388 h 450056"/>
                <a:gd name="connsiteX6" fmla="*/ 166688 w 602456"/>
                <a:gd name="connsiteY6" fmla="*/ 390525 h 450056"/>
                <a:gd name="connsiteX7" fmla="*/ 76200 w 602456"/>
                <a:gd name="connsiteY7" fmla="*/ 409575 h 450056"/>
                <a:gd name="connsiteX8" fmla="*/ 259556 w 602456"/>
                <a:gd name="connsiteY8" fmla="*/ 297656 h 450056"/>
                <a:gd name="connsiteX9" fmla="*/ 602456 w 602456"/>
                <a:gd name="connsiteY9" fmla="*/ 0 h 450056"/>
                <a:gd name="connsiteX0" fmla="*/ 602456 w 602456"/>
                <a:gd name="connsiteY0" fmla="*/ 0 h 450056"/>
                <a:gd name="connsiteX1" fmla="*/ 485775 w 602456"/>
                <a:gd name="connsiteY1" fmla="*/ 38100 h 450056"/>
                <a:gd name="connsiteX2" fmla="*/ 202406 w 602456"/>
                <a:gd name="connsiteY2" fmla="*/ 292894 h 450056"/>
                <a:gd name="connsiteX3" fmla="*/ 0 w 602456"/>
                <a:gd name="connsiteY3" fmla="*/ 421481 h 450056"/>
                <a:gd name="connsiteX4" fmla="*/ 4763 w 602456"/>
                <a:gd name="connsiteY4" fmla="*/ 450056 h 450056"/>
                <a:gd name="connsiteX5" fmla="*/ 159544 w 602456"/>
                <a:gd name="connsiteY5" fmla="*/ 433388 h 450056"/>
                <a:gd name="connsiteX6" fmla="*/ 166688 w 602456"/>
                <a:gd name="connsiteY6" fmla="*/ 390525 h 450056"/>
                <a:gd name="connsiteX7" fmla="*/ 76200 w 602456"/>
                <a:gd name="connsiteY7" fmla="*/ 409575 h 450056"/>
                <a:gd name="connsiteX8" fmla="*/ 259556 w 602456"/>
                <a:gd name="connsiteY8" fmla="*/ 297656 h 450056"/>
                <a:gd name="connsiteX9" fmla="*/ 602456 w 602456"/>
                <a:gd name="connsiteY9" fmla="*/ 0 h 450056"/>
                <a:gd name="connsiteX0" fmla="*/ 602456 w 602456"/>
                <a:gd name="connsiteY0" fmla="*/ 0 h 450056"/>
                <a:gd name="connsiteX1" fmla="*/ 485775 w 602456"/>
                <a:gd name="connsiteY1" fmla="*/ 38100 h 450056"/>
                <a:gd name="connsiteX2" fmla="*/ 202406 w 602456"/>
                <a:gd name="connsiteY2" fmla="*/ 292894 h 450056"/>
                <a:gd name="connsiteX3" fmla="*/ 0 w 602456"/>
                <a:gd name="connsiteY3" fmla="*/ 421481 h 450056"/>
                <a:gd name="connsiteX4" fmla="*/ 4763 w 602456"/>
                <a:gd name="connsiteY4" fmla="*/ 450056 h 450056"/>
                <a:gd name="connsiteX5" fmla="*/ 159544 w 602456"/>
                <a:gd name="connsiteY5" fmla="*/ 433388 h 450056"/>
                <a:gd name="connsiteX6" fmla="*/ 166688 w 602456"/>
                <a:gd name="connsiteY6" fmla="*/ 390525 h 450056"/>
                <a:gd name="connsiteX7" fmla="*/ 76200 w 602456"/>
                <a:gd name="connsiteY7" fmla="*/ 409575 h 450056"/>
                <a:gd name="connsiteX8" fmla="*/ 259556 w 602456"/>
                <a:gd name="connsiteY8" fmla="*/ 297656 h 450056"/>
                <a:gd name="connsiteX9" fmla="*/ 602456 w 602456"/>
                <a:gd name="connsiteY9" fmla="*/ 0 h 450056"/>
                <a:gd name="connsiteX0" fmla="*/ 602456 w 602456"/>
                <a:gd name="connsiteY0" fmla="*/ 0 h 460005"/>
                <a:gd name="connsiteX1" fmla="*/ 485775 w 602456"/>
                <a:gd name="connsiteY1" fmla="*/ 38100 h 460005"/>
                <a:gd name="connsiteX2" fmla="*/ 202406 w 602456"/>
                <a:gd name="connsiteY2" fmla="*/ 292894 h 460005"/>
                <a:gd name="connsiteX3" fmla="*/ 0 w 602456"/>
                <a:gd name="connsiteY3" fmla="*/ 421481 h 460005"/>
                <a:gd name="connsiteX4" fmla="*/ 4763 w 602456"/>
                <a:gd name="connsiteY4" fmla="*/ 450056 h 460005"/>
                <a:gd name="connsiteX5" fmla="*/ 159544 w 602456"/>
                <a:gd name="connsiteY5" fmla="*/ 433388 h 460005"/>
                <a:gd name="connsiteX6" fmla="*/ 166688 w 602456"/>
                <a:gd name="connsiteY6" fmla="*/ 390525 h 460005"/>
                <a:gd name="connsiteX7" fmla="*/ 76200 w 602456"/>
                <a:gd name="connsiteY7" fmla="*/ 409575 h 460005"/>
                <a:gd name="connsiteX8" fmla="*/ 259556 w 602456"/>
                <a:gd name="connsiteY8" fmla="*/ 297656 h 460005"/>
                <a:gd name="connsiteX9" fmla="*/ 602456 w 602456"/>
                <a:gd name="connsiteY9" fmla="*/ 0 h 460005"/>
                <a:gd name="connsiteX0" fmla="*/ 597967 w 597967"/>
                <a:gd name="connsiteY0" fmla="*/ 0 h 458758"/>
                <a:gd name="connsiteX1" fmla="*/ 481286 w 597967"/>
                <a:gd name="connsiteY1" fmla="*/ 38100 h 458758"/>
                <a:gd name="connsiteX2" fmla="*/ 197917 w 597967"/>
                <a:gd name="connsiteY2" fmla="*/ 292894 h 458758"/>
                <a:gd name="connsiteX3" fmla="*/ 274 w 597967"/>
                <a:gd name="connsiteY3" fmla="*/ 450056 h 458758"/>
                <a:gd name="connsiteX4" fmla="*/ 155055 w 597967"/>
                <a:gd name="connsiteY4" fmla="*/ 433388 h 458758"/>
                <a:gd name="connsiteX5" fmla="*/ 162199 w 597967"/>
                <a:gd name="connsiteY5" fmla="*/ 390525 h 458758"/>
                <a:gd name="connsiteX6" fmla="*/ 71711 w 597967"/>
                <a:gd name="connsiteY6" fmla="*/ 409575 h 458758"/>
                <a:gd name="connsiteX7" fmla="*/ 255067 w 597967"/>
                <a:gd name="connsiteY7" fmla="*/ 297656 h 458758"/>
                <a:gd name="connsiteX8" fmla="*/ 597967 w 597967"/>
                <a:gd name="connsiteY8" fmla="*/ 0 h 458758"/>
                <a:gd name="connsiteX0" fmla="*/ 597875 w 597875"/>
                <a:gd name="connsiteY0" fmla="*/ 0 h 459095"/>
                <a:gd name="connsiteX1" fmla="*/ 481194 w 597875"/>
                <a:gd name="connsiteY1" fmla="*/ 38100 h 459095"/>
                <a:gd name="connsiteX2" fmla="*/ 197825 w 597875"/>
                <a:gd name="connsiteY2" fmla="*/ 292894 h 459095"/>
                <a:gd name="connsiteX3" fmla="*/ 182 w 597875"/>
                <a:gd name="connsiteY3" fmla="*/ 450056 h 459095"/>
                <a:gd name="connsiteX4" fmla="*/ 154963 w 597875"/>
                <a:gd name="connsiteY4" fmla="*/ 433388 h 459095"/>
                <a:gd name="connsiteX5" fmla="*/ 162107 w 597875"/>
                <a:gd name="connsiteY5" fmla="*/ 390525 h 459095"/>
                <a:gd name="connsiteX6" fmla="*/ 71619 w 597875"/>
                <a:gd name="connsiteY6" fmla="*/ 409575 h 459095"/>
                <a:gd name="connsiteX7" fmla="*/ 254975 w 597875"/>
                <a:gd name="connsiteY7" fmla="*/ 297656 h 459095"/>
                <a:gd name="connsiteX8" fmla="*/ 597875 w 597875"/>
                <a:gd name="connsiteY8" fmla="*/ 0 h 459095"/>
                <a:gd name="connsiteX0" fmla="*/ 582021 w 582021"/>
                <a:gd name="connsiteY0" fmla="*/ 0 h 447212"/>
                <a:gd name="connsiteX1" fmla="*/ 465340 w 582021"/>
                <a:gd name="connsiteY1" fmla="*/ 38100 h 447212"/>
                <a:gd name="connsiteX2" fmla="*/ 181971 w 582021"/>
                <a:gd name="connsiteY2" fmla="*/ 292894 h 447212"/>
                <a:gd name="connsiteX3" fmla="*/ 203 w 582021"/>
                <a:gd name="connsiteY3" fmla="*/ 434181 h 447212"/>
                <a:gd name="connsiteX4" fmla="*/ 139109 w 582021"/>
                <a:gd name="connsiteY4" fmla="*/ 433388 h 447212"/>
                <a:gd name="connsiteX5" fmla="*/ 146253 w 582021"/>
                <a:gd name="connsiteY5" fmla="*/ 390525 h 447212"/>
                <a:gd name="connsiteX6" fmla="*/ 55765 w 582021"/>
                <a:gd name="connsiteY6" fmla="*/ 409575 h 447212"/>
                <a:gd name="connsiteX7" fmla="*/ 239121 w 582021"/>
                <a:gd name="connsiteY7" fmla="*/ 297656 h 447212"/>
                <a:gd name="connsiteX8" fmla="*/ 582021 w 582021"/>
                <a:gd name="connsiteY8" fmla="*/ 0 h 447212"/>
                <a:gd name="connsiteX0" fmla="*/ 582021 w 582021"/>
                <a:gd name="connsiteY0" fmla="*/ 0 h 459095"/>
                <a:gd name="connsiteX1" fmla="*/ 465340 w 582021"/>
                <a:gd name="connsiteY1" fmla="*/ 38100 h 459095"/>
                <a:gd name="connsiteX2" fmla="*/ 181971 w 582021"/>
                <a:gd name="connsiteY2" fmla="*/ 292894 h 459095"/>
                <a:gd name="connsiteX3" fmla="*/ 203 w 582021"/>
                <a:gd name="connsiteY3" fmla="*/ 450056 h 459095"/>
                <a:gd name="connsiteX4" fmla="*/ 139109 w 582021"/>
                <a:gd name="connsiteY4" fmla="*/ 433388 h 459095"/>
                <a:gd name="connsiteX5" fmla="*/ 146253 w 582021"/>
                <a:gd name="connsiteY5" fmla="*/ 390525 h 459095"/>
                <a:gd name="connsiteX6" fmla="*/ 55765 w 582021"/>
                <a:gd name="connsiteY6" fmla="*/ 409575 h 459095"/>
                <a:gd name="connsiteX7" fmla="*/ 239121 w 582021"/>
                <a:gd name="connsiteY7" fmla="*/ 297656 h 459095"/>
                <a:gd name="connsiteX8" fmla="*/ 582021 w 582021"/>
                <a:gd name="connsiteY8" fmla="*/ 0 h 459095"/>
                <a:gd name="connsiteX0" fmla="*/ 582021 w 582021"/>
                <a:gd name="connsiteY0" fmla="*/ 0 h 459095"/>
                <a:gd name="connsiteX1" fmla="*/ 465340 w 582021"/>
                <a:gd name="connsiteY1" fmla="*/ 38100 h 459095"/>
                <a:gd name="connsiteX2" fmla="*/ 181971 w 582021"/>
                <a:gd name="connsiteY2" fmla="*/ 292894 h 459095"/>
                <a:gd name="connsiteX3" fmla="*/ 203 w 582021"/>
                <a:gd name="connsiteY3" fmla="*/ 450056 h 459095"/>
                <a:gd name="connsiteX4" fmla="*/ 139109 w 582021"/>
                <a:gd name="connsiteY4" fmla="*/ 433388 h 459095"/>
                <a:gd name="connsiteX5" fmla="*/ 146253 w 582021"/>
                <a:gd name="connsiteY5" fmla="*/ 390525 h 459095"/>
                <a:gd name="connsiteX6" fmla="*/ 65290 w 582021"/>
                <a:gd name="connsiteY6" fmla="*/ 422275 h 459095"/>
                <a:gd name="connsiteX7" fmla="*/ 239121 w 582021"/>
                <a:gd name="connsiteY7" fmla="*/ 297656 h 459095"/>
                <a:gd name="connsiteX8" fmla="*/ 582021 w 582021"/>
                <a:gd name="connsiteY8" fmla="*/ 0 h 459095"/>
                <a:gd name="connsiteX0" fmla="*/ 581842 w 581842"/>
                <a:gd name="connsiteY0" fmla="*/ 0 h 459588"/>
                <a:gd name="connsiteX1" fmla="*/ 465161 w 581842"/>
                <a:gd name="connsiteY1" fmla="*/ 38100 h 459588"/>
                <a:gd name="connsiteX2" fmla="*/ 181792 w 581842"/>
                <a:gd name="connsiteY2" fmla="*/ 292894 h 459588"/>
                <a:gd name="connsiteX3" fmla="*/ 24 w 581842"/>
                <a:gd name="connsiteY3" fmla="*/ 450056 h 459588"/>
                <a:gd name="connsiteX4" fmla="*/ 192905 w 581842"/>
                <a:gd name="connsiteY4" fmla="*/ 436563 h 459588"/>
                <a:gd name="connsiteX5" fmla="*/ 146074 w 581842"/>
                <a:gd name="connsiteY5" fmla="*/ 390525 h 459588"/>
                <a:gd name="connsiteX6" fmla="*/ 65111 w 581842"/>
                <a:gd name="connsiteY6" fmla="*/ 422275 h 459588"/>
                <a:gd name="connsiteX7" fmla="*/ 238942 w 581842"/>
                <a:gd name="connsiteY7" fmla="*/ 297656 h 459588"/>
                <a:gd name="connsiteX8" fmla="*/ 581842 w 581842"/>
                <a:gd name="connsiteY8" fmla="*/ 0 h 459588"/>
                <a:gd name="connsiteX0" fmla="*/ 581842 w 581842"/>
                <a:gd name="connsiteY0" fmla="*/ 0 h 459588"/>
                <a:gd name="connsiteX1" fmla="*/ 465161 w 581842"/>
                <a:gd name="connsiteY1" fmla="*/ 38100 h 459588"/>
                <a:gd name="connsiteX2" fmla="*/ 181792 w 581842"/>
                <a:gd name="connsiteY2" fmla="*/ 292894 h 459588"/>
                <a:gd name="connsiteX3" fmla="*/ 24 w 581842"/>
                <a:gd name="connsiteY3" fmla="*/ 450056 h 459588"/>
                <a:gd name="connsiteX4" fmla="*/ 192905 w 581842"/>
                <a:gd name="connsiteY4" fmla="*/ 436563 h 459588"/>
                <a:gd name="connsiteX5" fmla="*/ 161949 w 581842"/>
                <a:gd name="connsiteY5" fmla="*/ 396875 h 459588"/>
                <a:gd name="connsiteX6" fmla="*/ 65111 w 581842"/>
                <a:gd name="connsiteY6" fmla="*/ 422275 h 459588"/>
                <a:gd name="connsiteX7" fmla="*/ 238942 w 581842"/>
                <a:gd name="connsiteY7" fmla="*/ 297656 h 459588"/>
                <a:gd name="connsiteX8" fmla="*/ 581842 w 581842"/>
                <a:gd name="connsiteY8" fmla="*/ 0 h 459588"/>
                <a:gd name="connsiteX0" fmla="*/ 581985 w 581985"/>
                <a:gd name="connsiteY0" fmla="*/ 0 h 459558"/>
                <a:gd name="connsiteX1" fmla="*/ 465304 w 581985"/>
                <a:gd name="connsiteY1" fmla="*/ 38100 h 459558"/>
                <a:gd name="connsiteX2" fmla="*/ 181935 w 581985"/>
                <a:gd name="connsiteY2" fmla="*/ 292894 h 459558"/>
                <a:gd name="connsiteX3" fmla="*/ 167 w 581985"/>
                <a:gd name="connsiteY3" fmla="*/ 450056 h 459558"/>
                <a:gd name="connsiteX4" fmla="*/ 193048 w 581985"/>
                <a:gd name="connsiteY4" fmla="*/ 436563 h 459558"/>
                <a:gd name="connsiteX5" fmla="*/ 162092 w 581985"/>
                <a:gd name="connsiteY5" fmla="*/ 396875 h 459558"/>
                <a:gd name="connsiteX6" fmla="*/ 65254 w 581985"/>
                <a:gd name="connsiteY6" fmla="*/ 422275 h 459558"/>
                <a:gd name="connsiteX7" fmla="*/ 239085 w 581985"/>
                <a:gd name="connsiteY7" fmla="*/ 297656 h 459558"/>
                <a:gd name="connsiteX8" fmla="*/ 581985 w 581985"/>
                <a:gd name="connsiteY8" fmla="*/ 0 h 45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1985" h="459558">
                  <a:moveTo>
                    <a:pt x="581985" y="0"/>
                  </a:moveTo>
                  <a:lnTo>
                    <a:pt x="465304" y="38100"/>
                  </a:lnTo>
                  <a:cubicBezTo>
                    <a:pt x="398629" y="86916"/>
                    <a:pt x="259458" y="224235"/>
                    <a:pt x="181935" y="292894"/>
                  </a:cubicBezTo>
                  <a:cubicBezTo>
                    <a:pt x="104412" y="361553"/>
                    <a:pt x="-4860" y="403886"/>
                    <a:pt x="167" y="450056"/>
                  </a:cubicBezTo>
                  <a:cubicBezTo>
                    <a:pt x="2767" y="473931"/>
                    <a:pt x="166061" y="446485"/>
                    <a:pt x="193048" y="436563"/>
                  </a:cubicBezTo>
                  <a:lnTo>
                    <a:pt x="162092" y="396875"/>
                  </a:lnTo>
                  <a:lnTo>
                    <a:pt x="65254" y="422275"/>
                  </a:lnTo>
                  <a:cubicBezTo>
                    <a:pt x="80732" y="406797"/>
                    <a:pt x="152963" y="368035"/>
                    <a:pt x="239085" y="297656"/>
                  </a:cubicBezTo>
                  <a:cubicBezTo>
                    <a:pt x="325207" y="227277"/>
                    <a:pt x="544282" y="43259"/>
                    <a:pt x="581985" y="0"/>
                  </a:cubicBezTo>
                  <a:close/>
                </a:path>
              </a:pathLst>
            </a:custGeom>
            <a:solidFill>
              <a:srgbClr val="548ED5">
                <a:alpha val="35686"/>
              </a:srgbClr>
            </a:solidFill>
            <a:ln w="635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069557" y="1905000"/>
              <a:ext cx="515518" cy="447675"/>
            </a:xfrm>
            <a:custGeom>
              <a:avLst/>
              <a:gdLst>
                <a:gd name="connsiteX0" fmla="*/ 16669 w 507207"/>
                <a:gd name="connsiteY0" fmla="*/ 447675 h 447675"/>
                <a:gd name="connsiteX1" fmla="*/ 278607 w 507207"/>
                <a:gd name="connsiteY1" fmla="*/ 366713 h 447675"/>
                <a:gd name="connsiteX2" fmla="*/ 507207 w 507207"/>
                <a:gd name="connsiteY2" fmla="*/ 183356 h 447675"/>
                <a:gd name="connsiteX3" fmla="*/ 504825 w 507207"/>
                <a:gd name="connsiteY3" fmla="*/ 133350 h 447675"/>
                <a:gd name="connsiteX4" fmla="*/ 459582 w 507207"/>
                <a:gd name="connsiteY4" fmla="*/ 166688 h 447675"/>
                <a:gd name="connsiteX5" fmla="*/ 414338 w 507207"/>
                <a:gd name="connsiteY5" fmla="*/ 145256 h 447675"/>
                <a:gd name="connsiteX6" fmla="*/ 504825 w 507207"/>
                <a:gd name="connsiteY6" fmla="*/ 73819 h 447675"/>
                <a:gd name="connsiteX7" fmla="*/ 457200 w 507207"/>
                <a:gd name="connsiteY7" fmla="*/ 61913 h 447675"/>
                <a:gd name="connsiteX8" fmla="*/ 345282 w 507207"/>
                <a:gd name="connsiteY8" fmla="*/ 142875 h 447675"/>
                <a:gd name="connsiteX9" fmla="*/ 376238 w 507207"/>
                <a:gd name="connsiteY9" fmla="*/ 90488 h 447675"/>
                <a:gd name="connsiteX10" fmla="*/ 478632 w 507207"/>
                <a:gd name="connsiteY10" fmla="*/ 0 h 447675"/>
                <a:gd name="connsiteX11" fmla="*/ 392907 w 507207"/>
                <a:gd name="connsiteY11" fmla="*/ 2381 h 447675"/>
                <a:gd name="connsiteX12" fmla="*/ 204788 w 507207"/>
                <a:gd name="connsiteY12" fmla="*/ 135731 h 447675"/>
                <a:gd name="connsiteX13" fmla="*/ 342900 w 507207"/>
                <a:gd name="connsiteY13" fmla="*/ 183356 h 447675"/>
                <a:gd name="connsiteX14" fmla="*/ 433388 w 507207"/>
                <a:gd name="connsiteY14" fmla="*/ 202406 h 447675"/>
                <a:gd name="connsiteX15" fmla="*/ 264319 w 507207"/>
                <a:gd name="connsiteY15" fmla="*/ 314325 h 447675"/>
                <a:gd name="connsiteX16" fmla="*/ 0 w 507207"/>
                <a:gd name="connsiteY16" fmla="*/ 400050 h 447675"/>
                <a:gd name="connsiteX17" fmla="*/ 16669 w 507207"/>
                <a:gd name="connsiteY17" fmla="*/ 447675 h 447675"/>
                <a:gd name="connsiteX0" fmla="*/ 16669 w 507207"/>
                <a:gd name="connsiteY0" fmla="*/ 447675 h 447675"/>
                <a:gd name="connsiteX1" fmla="*/ 278607 w 507207"/>
                <a:gd name="connsiteY1" fmla="*/ 366713 h 447675"/>
                <a:gd name="connsiteX2" fmla="*/ 507207 w 507207"/>
                <a:gd name="connsiteY2" fmla="*/ 183356 h 447675"/>
                <a:gd name="connsiteX3" fmla="*/ 504825 w 507207"/>
                <a:gd name="connsiteY3" fmla="*/ 133350 h 447675"/>
                <a:gd name="connsiteX4" fmla="*/ 459582 w 507207"/>
                <a:gd name="connsiteY4" fmla="*/ 166688 h 447675"/>
                <a:gd name="connsiteX5" fmla="*/ 414338 w 507207"/>
                <a:gd name="connsiteY5" fmla="*/ 145256 h 447675"/>
                <a:gd name="connsiteX6" fmla="*/ 504825 w 507207"/>
                <a:gd name="connsiteY6" fmla="*/ 73819 h 447675"/>
                <a:gd name="connsiteX7" fmla="*/ 457200 w 507207"/>
                <a:gd name="connsiteY7" fmla="*/ 61913 h 447675"/>
                <a:gd name="connsiteX8" fmla="*/ 345282 w 507207"/>
                <a:gd name="connsiteY8" fmla="*/ 142875 h 447675"/>
                <a:gd name="connsiteX9" fmla="*/ 303213 w 507207"/>
                <a:gd name="connsiteY9" fmla="*/ 125413 h 447675"/>
                <a:gd name="connsiteX10" fmla="*/ 478632 w 507207"/>
                <a:gd name="connsiteY10" fmla="*/ 0 h 447675"/>
                <a:gd name="connsiteX11" fmla="*/ 392907 w 507207"/>
                <a:gd name="connsiteY11" fmla="*/ 2381 h 447675"/>
                <a:gd name="connsiteX12" fmla="*/ 204788 w 507207"/>
                <a:gd name="connsiteY12" fmla="*/ 135731 h 447675"/>
                <a:gd name="connsiteX13" fmla="*/ 342900 w 507207"/>
                <a:gd name="connsiteY13" fmla="*/ 183356 h 447675"/>
                <a:gd name="connsiteX14" fmla="*/ 433388 w 507207"/>
                <a:gd name="connsiteY14" fmla="*/ 202406 h 447675"/>
                <a:gd name="connsiteX15" fmla="*/ 264319 w 507207"/>
                <a:gd name="connsiteY15" fmla="*/ 314325 h 447675"/>
                <a:gd name="connsiteX16" fmla="*/ 0 w 507207"/>
                <a:gd name="connsiteY16" fmla="*/ 400050 h 447675"/>
                <a:gd name="connsiteX17" fmla="*/ 16669 w 507207"/>
                <a:gd name="connsiteY17" fmla="*/ 447675 h 447675"/>
                <a:gd name="connsiteX0" fmla="*/ 16669 w 507207"/>
                <a:gd name="connsiteY0" fmla="*/ 447675 h 447675"/>
                <a:gd name="connsiteX1" fmla="*/ 278607 w 507207"/>
                <a:gd name="connsiteY1" fmla="*/ 366713 h 447675"/>
                <a:gd name="connsiteX2" fmla="*/ 507207 w 507207"/>
                <a:gd name="connsiteY2" fmla="*/ 183356 h 447675"/>
                <a:gd name="connsiteX3" fmla="*/ 504825 w 507207"/>
                <a:gd name="connsiteY3" fmla="*/ 133350 h 447675"/>
                <a:gd name="connsiteX4" fmla="*/ 459582 w 507207"/>
                <a:gd name="connsiteY4" fmla="*/ 166688 h 447675"/>
                <a:gd name="connsiteX5" fmla="*/ 414338 w 507207"/>
                <a:gd name="connsiteY5" fmla="*/ 145256 h 447675"/>
                <a:gd name="connsiteX6" fmla="*/ 504825 w 507207"/>
                <a:gd name="connsiteY6" fmla="*/ 73819 h 447675"/>
                <a:gd name="connsiteX7" fmla="*/ 457200 w 507207"/>
                <a:gd name="connsiteY7" fmla="*/ 61913 h 447675"/>
                <a:gd name="connsiteX8" fmla="*/ 345282 w 507207"/>
                <a:gd name="connsiteY8" fmla="*/ 142875 h 447675"/>
                <a:gd name="connsiteX9" fmla="*/ 303213 w 507207"/>
                <a:gd name="connsiteY9" fmla="*/ 125413 h 447675"/>
                <a:gd name="connsiteX10" fmla="*/ 478632 w 507207"/>
                <a:gd name="connsiteY10" fmla="*/ 0 h 447675"/>
                <a:gd name="connsiteX11" fmla="*/ 392907 w 507207"/>
                <a:gd name="connsiteY11" fmla="*/ 2381 h 447675"/>
                <a:gd name="connsiteX12" fmla="*/ 204788 w 507207"/>
                <a:gd name="connsiteY12" fmla="*/ 135731 h 447675"/>
                <a:gd name="connsiteX13" fmla="*/ 342900 w 507207"/>
                <a:gd name="connsiteY13" fmla="*/ 183356 h 447675"/>
                <a:gd name="connsiteX14" fmla="*/ 433388 w 507207"/>
                <a:gd name="connsiteY14" fmla="*/ 202406 h 447675"/>
                <a:gd name="connsiteX15" fmla="*/ 264319 w 507207"/>
                <a:gd name="connsiteY15" fmla="*/ 314325 h 447675"/>
                <a:gd name="connsiteX16" fmla="*/ 0 w 507207"/>
                <a:gd name="connsiteY16" fmla="*/ 400050 h 447675"/>
                <a:gd name="connsiteX17" fmla="*/ 16669 w 507207"/>
                <a:gd name="connsiteY17" fmla="*/ 447675 h 447675"/>
                <a:gd name="connsiteX0" fmla="*/ 16669 w 507207"/>
                <a:gd name="connsiteY0" fmla="*/ 447675 h 447675"/>
                <a:gd name="connsiteX1" fmla="*/ 278607 w 507207"/>
                <a:gd name="connsiteY1" fmla="*/ 366713 h 447675"/>
                <a:gd name="connsiteX2" fmla="*/ 507207 w 507207"/>
                <a:gd name="connsiteY2" fmla="*/ 183356 h 447675"/>
                <a:gd name="connsiteX3" fmla="*/ 504825 w 507207"/>
                <a:gd name="connsiteY3" fmla="*/ 133350 h 447675"/>
                <a:gd name="connsiteX4" fmla="*/ 459582 w 507207"/>
                <a:gd name="connsiteY4" fmla="*/ 166688 h 447675"/>
                <a:gd name="connsiteX5" fmla="*/ 414338 w 507207"/>
                <a:gd name="connsiteY5" fmla="*/ 145256 h 447675"/>
                <a:gd name="connsiteX6" fmla="*/ 504825 w 507207"/>
                <a:gd name="connsiteY6" fmla="*/ 73819 h 447675"/>
                <a:gd name="connsiteX7" fmla="*/ 457200 w 507207"/>
                <a:gd name="connsiteY7" fmla="*/ 61913 h 447675"/>
                <a:gd name="connsiteX8" fmla="*/ 345282 w 507207"/>
                <a:gd name="connsiteY8" fmla="*/ 142875 h 447675"/>
                <a:gd name="connsiteX9" fmla="*/ 303213 w 507207"/>
                <a:gd name="connsiteY9" fmla="*/ 125413 h 447675"/>
                <a:gd name="connsiteX10" fmla="*/ 478632 w 507207"/>
                <a:gd name="connsiteY10" fmla="*/ 0 h 447675"/>
                <a:gd name="connsiteX11" fmla="*/ 392907 w 507207"/>
                <a:gd name="connsiteY11" fmla="*/ 2381 h 447675"/>
                <a:gd name="connsiteX12" fmla="*/ 204788 w 507207"/>
                <a:gd name="connsiteY12" fmla="*/ 135731 h 447675"/>
                <a:gd name="connsiteX13" fmla="*/ 342900 w 507207"/>
                <a:gd name="connsiteY13" fmla="*/ 183356 h 447675"/>
                <a:gd name="connsiteX14" fmla="*/ 433388 w 507207"/>
                <a:gd name="connsiteY14" fmla="*/ 202406 h 447675"/>
                <a:gd name="connsiteX15" fmla="*/ 264319 w 507207"/>
                <a:gd name="connsiteY15" fmla="*/ 314325 h 447675"/>
                <a:gd name="connsiteX16" fmla="*/ 0 w 507207"/>
                <a:gd name="connsiteY16" fmla="*/ 400050 h 447675"/>
                <a:gd name="connsiteX17" fmla="*/ 16669 w 507207"/>
                <a:gd name="connsiteY17" fmla="*/ 447675 h 447675"/>
                <a:gd name="connsiteX0" fmla="*/ 16669 w 507207"/>
                <a:gd name="connsiteY0" fmla="*/ 447675 h 447675"/>
                <a:gd name="connsiteX1" fmla="*/ 278607 w 507207"/>
                <a:gd name="connsiteY1" fmla="*/ 366713 h 447675"/>
                <a:gd name="connsiteX2" fmla="*/ 507207 w 507207"/>
                <a:gd name="connsiteY2" fmla="*/ 183356 h 447675"/>
                <a:gd name="connsiteX3" fmla="*/ 504825 w 507207"/>
                <a:gd name="connsiteY3" fmla="*/ 133350 h 447675"/>
                <a:gd name="connsiteX4" fmla="*/ 459582 w 507207"/>
                <a:gd name="connsiteY4" fmla="*/ 166688 h 447675"/>
                <a:gd name="connsiteX5" fmla="*/ 414338 w 507207"/>
                <a:gd name="connsiteY5" fmla="*/ 145256 h 447675"/>
                <a:gd name="connsiteX6" fmla="*/ 504825 w 507207"/>
                <a:gd name="connsiteY6" fmla="*/ 73819 h 447675"/>
                <a:gd name="connsiteX7" fmla="*/ 457200 w 507207"/>
                <a:gd name="connsiteY7" fmla="*/ 61913 h 447675"/>
                <a:gd name="connsiteX8" fmla="*/ 345282 w 507207"/>
                <a:gd name="connsiteY8" fmla="*/ 142875 h 447675"/>
                <a:gd name="connsiteX9" fmla="*/ 303213 w 507207"/>
                <a:gd name="connsiteY9" fmla="*/ 125413 h 447675"/>
                <a:gd name="connsiteX10" fmla="*/ 478632 w 507207"/>
                <a:gd name="connsiteY10" fmla="*/ 0 h 447675"/>
                <a:gd name="connsiteX11" fmla="*/ 392907 w 507207"/>
                <a:gd name="connsiteY11" fmla="*/ 2381 h 447675"/>
                <a:gd name="connsiteX12" fmla="*/ 204788 w 507207"/>
                <a:gd name="connsiteY12" fmla="*/ 135731 h 447675"/>
                <a:gd name="connsiteX13" fmla="*/ 342900 w 507207"/>
                <a:gd name="connsiteY13" fmla="*/ 183356 h 447675"/>
                <a:gd name="connsiteX14" fmla="*/ 433388 w 507207"/>
                <a:gd name="connsiteY14" fmla="*/ 202406 h 447675"/>
                <a:gd name="connsiteX15" fmla="*/ 264319 w 507207"/>
                <a:gd name="connsiteY15" fmla="*/ 314325 h 447675"/>
                <a:gd name="connsiteX16" fmla="*/ 0 w 507207"/>
                <a:gd name="connsiteY16" fmla="*/ 400050 h 447675"/>
                <a:gd name="connsiteX17" fmla="*/ 16669 w 507207"/>
                <a:gd name="connsiteY17" fmla="*/ 447675 h 447675"/>
                <a:gd name="connsiteX0" fmla="*/ 16669 w 507207"/>
                <a:gd name="connsiteY0" fmla="*/ 447675 h 447675"/>
                <a:gd name="connsiteX1" fmla="*/ 278607 w 507207"/>
                <a:gd name="connsiteY1" fmla="*/ 366713 h 447675"/>
                <a:gd name="connsiteX2" fmla="*/ 507207 w 507207"/>
                <a:gd name="connsiteY2" fmla="*/ 183356 h 447675"/>
                <a:gd name="connsiteX3" fmla="*/ 504825 w 507207"/>
                <a:gd name="connsiteY3" fmla="*/ 133350 h 447675"/>
                <a:gd name="connsiteX4" fmla="*/ 459582 w 507207"/>
                <a:gd name="connsiteY4" fmla="*/ 166688 h 447675"/>
                <a:gd name="connsiteX5" fmla="*/ 414338 w 507207"/>
                <a:gd name="connsiteY5" fmla="*/ 145256 h 447675"/>
                <a:gd name="connsiteX6" fmla="*/ 504825 w 507207"/>
                <a:gd name="connsiteY6" fmla="*/ 73819 h 447675"/>
                <a:gd name="connsiteX7" fmla="*/ 457200 w 507207"/>
                <a:gd name="connsiteY7" fmla="*/ 61913 h 447675"/>
                <a:gd name="connsiteX8" fmla="*/ 345282 w 507207"/>
                <a:gd name="connsiteY8" fmla="*/ 142875 h 447675"/>
                <a:gd name="connsiteX9" fmla="*/ 303213 w 507207"/>
                <a:gd name="connsiteY9" fmla="*/ 125413 h 447675"/>
                <a:gd name="connsiteX10" fmla="*/ 478632 w 507207"/>
                <a:gd name="connsiteY10" fmla="*/ 0 h 447675"/>
                <a:gd name="connsiteX11" fmla="*/ 392907 w 507207"/>
                <a:gd name="connsiteY11" fmla="*/ 2381 h 447675"/>
                <a:gd name="connsiteX12" fmla="*/ 204788 w 507207"/>
                <a:gd name="connsiteY12" fmla="*/ 135731 h 447675"/>
                <a:gd name="connsiteX13" fmla="*/ 342900 w 507207"/>
                <a:gd name="connsiteY13" fmla="*/ 183356 h 447675"/>
                <a:gd name="connsiteX14" fmla="*/ 433388 w 507207"/>
                <a:gd name="connsiteY14" fmla="*/ 202406 h 447675"/>
                <a:gd name="connsiteX15" fmla="*/ 264319 w 507207"/>
                <a:gd name="connsiteY15" fmla="*/ 314325 h 447675"/>
                <a:gd name="connsiteX16" fmla="*/ 0 w 507207"/>
                <a:gd name="connsiteY16" fmla="*/ 400050 h 447675"/>
                <a:gd name="connsiteX17" fmla="*/ 16669 w 507207"/>
                <a:gd name="connsiteY17" fmla="*/ 447675 h 447675"/>
                <a:gd name="connsiteX0" fmla="*/ 16669 w 507207"/>
                <a:gd name="connsiteY0" fmla="*/ 447675 h 447675"/>
                <a:gd name="connsiteX1" fmla="*/ 278607 w 507207"/>
                <a:gd name="connsiteY1" fmla="*/ 366713 h 447675"/>
                <a:gd name="connsiteX2" fmla="*/ 507207 w 507207"/>
                <a:gd name="connsiteY2" fmla="*/ 183356 h 447675"/>
                <a:gd name="connsiteX3" fmla="*/ 504825 w 507207"/>
                <a:gd name="connsiteY3" fmla="*/ 133350 h 447675"/>
                <a:gd name="connsiteX4" fmla="*/ 459582 w 507207"/>
                <a:gd name="connsiteY4" fmla="*/ 166688 h 447675"/>
                <a:gd name="connsiteX5" fmla="*/ 414338 w 507207"/>
                <a:gd name="connsiteY5" fmla="*/ 145256 h 447675"/>
                <a:gd name="connsiteX6" fmla="*/ 504825 w 507207"/>
                <a:gd name="connsiteY6" fmla="*/ 73819 h 447675"/>
                <a:gd name="connsiteX7" fmla="*/ 457200 w 507207"/>
                <a:gd name="connsiteY7" fmla="*/ 61913 h 447675"/>
                <a:gd name="connsiteX8" fmla="*/ 345282 w 507207"/>
                <a:gd name="connsiteY8" fmla="*/ 142875 h 447675"/>
                <a:gd name="connsiteX9" fmla="*/ 303213 w 507207"/>
                <a:gd name="connsiteY9" fmla="*/ 125413 h 447675"/>
                <a:gd name="connsiteX10" fmla="*/ 478632 w 507207"/>
                <a:gd name="connsiteY10" fmla="*/ 0 h 447675"/>
                <a:gd name="connsiteX11" fmla="*/ 392907 w 507207"/>
                <a:gd name="connsiteY11" fmla="*/ 2381 h 447675"/>
                <a:gd name="connsiteX12" fmla="*/ 204788 w 507207"/>
                <a:gd name="connsiteY12" fmla="*/ 135731 h 447675"/>
                <a:gd name="connsiteX13" fmla="*/ 342900 w 507207"/>
                <a:gd name="connsiteY13" fmla="*/ 183356 h 447675"/>
                <a:gd name="connsiteX14" fmla="*/ 433388 w 507207"/>
                <a:gd name="connsiteY14" fmla="*/ 202406 h 447675"/>
                <a:gd name="connsiteX15" fmla="*/ 264319 w 507207"/>
                <a:gd name="connsiteY15" fmla="*/ 314325 h 447675"/>
                <a:gd name="connsiteX16" fmla="*/ 0 w 507207"/>
                <a:gd name="connsiteY16" fmla="*/ 400050 h 447675"/>
                <a:gd name="connsiteX17" fmla="*/ 16669 w 507207"/>
                <a:gd name="connsiteY17" fmla="*/ 447675 h 447675"/>
                <a:gd name="connsiteX0" fmla="*/ 16669 w 515518"/>
                <a:gd name="connsiteY0" fmla="*/ 447675 h 447675"/>
                <a:gd name="connsiteX1" fmla="*/ 278607 w 515518"/>
                <a:gd name="connsiteY1" fmla="*/ 366713 h 447675"/>
                <a:gd name="connsiteX2" fmla="*/ 507207 w 515518"/>
                <a:gd name="connsiteY2" fmla="*/ 183356 h 447675"/>
                <a:gd name="connsiteX3" fmla="*/ 504825 w 515518"/>
                <a:gd name="connsiteY3" fmla="*/ 133350 h 447675"/>
                <a:gd name="connsiteX4" fmla="*/ 459582 w 515518"/>
                <a:gd name="connsiteY4" fmla="*/ 166688 h 447675"/>
                <a:gd name="connsiteX5" fmla="*/ 414338 w 515518"/>
                <a:gd name="connsiteY5" fmla="*/ 145256 h 447675"/>
                <a:gd name="connsiteX6" fmla="*/ 504825 w 515518"/>
                <a:gd name="connsiteY6" fmla="*/ 73819 h 447675"/>
                <a:gd name="connsiteX7" fmla="*/ 457200 w 515518"/>
                <a:gd name="connsiteY7" fmla="*/ 61913 h 447675"/>
                <a:gd name="connsiteX8" fmla="*/ 345282 w 515518"/>
                <a:gd name="connsiteY8" fmla="*/ 142875 h 447675"/>
                <a:gd name="connsiteX9" fmla="*/ 303213 w 515518"/>
                <a:gd name="connsiteY9" fmla="*/ 125413 h 447675"/>
                <a:gd name="connsiteX10" fmla="*/ 478632 w 515518"/>
                <a:gd name="connsiteY10" fmla="*/ 0 h 447675"/>
                <a:gd name="connsiteX11" fmla="*/ 392907 w 515518"/>
                <a:gd name="connsiteY11" fmla="*/ 2381 h 447675"/>
                <a:gd name="connsiteX12" fmla="*/ 204788 w 515518"/>
                <a:gd name="connsiteY12" fmla="*/ 135731 h 447675"/>
                <a:gd name="connsiteX13" fmla="*/ 342900 w 515518"/>
                <a:gd name="connsiteY13" fmla="*/ 183356 h 447675"/>
                <a:gd name="connsiteX14" fmla="*/ 433388 w 515518"/>
                <a:gd name="connsiteY14" fmla="*/ 202406 h 447675"/>
                <a:gd name="connsiteX15" fmla="*/ 264319 w 515518"/>
                <a:gd name="connsiteY15" fmla="*/ 314325 h 447675"/>
                <a:gd name="connsiteX16" fmla="*/ 0 w 515518"/>
                <a:gd name="connsiteY16" fmla="*/ 400050 h 447675"/>
                <a:gd name="connsiteX17" fmla="*/ 16669 w 515518"/>
                <a:gd name="connsiteY17" fmla="*/ 447675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15518" h="447675">
                  <a:moveTo>
                    <a:pt x="16669" y="447675"/>
                  </a:moveTo>
                  <a:cubicBezTo>
                    <a:pt x="63104" y="442119"/>
                    <a:pt x="196851" y="410766"/>
                    <a:pt x="278607" y="366713"/>
                  </a:cubicBezTo>
                  <a:cubicBezTo>
                    <a:pt x="360363" y="322660"/>
                    <a:pt x="469504" y="222250"/>
                    <a:pt x="507207" y="183356"/>
                  </a:cubicBezTo>
                  <a:cubicBezTo>
                    <a:pt x="506413" y="166687"/>
                    <a:pt x="527844" y="143669"/>
                    <a:pt x="504825" y="133350"/>
                  </a:cubicBezTo>
                  <a:cubicBezTo>
                    <a:pt x="497151" y="129910"/>
                    <a:pt x="474663" y="164704"/>
                    <a:pt x="459582" y="166688"/>
                  </a:cubicBezTo>
                  <a:lnTo>
                    <a:pt x="414338" y="145256"/>
                  </a:lnTo>
                  <a:lnTo>
                    <a:pt x="504825" y="73819"/>
                  </a:lnTo>
                  <a:lnTo>
                    <a:pt x="457200" y="61913"/>
                  </a:lnTo>
                  <a:lnTo>
                    <a:pt x="345282" y="142875"/>
                  </a:lnTo>
                  <a:lnTo>
                    <a:pt x="303213" y="125413"/>
                  </a:lnTo>
                  <a:lnTo>
                    <a:pt x="478632" y="0"/>
                  </a:lnTo>
                  <a:lnTo>
                    <a:pt x="392907" y="2381"/>
                  </a:lnTo>
                  <a:cubicBezTo>
                    <a:pt x="347266" y="25003"/>
                    <a:pt x="213122" y="105569"/>
                    <a:pt x="204788" y="135731"/>
                  </a:cubicBezTo>
                  <a:cubicBezTo>
                    <a:pt x="196454" y="165893"/>
                    <a:pt x="304800" y="172244"/>
                    <a:pt x="342900" y="183356"/>
                  </a:cubicBezTo>
                  <a:lnTo>
                    <a:pt x="433388" y="202406"/>
                  </a:lnTo>
                  <a:cubicBezTo>
                    <a:pt x="420291" y="224234"/>
                    <a:pt x="336550" y="281384"/>
                    <a:pt x="264319" y="314325"/>
                  </a:cubicBezTo>
                  <a:cubicBezTo>
                    <a:pt x="192088" y="347266"/>
                    <a:pt x="63500" y="400050"/>
                    <a:pt x="0" y="400050"/>
                  </a:cubicBezTo>
                  <a:lnTo>
                    <a:pt x="16669" y="447675"/>
                  </a:lnTo>
                  <a:close/>
                </a:path>
              </a:pathLst>
            </a:custGeom>
            <a:solidFill>
              <a:srgbClr val="548ED5">
                <a:alpha val="35686"/>
              </a:srgbClr>
            </a:solidFill>
            <a:ln w="635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5219088" y="1662112"/>
              <a:ext cx="569731" cy="439803"/>
            </a:xfrm>
            <a:custGeom>
              <a:avLst/>
              <a:gdLst>
                <a:gd name="connsiteX0" fmla="*/ 545306 w 602456"/>
                <a:gd name="connsiteY0" fmla="*/ 0 h 435768"/>
                <a:gd name="connsiteX1" fmla="*/ 359568 w 602456"/>
                <a:gd name="connsiteY1" fmla="*/ 219075 h 435768"/>
                <a:gd name="connsiteX2" fmla="*/ 0 w 602456"/>
                <a:gd name="connsiteY2" fmla="*/ 419100 h 435768"/>
                <a:gd name="connsiteX3" fmla="*/ 97631 w 602456"/>
                <a:gd name="connsiteY3" fmla="*/ 435768 h 435768"/>
                <a:gd name="connsiteX4" fmla="*/ 250031 w 602456"/>
                <a:gd name="connsiteY4" fmla="*/ 400050 h 435768"/>
                <a:gd name="connsiteX5" fmla="*/ 245268 w 602456"/>
                <a:gd name="connsiteY5" fmla="*/ 345281 h 435768"/>
                <a:gd name="connsiteX6" fmla="*/ 138112 w 602456"/>
                <a:gd name="connsiteY6" fmla="*/ 388143 h 435768"/>
                <a:gd name="connsiteX7" fmla="*/ 116681 w 602456"/>
                <a:gd name="connsiteY7" fmla="*/ 388143 h 435768"/>
                <a:gd name="connsiteX8" fmla="*/ 357187 w 602456"/>
                <a:gd name="connsiteY8" fmla="*/ 261937 h 435768"/>
                <a:gd name="connsiteX9" fmla="*/ 450056 w 602456"/>
                <a:gd name="connsiteY9" fmla="*/ 197643 h 435768"/>
                <a:gd name="connsiteX10" fmla="*/ 602456 w 602456"/>
                <a:gd name="connsiteY10" fmla="*/ 14287 h 435768"/>
                <a:gd name="connsiteX11" fmla="*/ 545306 w 602456"/>
                <a:gd name="connsiteY11" fmla="*/ 0 h 435768"/>
                <a:gd name="connsiteX0" fmla="*/ 545306 w 602456"/>
                <a:gd name="connsiteY0" fmla="*/ 0 h 435768"/>
                <a:gd name="connsiteX1" fmla="*/ 359568 w 602456"/>
                <a:gd name="connsiteY1" fmla="*/ 219075 h 435768"/>
                <a:gd name="connsiteX2" fmla="*/ 0 w 602456"/>
                <a:gd name="connsiteY2" fmla="*/ 419100 h 435768"/>
                <a:gd name="connsiteX3" fmla="*/ 97631 w 602456"/>
                <a:gd name="connsiteY3" fmla="*/ 435768 h 435768"/>
                <a:gd name="connsiteX4" fmla="*/ 250031 w 602456"/>
                <a:gd name="connsiteY4" fmla="*/ 400050 h 435768"/>
                <a:gd name="connsiteX5" fmla="*/ 245268 w 602456"/>
                <a:gd name="connsiteY5" fmla="*/ 345281 h 435768"/>
                <a:gd name="connsiteX6" fmla="*/ 138112 w 602456"/>
                <a:gd name="connsiteY6" fmla="*/ 388143 h 435768"/>
                <a:gd name="connsiteX7" fmla="*/ 116681 w 602456"/>
                <a:gd name="connsiteY7" fmla="*/ 388143 h 435768"/>
                <a:gd name="connsiteX8" fmla="*/ 357187 w 602456"/>
                <a:gd name="connsiteY8" fmla="*/ 261937 h 435768"/>
                <a:gd name="connsiteX9" fmla="*/ 450056 w 602456"/>
                <a:gd name="connsiteY9" fmla="*/ 197643 h 435768"/>
                <a:gd name="connsiteX10" fmla="*/ 602456 w 602456"/>
                <a:gd name="connsiteY10" fmla="*/ 14287 h 435768"/>
                <a:gd name="connsiteX11" fmla="*/ 545306 w 602456"/>
                <a:gd name="connsiteY11" fmla="*/ 0 h 435768"/>
                <a:gd name="connsiteX0" fmla="*/ 545306 w 602456"/>
                <a:gd name="connsiteY0" fmla="*/ 0 h 435768"/>
                <a:gd name="connsiteX1" fmla="*/ 359568 w 602456"/>
                <a:gd name="connsiteY1" fmla="*/ 219075 h 435768"/>
                <a:gd name="connsiteX2" fmla="*/ 0 w 602456"/>
                <a:gd name="connsiteY2" fmla="*/ 419100 h 435768"/>
                <a:gd name="connsiteX3" fmla="*/ 97631 w 602456"/>
                <a:gd name="connsiteY3" fmla="*/ 435768 h 435768"/>
                <a:gd name="connsiteX4" fmla="*/ 250031 w 602456"/>
                <a:gd name="connsiteY4" fmla="*/ 400050 h 435768"/>
                <a:gd name="connsiteX5" fmla="*/ 245268 w 602456"/>
                <a:gd name="connsiteY5" fmla="*/ 345281 h 435768"/>
                <a:gd name="connsiteX6" fmla="*/ 138112 w 602456"/>
                <a:gd name="connsiteY6" fmla="*/ 388143 h 435768"/>
                <a:gd name="connsiteX7" fmla="*/ 116681 w 602456"/>
                <a:gd name="connsiteY7" fmla="*/ 388143 h 435768"/>
                <a:gd name="connsiteX8" fmla="*/ 357187 w 602456"/>
                <a:gd name="connsiteY8" fmla="*/ 261937 h 435768"/>
                <a:gd name="connsiteX9" fmla="*/ 450056 w 602456"/>
                <a:gd name="connsiteY9" fmla="*/ 197643 h 435768"/>
                <a:gd name="connsiteX10" fmla="*/ 602456 w 602456"/>
                <a:gd name="connsiteY10" fmla="*/ 14287 h 435768"/>
                <a:gd name="connsiteX11" fmla="*/ 545306 w 602456"/>
                <a:gd name="connsiteY11" fmla="*/ 0 h 435768"/>
                <a:gd name="connsiteX0" fmla="*/ 545306 w 602456"/>
                <a:gd name="connsiteY0" fmla="*/ 0 h 435768"/>
                <a:gd name="connsiteX1" fmla="*/ 359568 w 602456"/>
                <a:gd name="connsiteY1" fmla="*/ 219075 h 435768"/>
                <a:gd name="connsiteX2" fmla="*/ 0 w 602456"/>
                <a:gd name="connsiteY2" fmla="*/ 419100 h 435768"/>
                <a:gd name="connsiteX3" fmla="*/ 97631 w 602456"/>
                <a:gd name="connsiteY3" fmla="*/ 435768 h 435768"/>
                <a:gd name="connsiteX4" fmla="*/ 250031 w 602456"/>
                <a:gd name="connsiteY4" fmla="*/ 400050 h 435768"/>
                <a:gd name="connsiteX5" fmla="*/ 245268 w 602456"/>
                <a:gd name="connsiteY5" fmla="*/ 345281 h 435768"/>
                <a:gd name="connsiteX6" fmla="*/ 138112 w 602456"/>
                <a:gd name="connsiteY6" fmla="*/ 388143 h 435768"/>
                <a:gd name="connsiteX7" fmla="*/ 116681 w 602456"/>
                <a:gd name="connsiteY7" fmla="*/ 388143 h 435768"/>
                <a:gd name="connsiteX8" fmla="*/ 357187 w 602456"/>
                <a:gd name="connsiteY8" fmla="*/ 261937 h 435768"/>
                <a:gd name="connsiteX9" fmla="*/ 450056 w 602456"/>
                <a:gd name="connsiteY9" fmla="*/ 197643 h 435768"/>
                <a:gd name="connsiteX10" fmla="*/ 602456 w 602456"/>
                <a:gd name="connsiteY10" fmla="*/ 14287 h 435768"/>
                <a:gd name="connsiteX11" fmla="*/ 545306 w 602456"/>
                <a:gd name="connsiteY11" fmla="*/ 0 h 435768"/>
                <a:gd name="connsiteX0" fmla="*/ 545306 w 602456"/>
                <a:gd name="connsiteY0" fmla="*/ 0 h 436892"/>
                <a:gd name="connsiteX1" fmla="*/ 359568 w 602456"/>
                <a:gd name="connsiteY1" fmla="*/ 219075 h 436892"/>
                <a:gd name="connsiteX2" fmla="*/ 0 w 602456"/>
                <a:gd name="connsiteY2" fmla="*/ 419100 h 436892"/>
                <a:gd name="connsiteX3" fmla="*/ 97631 w 602456"/>
                <a:gd name="connsiteY3" fmla="*/ 435768 h 436892"/>
                <a:gd name="connsiteX4" fmla="*/ 250031 w 602456"/>
                <a:gd name="connsiteY4" fmla="*/ 400050 h 436892"/>
                <a:gd name="connsiteX5" fmla="*/ 245268 w 602456"/>
                <a:gd name="connsiteY5" fmla="*/ 345281 h 436892"/>
                <a:gd name="connsiteX6" fmla="*/ 138112 w 602456"/>
                <a:gd name="connsiteY6" fmla="*/ 388143 h 436892"/>
                <a:gd name="connsiteX7" fmla="*/ 116681 w 602456"/>
                <a:gd name="connsiteY7" fmla="*/ 388143 h 436892"/>
                <a:gd name="connsiteX8" fmla="*/ 357187 w 602456"/>
                <a:gd name="connsiteY8" fmla="*/ 261937 h 436892"/>
                <a:gd name="connsiteX9" fmla="*/ 450056 w 602456"/>
                <a:gd name="connsiteY9" fmla="*/ 197643 h 436892"/>
                <a:gd name="connsiteX10" fmla="*/ 602456 w 602456"/>
                <a:gd name="connsiteY10" fmla="*/ 14287 h 436892"/>
                <a:gd name="connsiteX11" fmla="*/ 545306 w 602456"/>
                <a:gd name="connsiteY11" fmla="*/ 0 h 436892"/>
                <a:gd name="connsiteX0" fmla="*/ 545306 w 602456"/>
                <a:gd name="connsiteY0" fmla="*/ 0 h 436408"/>
                <a:gd name="connsiteX1" fmla="*/ 359568 w 602456"/>
                <a:gd name="connsiteY1" fmla="*/ 219075 h 436408"/>
                <a:gd name="connsiteX2" fmla="*/ 0 w 602456"/>
                <a:gd name="connsiteY2" fmla="*/ 419100 h 436408"/>
                <a:gd name="connsiteX3" fmla="*/ 97631 w 602456"/>
                <a:gd name="connsiteY3" fmla="*/ 435768 h 436408"/>
                <a:gd name="connsiteX4" fmla="*/ 250031 w 602456"/>
                <a:gd name="connsiteY4" fmla="*/ 400050 h 436408"/>
                <a:gd name="connsiteX5" fmla="*/ 245268 w 602456"/>
                <a:gd name="connsiteY5" fmla="*/ 345281 h 436408"/>
                <a:gd name="connsiteX6" fmla="*/ 138112 w 602456"/>
                <a:gd name="connsiteY6" fmla="*/ 388143 h 436408"/>
                <a:gd name="connsiteX7" fmla="*/ 116681 w 602456"/>
                <a:gd name="connsiteY7" fmla="*/ 388143 h 436408"/>
                <a:gd name="connsiteX8" fmla="*/ 357187 w 602456"/>
                <a:gd name="connsiteY8" fmla="*/ 261937 h 436408"/>
                <a:gd name="connsiteX9" fmla="*/ 450056 w 602456"/>
                <a:gd name="connsiteY9" fmla="*/ 197643 h 436408"/>
                <a:gd name="connsiteX10" fmla="*/ 602456 w 602456"/>
                <a:gd name="connsiteY10" fmla="*/ 14287 h 436408"/>
                <a:gd name="connsiteX11" fmla="*/ 545306 w 602456"/>
                <a:gd name="connsiteY11" fmla="*/ 0 h 436408"/>
                <a:gd name="connsiteX0" fmla="*/ 551723 w 608873"/>
                <a:gd name="connsiteY0" fmla="*/ 0 h 436408"/>
                <a:gd name="connsiteX1" fmla="*/ 365985 w 608873"/>
                <a:gd name="connsiteY1" fmla="*/ 219075 h 436408"/>
                <a:gd name="connsiteX2" fmla="*/ 6417 w 608873"/>
                <a:gd name="connsiteY2" fmla="*/ 419100 h 436408"/>
                <a:gd name="connsiteX3" fmla="*/ 104048 w 608873"/>
                <a:gd name="connsiteY3" fmla="*/ 435768 h 436408"/>
                <a:gd name="connsiteX4" fmla="*/ 256448 w 608873"/>
                <a:gd name="connsiteY4" fmla="*/ 400050 h 436408"/>
                <a:gd name="connsiteX5" fmla="*/ 251685 w 608873"/>
                <a:gd name="connsiteY5" fmla="*/ 345281 h 436408"/>
                <a:gd name="connsiteX6" fmla="*/ 144529 w 608873"/>
                <a:gd name="connsiteY6" fmla="*/ 388143 h 436408"/>
                <a:gd name="connsiteX7" fmla="*/ 123098 w 608873"/>
                <a:gd name="connsiteY7" fmla="*/ 388143 h 436408"/>
                <a:gd name="connsiteX8" fmla="*/ 363604 w 608873"/>
                <a:gd name="connsiteY8" fmla="*/ 261937 h 436408"/>
                <a:gd name="connsiteX9" fmla="*/ 456473 w 608873"/>
                <a:gd name="connsiteY9" fmla="*/ 197643 h 436408"/>
                <a:gd name="connsiteX10" fmla="*/ 608873 w 608873"/>
                <a:gd name="connsiteY10" fmla="*/ 14287 h 436408"/>
                <a:gd name="connsiteX11" fmla="*/ 551723 w 608873"/>
                <a:gd name="connsiteY11" fmla="*/ 0 h 436408"/>
                <a:gd name="connsiteX0" fmla="*/ 546096 w 603246"/>
                <a:gd name="connsiteY0" fmla="*/ 0 h 440612"/>
                <a:gd name="connsiteX1" fmla="*/ 360358 w 603246"/>
                <a:gd name="connsiteY1" fmla="*/ 219075 h 440612"/>
                <a:gd name="connsiteX2" fmla="*/ 790 w 603246"/>
                <a:gd name="connsiteY2" fmla="*/ 419100 h 440612"/>
                <a:gd name="connsiteX3" fmla="*/ 98421 w 603246"/>
                <a:gd name="connsiteY3" fmla="*/ 435768 h 440612"/>
                <a:gd name="connsiteX4" fmla="*/ 250821 w 603246"/>
                <a:gd name="connsiteY4" fmla="*/ 400050 h 440612"/>
                <a:gd name="connsiteX5" fmla="*/ 246058 w 603246"/>
                <a:gd name="connsiteY5" fmla="*/ 345281 h 440612"/>
                <a:gd name="connsiteX6" fmla="*/ 138902 w 603246"/>
                <a:gd name="connsiteY6" fmla="*/ 388143 h 440612"/>
                <a:gd name="connsiteX7" fmla="*/ 117471 w 603246"/>
                <a:gd name="connsiteY7" fmla="*/ 388143 h 440612"/>
                <a:gd name="connsiteX8" fmla="*/ 357977 w 603246"/>
                <a:gd name="connsiteY8" fmla="*/ 261937 h 440612"/>
                <a:gd name="connsiteX9" fmla="*/ 450846 w 603246"/>
                <a:gd name="connsiteY9" fmla="*/ 197643 h 440612"/>
                <a:gd name="connsiteX10" fmla="*/ 603246 w 603246"/>
                <a:gd name="connsiteY10" fmla="*/ 14287 h 440612"/>
                <a:gd name="connsiteX11" fmla="*/ 546096 w 603246"/>
                <a:gd name="connsiteY11" fmla="*/ 0 h 440612"/>
                <a:gd name="connsiteX0" fmla="*/ 511256 w 568406"/>
                <a:gd name="connsiteY0" fmla="*/ 0 h 445924"/>
                <a:gd name="connsiteX1" fmla="*/ 325518 w 568406"/>
                <a:gd name="connsiteY1" fmla="*/ 219075 h 445924"/>
                <a:gd name="connsiteX2" fmla="*/ 875 w 568406"/>
                <a:gd name="connsiteY2" fmla="*/ 428625 h 445924"/>
                <a:gd name="connsiteX3" fmla="*/ 63581 w 568406"/>
                <a:gd name="connsiteY3" fmla="*/ 435768 h 445924"/>
                <a:gd name="connsiteX4" fmla="*/ 215981 w 568406"/>
                <a:gd name="connsiteY4" fmla="*/ 400050 h 445924"/>
                <a:gd name="connsiteX5" fmla="*/ 211218 w 568406"/>
                <a:gd name="connsiteY5" fmla="*/ 345281 h 445924"/>
                <a:gd name="connsiteX6" fmla="*/ 104062 w 568406"/>
                <a:gd name="connsiteY6" fmla="*/ 388143 h 445924"/>
                <a:gd name="connsiteX7" fmla="*/ 82631 w 568406"/>
                <a:gd name="connsiteY7" fmla="*/ 388143 h 445924"/>
                <a:gd name="connsiteX8" fmla="*/ 323137 w 568406"/>
                <a:gd name="connsiteY8" fmla="*/ 261937 h 445924"/>
                <a:gd name="connsiteX9" fmla="*/ 416006 w 568406"/>
                <a:gd name="connsiteY9" fmla="*/ 197643 h 445924"/>
                <a:gd name="connsiteX10" fmla="*/ 568406 w 568406"/>
                <a:gd name="connsiteY10" fmla="*/ 14287 h 445924"/>
                <a:gd name="connsiteX11" fmla="*/ 511256 w 568406"/>
                <a:gd name="connsiteY11" fmla="*/ 0 h 445924"/>
                <a:gd name="connsiteX0" fmla="*/ 527231 w 584381"/>
                <a:gd name="connsiteY0" fmla="*/ 0 h 450856"/>
                <a:gd name="connsiteX1" fmla="*/ 385943 w 584381"/>
                <a:gd name="connsiteY1" fmla="*/ 180975 h 450856"/>
                <a:gd name="connsiteX2" fmla="*/ 16850 w 584381"/>
                <a:gd name="connsiteY2" fmla="*/ 428625 h 450856"/>
                <a:gd name="connsiteX3" fmla="*/ 79556 w 584381"/>
                <a:gd name="connsiteY3" fmla="*/ 435768 h 450856"/>
                <a:gd name="connsiteX4" fmla="*/ 231956 w 584381"/>
                <a:gd name="connsiteY4" fmla="*/ 400050 h 450856"/>
                <a:gd name="connsiteX5" fmla="*/ 227193 w 584381"/>
                <a:gd name="connsiteY5" fmla="*/ 345281 h 450856"/>
                <a:gd name="connsiteX6" fmla="*/ 120037 w 584381"/>
                <a:gd name="connsiteY6" fmla="*/ 388143 h 450856"/>
                <a:gd name="connsiteX7" fmla="*/ 98606 w 584381"/>
                <a:gd name="connsiteY7" fmla="*/ 388143 h 450856"/>
                <a:gd name="connsiteX8" fmla="*/ 339112 w 584381"/>
                <a:gd name="connsiteY8" fmla="*/ 261937 h 450856"/>
                <a:gd name="connsiteX9" fmla="*/ 431981 w 584381"/>
                <a:gd name="connsiteY9" fmla="*/ 197643 h 450856"/>
                <a:gd name="connsiteX10" fmla="*/ 584381 w 584381"/>
                <a:gd name="connsiteY10" fmla="*/ 14287 h 450856"/>
                <a:gd name="connsiteX11" fmla="*/ 527231 w 584381"/>
                <a:gd name="connsiteY11" fmla="*/ 0 h 450856"/>
                <a:gd name="connsiteX0" fmla="*/ 510970 w 568120"/>
                <a:gd name="connsiteY0" fmla="*/ 0 h 459756"/>
                <a:gd name="connsiteX1" fmla="*/ 369682 w 568120"/>
                <a:gd name="connsiteY1" fmla="*/ 180975 h 459756"/>
                <a:gd name="connsiteX2" fmla="*/ 589 w 568120"/>
                <a:gd name="connsiteY2" fmla="*/ 428625 h 459756"/>
                <a:gd name="connsiteX3" fmla="*/ 63295 w 568120"/>
                <a:gd name="connsiteY3" fmla="*/ 435768 h 459756"/>
                <a:gd name="connsiteX4" fmla="*/ 215695 w 568120"/>
                <a:gd name="connsiteY4" fmla="*/ 400050 h 459756"/>
                <a:gd name="connsiteX5" fmla="*/ 210932 w 568120"/>
                <a:gd name="connsiteY5" fmla="*/ 345281 h 459756"/>
                <a:gd name="connsiteX6" fmla="*/ 103776 w 568120"/>
                <a:gd name="connsiteY6" fmla="*/ 388143 h 459756"/>
                <a:gd name="connsiteX7" fmla="*/ 82345 w 568120"/>
                <a:gd name="connsiteY7" fmla="*/ 388143 h 459756"/>
                <a:gd name="connsiteX8" fmla="*/ 322851 w 568120"/>
                <a:gd name="connsiteY8" fmla="*/ 261937 h 459756"/>
                <a:gd name="connsiteX9" fmla="*/ 415720 w 568120"/>
                <a:gd name="connsiteY9" fmla="*/ 197643 h 459756"/>
                <a:gd name="connsiteX10" fmla="*/ 568120 w 568120"/>
                <a:gd name="connsiteY10" fmla="*/ 14287 h 459756"/>
                <a:gd name="connsiteX11" fmla="*/ 510970 w 568120"/>
                <a:gd name="connsiteY11" fmla="*/ 0 h 459756"/>
                <a:gd name="connsiteX0" fmla="*/ 511760 w 568910"/>
                <a:gd name="connsiteY0" fmla="*/ 0 h 445988"/>
                <a:gd name="connsiteX1" fmla="*/ 370472 w 568910"/>
                <a:gd name="connsiteY1" fmla="*/ 180975 h 445988"/>
                <a:gd name="connsiteX2" fmla="*/ 1379 w 568910"/>
                <a:gd name="connsiteY2" fmla="*/ 428625 h 445988"/>
                <a:gd name="connsiteX3" fmla="*/ 64085 w 568910"/>
                <a:gd name="connsiteY3" fmla="*/ 435768 h 445988"/>
                <a:gd name="connsiteX4" fmla="*/ 216485 w 568910"/>
                <a:gd name="connsiteY4" fmla="*/ 400050 h 445988"/>
                <a:gd name="connsiteX5" fmla="*/ 211722 w 568910"/>
                <a:gd name="connsiteY5" fmla="*/ 345281 h 445988"/>
                <a:gd name="connsiteX6" fmla="*/ 104566 w 568910"/>
                <a:gd name="connsiteY6" fmla="*/ 388143 h 445988"/>
                <a:gd name="connsiteX7" fmla="*/ 83135 w 568910"/>
                <a:gd name="connsiteY7" fmla="*/ 388143 h 445988"/>
                <a:gd name="connsiteX8" fmla="*/ 323641 w 568910"/>
                <a:gd name="connsiteY8" fmla="*/ 261937 h 445988"/>
                <a:gd name="connsiteX9" fmla="*/ 416510 w 568910"/>
                <a:gd name="connsiteY9" fmla="*/ 197643 h 445988"/>
                <a:gd name="connsiteX10" fmla="*/ 568910 w 568910"/>
                <a:gd name="connsiteY10" fmla="*/ 14287 h 445988"/>
                <a:gd name="connsiteX11" fmla="*/ 511760 w 568910"/>
                <a:gd name="connsiteY11" fmla="*/ 0 h 445988"/>
                <a:gd name="connsiteX0" fmla="*/ 512590 w 569740"/>
                <a:gd name="connsiteY0" fmla="*/ 0 h 441520"/>
                <a:gd name="connsiteX1" fmla="*/ 371302 w 569740"/>
                <a:gd name="connsiteY1" fmla="*/ 180975 h 441520"/>
                <a:gd name="connsiteX2" fmla="*/ 2209 w 569740"/>
                <a:gd name="connsiteY2" fmla="*/ 428625 h 441520"/>
                <a:gd name="connsiteX3" fmla="*/ 217315 w 569740"/>
                <a:gd name="connsiteY3" fmla="*/ 400050 h 441520"/>
                <a:gd name="connsiteX4" fmla="*/ 212552 w 569740"/>
                <a:gd name="connsiteY4" fmla="*/ 345281 h 441520"/>
                <a:gd name="connsiteX5" fmla="*/ 105396 w 569740"/>
                <a:gd name="connsiteY5" fmla="*/ 388143 h 441520"/>
                <a:gd name="connsiteX6" fmla="*/ 83965 w 569740"/>
                <a:gd name="connsiteY6" fmla="*/ 388143 h 441520"/>
                <a:gd name="connsiteX7" fmla="*/ 324471 w 569740"/>
                <a:gd name="connsiteY7" fmla="*/ 261937 h 441520"/>
                <a:gd name="connsiteX8" fmla="*/ 417340 w 569740"/>
                <a:gd name="connsiteY8" fmla="*/ 197643 h 441520"/>
                <a:gd name="connsiteX9" fmla="*/ 569740 w 569740"/>
                <a:gd name="connsiteY9" fmla="*/ 14287 h 441520"/>
                <a:gd name="connsiteX10" fmla="*/ 512590 w 569740"/>
                <a:gd name="connsiteY10" fmla="*/ 0 h 441520"/>
                <a:gd name="connsiteX0" fmla="*/ 512581 w 569731"/>
                <a:gd name="connsiteY0" fmla="*/ 0 h 439803"/>
                <a:gd name="connsiteX1" fmla="*/ 371293 w 569731"/>
                <a:gd name="connsiteY1" fmla="*/ 180975 h 439803"/>
                <a:gd name="connsiteX2" fmla="*/ 2200 w 569731"/>
                <a:gd name="connsiteY2" fmla="*/ 428625 h 439803"/>
                <a:gd name="connsiteX3" fmla="*/ 217306 w 569731"/>
                <a:gd name="connsiteY3" fmla="*/ 400050 h 439803"/>
                <a:gd name="connsiteX4" fmla="*/ 212543 w 569731"/>
                <a:gd name="connsiteY4" fmla="*/ 345281 h 439803"/>
                <a:gd name="connsiteX5" fmla="*/ 105387 w 569731"/>
                <a:gd name="connsiteY5" fmla="*/ 388143 h 439803"/>
                <a:gd name="connsiteX6" fmla="*/ 83956 w 569731"/>
                <a:gd name="connsiteY6" fmla="*/ 388143 h 439803"/>
                <a:gd name="connsiteX7" fmla="*/ 324462 w 569731"/>
                <a:gd name="connsiteY7" fmla="*/ 261937 h 439803"/>
                <a:gd name="connsiteX8" fmla="*/ 417331 w 569731"/>
                <a:gd name="connsiteY8" fmla="*/ 197643 h 439803"/>
                <a:gd name="connsiteX9" fmla="*/ 569731 w 569731"/>
                <a:gd name="connsiteY9" fmla="*/ 14287 h 439803"/>
                <a:gd name="connsiteX10" fmla="*/ 512581 w 569731"/>
                <a:gd name="connsiteY10" fmla="*/ 0 h 439803"/>
                <a:gd name="connsiteX0" fmla="*/ 512581 w 569731"/>
                <a:gd name="connsiteY0" fmla="*/ 0 h 439803"/>
                <a:gd name="connsiteX1" fmla="*/ 371293 w 569731"/>
                <a:gd name="connsiteY1" fmla="*/ 180975 h 439803"/>
                <a:gd name="connsiteX2" fmla="*/ 2200 w 569731"/>
                <a:gd name="connsiteY2" fmla="*/ 428625 h 439803"/>
                <a:gd name="connsiteX3" fmla="*/ 217306 w 569731"/>
                <a:gd name="connsiteY3" fmla="*/ 400050 h 439803"/>
                <a:gd name="connsiteX4" fmla="*/ 212543 w 569731"/>
                <a:gd name="connsiteY4" fmla="*/ 345281 h 439803"/>
                <a:gd name="connsiteX5" fmla="*/ 105387 w 569731"/>
                <a:gd name="connsiteY5" fmla="*/ 388143 h 439803"/>
                <a:gd name="connsiteX6" fmla="*/ 83956 w 569731"/>
                <a:gd name="connsiteY6" fmla="*/ 388143 h 439803"/>
                <a:gd name="connsiteX7" fmla="*/ 417331 w 569731"/>
                <a:gd name="connsiteY7" fmla="*/ 197643 h 439803"/>
                <a:gd name="connsiteX8" fmla="*/ 569731 w 569731"/>
                <a:gd name="connsiteY8" fmla="*/ 14287 h 439803"/>
                <a:gd name="connsiteX9" fmla="*/ 512581 w 569731"/>
                <a:gd name="connsiteY9" fmla="*/ 0 h 43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9731" h="439803">
                  <a:moveTo>
                    <a:pt x="512581" y="0"/>
                  </a:moveTo>
                  <a:cubicBezTo>
                    <a:pt x="472100" y="34131"/>
                    <a:pt x="456357" y="109538"/>
                    <a:pt x="371293" y="180975"/>
                  </a:cubicBezTo>
                  <a:cubicBezTo>
                    <a:pt x="286230" y="252413"/>
                    <a:pt x="-29285" y="395287"/>
                    <a:pt x="2200" y="428625"/>
                  </a:cubicBezTo>
                  <a:cubicBezTo>
                    <a:pt x="32844" y="461072"/>
                    <a:pt x="182249" y="413941"/>
                    <a:pt x="217306" y="400050"/>
                  </a:cubicBezTo>
                  <a:lnTo>
                    <a:pt x="212543" y="345281"/>
                  </a:lnTo>
                  <a:lnTo>
                    <a:pt x="105387" y="388143"/>
                  </a:lnTo>
                  <a:lnTo>
                    <a:pt x="83956" y="388143"/>
                  </a:lnTo>
                  <a:cubicBezTo>
                    <a:pt x="135947" y="356393"/>
                    <a:pt x="336369" y="259952"/>
                    <a:pt x="417331" y="197643"/>
                  </a:cubicBezTo>
                  <a:cubicBezTo>
                    <a:pt x="498293" y="135334"/>
                    <a:pt x="553856" y="47228"/>
                    <a:pt x="569731" y="14287"/>
                  </a:cubicBezTo>
                  <a:lnTo>
                    <a:pt x="512581" y="0"/>
                  </a:lnTo>
                  <a:close/>
                </a:path>
              </a:pathLst>
            </a:custGeom>
            <a:solidFill>
              <a:srgbClr val="548ED5">
                <a:alpha val="35686"/>
              </a:srgbClr>
            </a:solidFill>
            <a:ln w="635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3667125" y="1892300"/>
              <a:ext cx="641350" cy="462440"/>
            </a:xfrm>
            <a:custGeom>
              <a:avLst/>
              <a:gdLst>
                <a:gd name="connsiteX0" fmla="*/ 400050 w 641350"/>
                <a:gd name="connsiteY0" fmla="*/ 225425 h 469900"/>
                <a:gd name="connsiteX1" fmla="*/ 238125 w 641350"/>
                <a:gd name="connsiteY1" fmla="*/ 187325 h 469900"/>
                <a:gd name="connsiteX2" fmla="*/ 250825 w 641350"/>
                <a:gd name="connsiteY2" fmla="*/ 120650 h 469900"/>
                <a:gd name="connsiteX3" fmla="*/ 336550 w 641350"/>
                <a:gd name="connsiteY3" fmla="*/ 117475 h 469900"/>
                <a:gd name="connsiteX4" fmla="*/ 311150 w 641350"/>
                <a:gd name="connsiteY4" fmla="*/ 69850 h 469900"/>
                <a:gd name="connsiteX5" fmla="*/ 409575 w 641350"/>
                <a:gd name="connsiteY5" fmla="*/ 63500 h 469900"/>
                <a:gd name="connsiteX6" fmla="*/ 425450 w 641350"/>
                <a:gd name="connsiteY6" fmla="*/ 123825 h 469900"/>
                <a:gd name="connsiteX7" fmla="*/ 485775 w 641350"/>
                <a:gd name="connsiteY7" fmla="*/ 114300 h 469900"/>
                <a:gd name="connsiteX8" fmla="*/ 600075 w 641350"/>
                <a:gd name="connsiteY8" fmla="*/ 0 h 469900"/>
                <a:gd name="connsiteX9" fmla="*/ 641350 w 641350"/>
                <a:gd name="connsiteY9" fmla="*/ 44450 h 469900"/>
                <a:gd name="connsiteX10" fmla="*/ 304800 w 641350"/>
                <a:gd name="connsiteY10" fmla="*/ 384175 h 469900"/>
                <a:gd name="connsiteX11" fmla="*/ 133350 w 641350"/>
                <a:gd name="connsiteY11" fmla="*/ 469900 h 469900"/>
                <a:gd name="connsiteX12" fmla="*/ 0 w 641350"/>
                <a:gd name="connsiteY12" fmla="*/ 460375 h 469900"/>
                <a:gd name="connsiteX13" fmla="*/ 79375 w 641350"/>
                <a:gd name="connsiteY13" fmla="*/ 387350 h 469900"/>
                <a:gd name="connsiteX14" fmla="*/ 174625 w 641350"/>
                <a:gd name="connsiteY14" fmla="*/ 387350 h 469900"/>
                <a:gd name="connsiteX15" fmla="*/ 400050 w 641350"/>
                <a:gd name="connsiteY15" fmla="*/ 225425 h 469900"/>
                <a:gd name="connsiteX0" fmla="*/ 400050 w 641350"/>
                <a:gd name="connsiteY0" fmla="*/ 225425 h 469900"/>
                <a:gd name="connsiteX1" fmla="*/ 371475 w 641350"/>
                <a:gd name="connsiteY1" fmla="*/ 184150 h 469900"/>
                <a:gd name="connsiteX2" fmla="*/ 238125 w 641350"/>
                <a:gd name="connsiteY2" fmla="*/ 187325 h 469900"/>
                <a:gd name="connsiteX3" fmla="*/ 250825 w 641350"/>
                <a:gd name="connsiteY3" fmla="*/ 120650 h 469900"/>
                <a:gd name="connsiteX4" fmla="*/ 336550 w 641350"/>
                <a:gd name="connsiteY4" fmla="*/ 117475 h 469900"/>
                <a:gd name="connsiteX5" fmla="*/ 311150 w 641350"/>
                <a:gd name="connsiteY5" fmla="*/ 69850 h 469900"/>
                <a:gd name="connsiteX6" fmla="*/ 409575 w 641350"/>
                <a:gd name="connsiteY6" fmla="*/ 63500 h 469900"/>
                <a:gd name="connsiteX7" fmla="*/ 425450 w 641350"/>
                <a:gd name="connsiteY7" fmla="*/ 123825 h 469900"/>
                <a:gd name="connsiteX8" fmla="*/ 485775 w 641350"/>
                <a:gd name="connsiteY8" fmla="*/ 114300 h 469900"/>
                <a:gd name="connsiteX9" fmla="*/ 600075 w 641350"/>
                <a:gd name="connsiteY9" fmla="*/ 0 h 469900"/>
                <a:gd name="connsiteX10" fmla="*/ 641350 w 641350"/>
                <a:gd name="connsiteY10" fmla="*/ 44450 h 469900"/>
                <a:gd name="connsiteX11" fmla="*/ 304800 w 641350"/>
                <a:gd name="connsiteY11" fmla="*/ 384175 h 469900"/>
                <a:gd name="connsiteX12" fmla="*/ 133350 w 641350"/>
                <a:gd name="connsiteY12" fmla="*/ 469900 h 469900"/>
                <a:gd name="connsiteX13" fmla="*/ 0 w 641350"/>
                <a:gd name="connsiteY13" fmla="*/ 460375 h 469900"/>
                <a:gd name="connsiteX14" fmla="*/ 79375 w 641350"/>
                <a:gd name="connsiteY14" fmla="*/ 387350 h 469900"/>
                <a:gd name="connsiteX15" fmla="*/ 174625 w 641350"/>
                <a:gd name="connsiteY15" fmla="*/ 387350 h 469900"/>
                <a:gd name="connsiteX16" fmla="*/ 400050 w 641350"/>
                <a:gd name="connsiteY16" fmla="*/ 225425 h 469900"/>
                <a:gd name="connsiteX0" fmla="*/ 400050 w 641350"/>
                <a:gd name="connsiteY0" fmla="*/ 225425 h 469900"/>
                <a:gd name="connsiteX1" fmla="*/ 371475 w 641350"/>
                <a:gd name="connsiteY1" fmla="*/ 184150 h 469900"/>
                <a:gd name="connsiteX2" fmla="*/ 269875 w 641350"/>
                <a:gd name="connsiteY2" fmla="*/ 174625 h 469900"/>
                <a:gd name="connsiteX3" fmla="*/ 250825 w 641350"/>
                <a:gd name="connsiteY3" fmla="*/ 120650 h 469900"/>
                <a:gd name="connsiteX4" fmla="*/ 336550 w 641350"/>
                <a:gd name="connsiteY4" fmla="*/ 117475 h 469900"/>
                <a:gd name="connsiteX5" fmla="*/ 311150 w 641350"/>
                <a:gd name="connsiteY5" fmla="*/ 69850 h 469900"/>
                <a:gd name="connsiteX6" fmla="*/ 409575 w 641350"/>
                <a:gd name="connsiteY6" fmla="*/ 63500 h 469900"/>
                <a:gd name="connsiteX7" fmla="*/ 425450 w 641350"/>
                <a:gd name="connsiteY7" fmla="*/ 123825 h 469900"/>
                <a:gd name="connsiteX8" fmla="*/ 485775 w 641350"/>
                <a:gd name="connsiteY8" fmla="*/ 114300 h 469900"/>
                <a:gd name="connsiteX9" fmla="*/ 600075 w 641350"/>
                <a:gd name="connsiteY9" fmla="*/ 0 h 469900"/>
                <a:gd name="connsiteX10" fmla="*/ 641350 w 641350"/>
                <a:gd name="connsiteY10" fmla="*/ 44450 h 469900"/>
                <a:gd name="connsiteX11" fmla="*/ 304800 w 641350"/>
                <a:gd name="connsiteY11" fmla="*/ 384175 h 469900"/>
                <a:gd name="connsiteX12" fmla="*/ 133350 w 641350"/>
                <a:gd name="connsiteY12" fmla="*/ 469900 h 469900"/>
                <a:gd name="connsiteX13" fmla="*/ 0 w 641350"/>
                <a:gd name="connsiteY13" fmla="*/ 460375 h 469900"/>
                <a:gd name="connsiteX14" fmla="*/ 79375 w 641350"/>
                <a:gd name="connsiteY14" fmla="*/ 387350 h 469900"/>
                <a:gd name="connsiteX15" fmla="*/ 174625 w 641350"/>
                <a:gd name="connsiteY15" fmla="*/ 387350 h 469900"/>
                <a:gd name="connsiteX16" fmla="*/ 400050 w 641350"/>
                <a:gd name="connsiteY16" fmla="*/ 225425 h 469900"/>
                <a:gd name="connsiteX0" fmla="*/ 400050 w 641350"/>
                <a:gd name="connsiteY0" fmla="*/ 225425 h 469900"/>
                <a:gd name="connsiteX1" fmla="*/ 371475 w 641350"/>
                <a:gd name="connsiteY1" fmla="*/ 184150 h 469900"/>
                <a:gd name="connsiteX2" fmla="*/ 269875 w 641350"/>
                <a:gd name="connsiteY2" fmla="*/ 174625 h 469900"/>
                <a:gd name="connsiteX3" fmla="*/ 250825 w 641350"/>
                <a:gd name="connsiteY3" fmla="*/ 120650 h 469900"/>
                <a:gd name="connsiteX4" fmla="*/ 336550 w 641350"/>
                <a:gd name="connsiteY4" fmla="*/ 117475 h 469900"/>
                <a:gd name="connsiteX5" fmla="*/ 311150 w 641350"/>
                <a:gd name="connsiteY5" fmla="*/ 69850 h 469900"/>
                <a:gd name="connsiteX6" fmla="*/ 409575 w 641350"/>
                <a:gd name="connsiteY6" fmla="*/ 63500 h 469900"/>
                <a:gd name="connsiteX7" fmla="*/ 425450 w 641350"/>
                <a:gd name="connsiteY7" fmla="*/ 127000 h 469900"/>
                <a:gd name="connsiteX8" fmla="*/ 485775 w 641350"/>
                <a:gd name="connsiteY8" fmla="*/ 114300 h 469900"/>
                <a:gd name="connsiteX9" fmla="*/ 600075 w 641350"/>
                <a:gd name="connsiteY9" fmla="*/ 0 h 469900"/>
                <a:gd name="connsiteX10" fmla="*/ 641350 w 641350"/>
                <a:gd name="connsiteY10" fmla="*/ 44450 h 469900"/>
                <a:gd name="connsiteX11" fmla="*/ 304800 w 641350"/>
                <a:gd name="connsiteY11" fmla="*/ 384175 h 469900"/>
                <a:gd name="connsiteX12" fmla="*/ 133350 w 641350"/>
                <a:gd name="connsiteY12" fmla="*/ 469900 h 469900"/>
                <a:gd name="connsiteX13" fmla="*/ 0 w 641350"/>
                <a:gd name="connsiteY13" fmla="*/ 460375 h 469900"/>
                <a:gd name="connsiteX14" fmla="*/ 79375 w 641350"/>
                <a:gd name="connsiteY14" fmla="*/ 387350 h 469900"/>
                <a:gd name="connsiteX15" fmla="*/ 174625 w 641350"/>
                <a:gd name="connsiteY15" fmla="*/ 387350 h 469900"/>
                <a:gd name="connsiteX16" fmla="*/ 400050 w 641350"/>
                <a:gd name="connsiteY16" fmla="*/ 225425 h 469900"/>
                <a:gd name="connsiteX0" fmla="*/ 400050 w 641350"/>
                <a:gd name="connsiteY0" fmla="*/ 225425 h 469900"/>
                <a:gd name="connsiteX1" fmla="*/ 371475 w 641350"/>
                <a:gd name="connsiteY1" fmla="*/ 184150 h 469900"/>
                <a:gd name="connsiteX2" fmla="*/ 269875 w 641350"/>
                <a:gd name="connsiteY2" fmla="*/ 174625 h 469900"/>
                <a:gd name="connsiteX3" fmla="*/ 250825 w 641350"/>
                <a:gd name="connsiteY3" fmla="*/ 120650 h 469900"/>
                <a:gd name="connsiteX4" fmla="*/ 336550 w 641350"/>
                <a:gd name="connsiteY4" fmla="*/ 117475 h 469900"/>
                <a:gd name="connsiteX5" fmla="*/ 311150 w 641350"/>
                <a:gd name="connsiteY5" fmla="*/ 69850 h 469900"/>
                <a:gd name="connsiteX6" fmla="*/ 409575 w 641350"/>
                <a:gd name="connsiteY6" fmla="*/ 63500 h 469900"/>
                <a:gd name="connsiteX7" fmla="*/ 425450 w 641350"/>
                <a:gd name="connsiteY7" fmla="*/ 127000 h 469900"/>
                <a:gd name="connsiteX8" fmla="*/ 485775 w 641350"/>
                <a:gd name="connsiteY8" fmla="*/ 114300 h 469900"/>
                <a:gd name="connsiteX9" fmla="*/ 600075 w 641350"/>
                <a:gd name="connsiteY9" fmla="*/ 0 h 469900"/>
                <a:gd name="connsiteX10" fmla="*/ 641350 w 641350"/>
                <a:gd name="connsiteY10" fmla="*/ 44450 h 469900"/>
                <a:gd name="connsiteX11" fmla="*/ 304800 w 641350"/>
                <a:gd name="connsiteY11" fmla="*/ 384175 h 469900"/>
                <a:gd name="connsiteX12" fmla="*/ 133350 w 641350"/>
                <a:gd name="connsiteY12" fmla="*/ 469900 h 469900"/>
                <a:gd name="connsiteX13" fmla="*/ 0 w 641350"/>
                <a:gd name="connsiteY13" fmla="*/ 460375 h 469900"/>
                <a:gd name="connsiteX14" fmla="*/ 79375 w 641350"/>
                <a:gd name="connsiteY14" fmla="*/ 387350 h 469900"/>
                <a:gd name="connsiteX15" fmla="*/ 174625 w 641350"/>
                <a:gd name="connsiteY15" fmla="*/ 387350 h 469900"/>
                <a:gd name="connsiteX16" fmla="*/ 400050 w 641350"/>
                <a:gd name="connsiteY16" fmla="*/ 225425 h 469900"/>
                <a:gd name="connsiteX0" fmla="*/ 400050 w 641350"/>
                <a:gd name="connsiteY0" fmla="*/ 225425 h 469900"/>
                <a:gd name="connsiteX1" fmla="*/ 371475 w 641350"/>
                <a:gd name="connsiteY1" fmla="*/ 184150 h 469900"/>
                <a:gd name="connsiteX2" fmla="*/ 269875 w 641350"/>
                <a:gd name="connsiteY2" fmla="*/ 174625 h 469900"/>
                <a:gd name="connsiteX3" fmla="*/ 250825 w 641350"/>
                <a:gd name="connsiteY3" fmla="*/ 120650 h 469900"/>
                <a:gd name="connsiteX4" fmla="*/ 336550 w 641350"/>
                <a:gd name="connsiteY4" fmla="*/ 117475 h 469900"/>
                <a:gd name="connsiteX5" fmla="*/ 311150 w 641350"/>
                <a:gd name="connsiteY5" fmla="*/ 69850 h 469900"/>
                <a:gd name="connsiteX6" fmla="*/ 409575 w 641350"/>
                <a:gd name="connsiteY6" fmla="*/ 63500 h 469900"/>
                <a:gd name="connsiteX7" fmla="*/ 425450 w 641350"/>
                <a:gd name="connsiteY7" fmla="*/ 127000 h 469900"/>
                <a:gd name="connsiteX8" fmla="*/ 485775 w 641350"/>
                <a:gd name="connsiteY8" fmla="*/ 114300 h 469900"/>
                <a:gd name="connsiteX9" fmla="*/ 600075 w 641350"/>
                <a:gd name="connsiteY9" fmla="*/ 0 h 469900"/>
                <a:gd name="connsiteX10" fmla="*/ 641350 w 641350"/>
                <a:gd name="connsiteY10" fmla="*/ 44450 h 469900"/>
                <a:gd name="connsiteX11" fmla="*/ 304800 w 641350"/>
                <a:gd name="connsiteY11" fmla="*/ 384175 h 469900"/>
                <a:gd name="connsiteX12" fmla="*/ 133350 w 641350"/>
                <a:gd name="connsiteY12" fmla="*/ 469900 h 469900"/>
                <a:gd name="connsiteX13" fmla="*/ 0 w 641350"/>
                <a:gd name="connsiteY13" fmla="*/ 460375 h 469900"/>
                <a:gd name="connsiteX14" fmla="*/ 47625 w 641350"/>
                <a:gd name="connsiteY14" fmla="*/ 406400 h 469900"/>
                <a:gd name="connsiteX15" fmla="*/ 174625 w 641350"/>
                <a:gd name="connsiteY15" fmla="*/ 387350 h 469900"/>
                <a:gd name="connsiteX16" fmla="*/ 400050 w 641350"/>
                <a:gd name="connsiteY16" fmla="*/ 225425 h 469900"/>
                <a:gd name="connsiteX0" fmla="*/ 400050 w 641350"/>
                <a:gd name="connsiteY0" fmla="*/ 225425 h 469900"/>
                <a:gd name="connsiteX1" fmla="*/ 371475 w 641350"/>
                <a:gd name="connsiteY1" fmla="*/ 184150 h 469900"/>
                <a:gd name="connsiteX2" fmla="*/ 269875 w 641350"/>
                <a:gd name="connsiteY2" fmla="*/ 174625 h 469900"/>
                <a:gd name="connsiteX3" fmla="*/ 250825 w 641350"/>
                <a:gd name="connsiteY3" fmla="*/ 120650 h 469900"/>
                <a:gd name="connsiteX4" fmla="*/ 336550 w 641350"/>
                <a:gd name="connsiteY4" fmla="*/ 117475 h 469900"/>
                <a:gd name="connsiteX5" fmla="*/ 311150 w 641350"/>
                <a:gd name="connsiteY5" fmla="*/ 69850 h 469900"/>
                <a:gd name="connsiteX6" fmla="*/ 409575 w 641350"/>
                <a:gd name="connsiteY6" fmla="*/ 63500 h 469900"/>
                <a:gd name="connsiteX7" fmla="*/ 425450 w 641350"/>
                <a:gd name="connsiteY7" fmla="*/ 127000 h 469900"/>
                <a:gd name="connsiteX8" fmla="*/ 485775 w 641350"/>
                <a:gd name="connsiteY8" fmla="*/ 114300 h 469900"/>
                <a:gd name="connsiteX9" fmla="*/ 600075 w 641350"/>
                <a:gd name="connsiteY9" fmla="*/ 0 h 469900"/>
                <a:gd name="connsiteX10" fmla="*/ 641350 w 641350"/>
                <a:gd name="connsiteY10" fmla="*/ 44450 h 469900"/>
                <a:gd name="connsiteX11" fmla="*/ 314325 w 641350"/>
                <a:gd name="connsiteY11" fmla="*/ 381000 h 469900"/>
                <a:gd name="connsiteX12" fmla="*/ 304800 w 641350"/>
                <a:gd name="connsiteY12" fmla="*/ 384175 h 469900"/>
                <a:gd name="connsiteX13" fmla="*/ 133350 w 641350"/>
                <a:gd name="connsiteY13" fmla="*/ 469900 h 469900"/>
                <a:gd name="connsiteX14" fmla="*/ 0 w 641350"/>
                <a:gd name="connsiteY14" fmla="*/ 460375 h 469900"/>
                <a:gd name="connsiteX15" fmla="*/ 47625 w 641350"/>
                <a:gd name="connsiteY15" fmla="*/ 406400 h 469900"/>
                <a:gd name="connsiteX16" fmla="*/ 174625 w 641350"/>
                <a:gd name="connsiteY16" fmla="*/ 387350 h 469900"/>
                <a:gd name="connsiteX17" fmla="*/ 400050 w 641350"/>
                <a:gd name="connsiteY17" fmla="*/ 225425 h 469900"/>
                <a:gd name="connsiteX0" fmla="*/ 400050 w 641350"/>
                <a:gd name="connsiteY0" fmla="*/ 225425 h 469900"/>
                <a:gd name="connsiteX1" fmla="*/ 371475 w 641350"/>
                <a:gd name="connsiteY1" fmla="*/ 184150 h 469900"/>
                <a:gd name="connsiteX2" fmla="*/ 269875 w 641350"/>
                <a:gd name="connsiteY2" fmla="*/ 174625 h 469900"/>
                <a:gd name="connsiteX3" fmla="*/ 250825 w 641350"/>
                <a:gd name="connsiteY3" fmla="*/ 120650 h 469900"/>
                <a:gd name="connsiteX4" fmla="*/ 336550 w 641350"/>
                <a:gd name="connsiteY4" fmla="*/ 117475 h 469900"/>
                <a:gd name="connsiteX5" fmla="*/ 311150 w 641350"/>
                <a:gd name="connsiteY5" fmla="*/ 69850 h 469900"/>
                <a:gd name="connsiteX6" fmla="*/ 409575 w 641350"/>
                <a:gd name="connsiteY6" fmla="*/ 63500 h 469900"/>
                <a:gd name="connsiteX7" fmla="*/ 425450 w 641350"/>
                <a:gd name="connsiteY7" fmla="*/ 127000 h 469900"/>
                <a:gd name="connsiteX8" fmla="*/ 485775 w 641350"/>
                <a:gd name="connsiteY8" fmla="*/ 114300 h 469900"/>
                <a:gd name="connsiteX9" fmla="*/ 600075 w 641350"/>
                <a:gd name="connsiteY9" fmla="*/ 0 h 469900"/>
                <a:gd name="connsiteX10" fmla="*/ 641350 w 641350"/>
                <a:gd name="connsiteY10" fmla="*/ 44450 h 469900"/>
                <a:gd name="connsiteX11" fmla="*/ 304800 w 641350"/>
                <a:gd name="connsiteY11" fmla="*/ 384175 h 469900"/>
                <a:gd name="connsiteX12" fmla="*/ 133350 w 641350"/>
                <a:gd name="connsiteY12" fmla="*/ 469900 h 469900"/>
                <a:gd name="connsiteX13" fmla="*/ 0 w 641350"/>
                <a:gd name="connsiteY13" fmla="*/ 460375 h 469900"/>
                <a:gd name="connsiteX14" fmla="*/ 47625 w 641350"/>
                <a:gd name="connsiteY14" fmla="*/ 406400 h 469900"/>
                <a:gd name="connsiteX15" fmla="*/ 174625 w 641350"/>
                <a:gd name="connsiteY15" fmla="*/ 387350 h 469900"/>
                <a:gd name="connsiteX16" fmla="*/ 400050 w 641350"/>
                <a:gd name="connsiteY16" fmla="*/ 225425 h 469900"/>
                <a:gd name="connsiteX0" fmla="*/ 400050 w 641350"/>
                <a:gd name="connsiteY0" fmla="*/ 225425 h 469900"/>
                <a:gd name="connsiteX1" fmla="*/ 371475 w 641350"/>
                <a:gd name="connsiteY1" fmla="*/ 184150 h 469900"/>
                <a:gd name="connsiteX2" fmla="*/ 269875 w 641350"/>
                <a:gd name="connsiteY2" fmla="*/ 174625 h 469900"/>
                <a:gd name="connsiteX3" fmla="*/ 250825 w 641350"/>
                <a:gd name="connsiteY3" fmla="*/ 120650 h 469900"/>
                <a:gd name="connsiteX4" fmla="*/ 336550 w 641350"/>
                <a:gd name="connsiteY4" fmla="*/ 117475 h 469900"/>
                <a:gd name="connsiteX5" fmla="*/ 311150 w 641350"/>
                <a:gd name="connsiteY5" fmla="*/ 69850 h 469900"/>
                <a:gd name="connsiteX6" fmla="*/ 409575 w 641350"/>
                <a:gd name="connsiteY6" fmla="*/ 63500 h 469900"/>
                <a:gd name="connsiteX7" fmla="*/ 425450 w 641350"/>
                <a:gd name="connsiteY7" fmla="*/ 127000 h 469900"/>
                <a:gd name="connsiteX8" fmla="*/ 485775 w 641350"/>
                <a:gd name="connsiteY8" fmla="*/ 114300 h 469900"/>
                <a:gd name="connsiteX9" fmla="*/ 600075 w 641350"/>
                <a:gd name="connsiteY9" fmla="*/ 0 h 469900"/>
                <a:gd name="connsiteX10" fmla="*/ 641350 w 641350"/>
                <a:gd name="connsiteY10" fmla="*/ 44450 h 469900"/>
                <a:gd name="connsiteX11" fmla="*/ 133350 w 641350"/>
                <a:gd name="connsiteY11" fmla="*/ 469900 h 469900"/>
                <a:gd name="connsiteX12" fmla="*/ 0 w 641350"/>
                <a:gd name="connsiteY12" fmla="*/ 460375 h 469900"/>
                <a:gd name="connsiteX13" fmla="*/ 47625 w 641350"/>
                <a:gd name="connsiteY13" fmla="*/ 406400 h 469900"/>
                <a:gd name="connsiteX14" fmla="*/ 174625 w 641350"/>
                <a:gd name="connsiteY14" fmla="*/ 387350 h 469900"/>
                <a:gd name="connsiteX15" fmla="*/ 400050 w 641350"/>
                <a:gd name="connsiteY15" fmla="*/ 225425 h 469900"/>
                <a:gd name="connsiteX0" fmla="*/ 400050 w 641350"/>
                <a:gd name="connsiteY0" fmla="*/ 225425 h 500596"/>
                <a:gd name="connsiteX1" fmla="*/ 371475 w 641350"/>
                <a:gd name="connsiteY1" fmla="*/ 184150 h 500596"/>
                <a:gd name="connsiteX2" fmla="*/ 269875 w 641350"/>
                <a:gd name="connsiteY2" fmla="*/ 174625 h 500596"/>
                <a:gd name="connsiteX3" fmla="*/ 250825 w 641350"/>
                <a:gd name="connsiteY3" fmla="*/ 120650 h 500596"/>
                <a:gd name="connsiteX4" fmla="*/ 336550 w 641350"/>
                <a:gd name="connsiteY4" fmla="*/ 117475 h 500596"/>
                <a:gd name="connsiteX5" fmla="*/ 311150 w 641350"/>
                <a:gd name="connsiteY5" fmla="*/ 69850 h 500596"/>
                <a:gd name="connsiteX6" fmla="*/ 409575 w 641350"/>
                <a:gd name="connsiteY6" fmla="*/ 63500 h 500596"/>
                <a:gd name="connsiteX7" fmla="*/ 425450 w 641350"/>
                <a:gd name="connsiteY7" fmla="*/ 127000 h 500596"/>
                <a:gd name="connsiteX8" fmla="*/ 485775 w 641350"/>
                <a:gd name="connsiteY8" fmla="*/ 114300 h 500596"/>
                <a:gd name="connsiteX9" fmla="*/ 600075 w 641350"/>
                <a:gd name="connsiteY9" fmla="*/ 0 h 500596"/>
                <a:gd name="connsiteX10" fmla="*/ 641350 w 641350"/>
                <a:gd name="connsiteY10" fmla="*/ 44450 h 500596"/>
                <a:gd name="connsiteX11" fmla="*/ 133350 w 641350"/>
                <a:gd name="connsiteY11" fmla="*/ 469900 h 500596"/>
                <a:gd name="connsiteX12" fmla="*/ 0 w 641350"/>
                <a:gd name="connsiteY12" fmla="*/ 460375 h 500596"/>
                <a:gd name="connsiteX13" fmla="*/ 47625 w 641350"/>
                <a:gd name="connsiteY13" fmla="*/ 406400 h 500596"/>
                <a:gd name="connsiteX14" fmla="*/ 174625 w 641350"/>
                <a:gd name="connsiteY14" fmla="*/ 387350 h 500596"/>
                <a:gd name="connsiteX15" fmla="*/ 400050 w 641350"/>
                <a:gd name="connsiteY15" fmla="*/ 225425 h 500596"/>
                <a:gd name="connsiteX0" fmla="*/ 400050 w 641350"/>
                <a:gd name="connsiteY0" fmla="*/ 225425 h 490785"/>
                <a:gd name="connsiteX1" fmla="*/ 371475 w 641350"/>
                <a:gd name="connsiteY1" fmla="*/ 184150 h 490785"/>
                <a:gd name="connsiteX2" fmla="*/ 269875 w 641350"/>
                <a:gd name="connsiteY2" fmla="*/ 174625 h 490785"/>
                <a:gd name="connsiteX3" fmla="*/ 250825 w 641350"/>
                <a:gd name="connsiteY3" fmla="*/ 120650 h 490785"/>
                <a:gd name="connsiteX4" fmla="*/ 336550 w 641350"/>
                <a:gd name="connsiteY4" fmla="*/ 117475 h 490785"/>
                <a:gd name="connsiteX5" fmla="*/ 311150 w 641350"/>
                <a:gd name="connsiteY5" fmla="*/ 69850 h 490785"/>
                <a:gd name="connsiteX6" fmla="*/ 409575 w 641350"/>
                <a:gd name="connsiteY6" fmla="*/ 63500 h 490785"/>
                <a:gd name="connsiteX7" fmla="*/ 425450 w 641350"/>
                <a:gd name="connsiteY7" fmla="*/ 127000 h 490785"/>
                <a:gd name="connsiteX8" fmla="*/ 485775 w 641350"/>
                <a:gd name="connsiteY8" fmla="*/ 114300 h 490785"/>
                <a:gd name="connsiteX9" fmla="*/ 600075 w 641350"/>
                <a:gd name="connsiteY9" fmla="*/ 0 h 490785"/>
                <a:gd name="connsiteX10" fmla="*/ 641350 w 641350"/>
                <a:gd name="connsiteY10" fmla="*/ 44450 h 490785"/>
                <a:gd name="connsiteX11" fmla="*/ 133350 w 641350"/>
                <a:gd name="connsiteY11" fmla="*/ 469900 h 490785"/>
                <a:gd name="connsiteX12" fmla="*/ 0 w 641350"/>
                <a:gd name="connsiteY12" fmla="*/ 460375 h 490785"/>
                <a:gd name="connsiteX13" fmla="*/ 47625 w 641350"/>
                <a:gd name="connsiteY13" fmla="*/ 406400 h 490785"/>
                <a:gd name="connsiteX14" fmla="*/ 174625 w 641350"/>
                <a:gd name="connsiteY14" fmla="*/ 387350 h 490785"/>
                <a:gd name="connsiteX15" fmla="*/ 400050 w 641350"/>
                <a:gd name="connsiteY15" fmla="*/ 225425 h 490785"/>
                <a:gd name="connsiteX0" fmla="*/ 400050 w 641350"/>
                <a:gd name="connsiteY0" fmla="*/ 225425 h 497794"/>
                <a:gd name="connsiteX1" fmla="*/ 371475 w 641350"/>
                <a:gd name="connsiteY1" fmla="*/ 184150 h 497794"/>
                <a:gd name="connsiteX2" fmla="*/ 269875 w 641350"/>
                <a:gd name="connsiteY2" fmla="*/ 174625 h 497794"/>
                <a:gd name="connsiteX3" fmla="*/ 250825 w 641350"/>
                <a:gd name="connsiteY3" fmla="*/ 120650 h 497794"/>
                <a:gd name="connsiteX4" fmla="*/ 336550 w 641350"/>
                <a:gd name="connsiteY4" fmla="*/ 117475 h 497794"/>
                <a:gd name="connsiteX5" fmla="*/ 311150 w 641350"/>
                <a:gd name="connsiteY5" fmla="*/ 69850 h 497794"/>
                <a:gd name="connsiteX6" fmla="*/ 409575 w 641350"/>
                <a:gd name="connsiteY6" fmla="*/ 63500 h 497794"/>
                <a:gd name="connsiteX7" fmla="*/ 425450 w 641350"/>
                <a:gd name="connsiteY7" fmla="*/ 127000 h 497794"/>
                <a:gd name="connsiteX8" fmla="*/ 485775 w 641350"/>
                <a:gd name="connsiteY8" fmla="*/ 114300 h 497794"/>
                <a:gd name="connsiteX9" fmla="*/ 600075 w 641350"/>
                <a:gd name="connsiteY9" fmla="*/ 0 h 497794"/>
                <a:gd name="connsiteX10" fmla="*/ 641350 w 641350"/>
                <a:gd name="connsiteY10" fmla="*/ 44450 h 497794"/>
                <a:gd name="connsiteX11" fmla="*/ 133350 w 641350"/>
                <a:gd name="connsiteY11" fmla="*/ 469900 h 497794"/>
                <a:gd name="connsiteX12" fmla="*/ 158750 w 641350"/>
                <a:gd name="connsiteY12" fmla="*/ 457201 h 497794"/>
                <a:gd name="connsiteX13" fmla="*/ 0 w 641350"/>
                <a:gd name="connsiteY13" fmla="*/ 460375 h 497794"/>
                <a:gd name="connsiteX14" fmla="*/ 47625 w 641350"/>
                <a:gd name="connsiteY14" fmla="*/ 406400 h 497794"/>
                <a:gd name="connsiteX15" fmla="*/ 174625 w 641350"/>
                <a:gd name="connsiteY15" fmla="*/ 387350 h 497794"/>
                <a:gd name="connsiteX16" fmla="*/ 400050 w 641350"/>
                <a:gd name="connsiteY16" fmla="*/ 225425 h 497794"/>
                <a:gd name="connsiteX0" fmla="*/ 400050 w 641350"/>
                <a:gd name="connsiteY0" fmla="*/ 225425 h 500596"/>
                <a:gd name="connsiteX1" fmla="*/ 371475 w 641350"/>
                <a:gd name="connsiteY1" fmla="*/ 184150 h 500596"/>
                <a:gd name="connsiteX2" fmla="*/ 269875 w 641350"/>
                <a:gd name="connsiteY2" fmla="*/ 174625 h 500596"/>
                <a:gd name="connsiteX3" fmla="*/ 250825 w 641350"/>
                <a:gd name="connsiteY3" fmla="*/ 120650 h 500596"/>
                <a:gd name="connsiteX4" fmla="*/ 336550 w 641350"/>
                <a:gd name="connsiteY4" fmla="*/ 117475 h 500596"/>
                <a:gd name="connsiteX5" fmla="*/ 311150 w 641350"/>
                <a:gd name="connsiteY5" fmla="*/ 69850 h 500596"/>
                <a:gd name="connsiteX6" fmla="*/ 409575 w 641350"/>
                <a:gd name="connsiteY6" fmla="*/ 63500 h 500596"/>
                <a:gd name="connsiteX7" fmla="*/ 425450 w 641350"/>
                <a:gd name="connsiteY7" fmla="*/ 127000 h 500596"/>
                <a:gd name="connsiteX8" fmla="*/ 485775 w 641350"/>
                <a:gd name="connsiteY8" fmla="*/ 114300 h 500596"/>
                <a:gd name="connsiteX9" fmla="*/ 600075 w 641350"/>
                <a:gd name="connsiteY9" fmla="*/ 0 h 500596"/>
                <a:gd name="connsiteX10" fmla="*/ 641350 w 641350"/>
                <a:gd name="connsiteY10" fmla="*/ 44450 h 500596"/>
                <a:gd name="connsiteX11" fmla="*/ 133350 w 641350"/>
                <a:gd name="connsiteY11" fmla="*/ 469900 h 500596"/>
                <a:gd name="connsiteX12" fmla="*/ 0 w 641350"/>
                <a:gd name="connsiteY12" fmla="*/ 460375 h 500596"/>
                <a:gd name="connsiteX13" fmla="*/ 47625 w 641350"/>
                <a:gd name="connsiteY13" fmla="*/ 406400 h 500596"/>
                <a:gd name="connsiteX14" fmla="*/ 174625 w 641350"/>
                <a:gd name="connsiteY14" fmla="*/ 387350 h 500596"/>
                <a:gd name="connsiteX15" fmla="*/ 400050 w 641350"/>
                <a:gd name="connsiteY15" fmla="*/ 225425 h 500596"/>
                <a:gd name="connsiteX0" fmla="*/ 400050 w 641350"/>
                <a:gd name="connsiteY0" fmla="*/ 225425 h 462440"/>
                <a:gd name="connsiteX1" fmla="*/ 371475 w 641350"/>
                <a:gd name="connsiteY1" fmla="*/ 184150 h 462440"/>
                <a:gd name="connsiteX2" fmla="*/ 269875 w 641350"/>
                <a:gd name="connsiteY2" fmla="*/ 174625 h 462440"/>
                <a:gd name="connsiteX3" fmla="*/ 250825 w 641350"/>
                <a:gd name="connsiteY3" fmla="*/ 120650 h 462440"/>
                <a:gd name="connsiteX4" fmla="*/ 336550 w 641350"/>
                <a:gd name="connsiteY4" fmla="*/ 117475 h 462440"/>
                <a:gd name="connsiteX5" fmla="*/ 311150 w 641350"/>
                <a:gd name="connsiteY5" fmla="*/ 69850 h 462440"/>
                <a:gd name="connsiteX6" fmla="*/ 409575 w 641350"/>
                <a:gd name="connsiteY6" fmla="*/ 63500 h 462440"/>
                <a:gd name="connsiteX7" fmla="*/ 425450 w 641350"/>
                <a:gd name="connsiteY7" fmla="*/ 127000 h 462440"/>
                <a:gd name="connsiteX8" fmla="*/ 485775 w 641350"/>
                <a:gd name="connsiteY8" fmla="*/ 114300 h 462440"/>
                <a:gd name="connsiteX9" fmla="*/ 600075 w 641350"/>
                <a:gd name="connsiteY9" fmla="*/ 0 h 462440"/>
                <a:gd name="connsiteX10" fmla="*/ 641350 w 641350"/>
                <a:gd name="connsiteY10" fmla="*/ 44450 h 462440"/>
                <a:gd name="connsiteX11" fmla="*/ 273050 w 641350"/>
                <a:gd name="connsiteY11" fmla="*/ 371475 h 462440"/>
                <a:gd name="connsiteX12" fmla="*/ 0 w 641350"/>
                <a:gd name="connsiteY12" fmla="*/ 460375 h 462440"/>
                <a:gd name="connsiteX13" fmla="*/ 47625 w 641350"/>
                <a:gd name="connsiteY13" fmla="*/ 406400 h 462440"/>
                <a:gd name="connsiteX14" fmla="*/ 174625 w 641350"/>
                <a:gd name="connsiteY14" fmla="*/ 387350 h 462440"/>
                <a:gd name="connsiteX15" fmla="*/ 400050 w 641350"/>
                <a:gd name="connsiteY15" fmla="*/ 225425 h 462440"/>
                <a:gd name="connsiteX0" fmla="*/ 400050 w 641350"/>
                <a:gd name="connsiteY0" fmla="*/ 225425 h 462440"/>
                <a:gd name="connsiteX1" fmla="*/ 371475 w 641350"/>
                <a:gd name="connsiteY1" fmla="*/ 184150 h 462440"/>
                <a:gd name="connsiteX2" fmla="*/ 269875 w 641350"/>
                <a:gd name="connsiteY2" fmla="*/ 174625 h 462440"/>
                <a:gd name="connsiteX3" fmla="*/ 250825 w 641350"/>
                <a:gd name="connsiteY3" fmla="*/ 120650 h 462440"/>
                <a:gd name="connsiteX4" fmla="*/ 336550 w 641350"/>
                <a:gd name="connsiteY4" fmla="*/ 117475 h 462440"/>
                <a:gd name="connsiteX5" fmla="*/ 311150 w 641350"/>
                <a:gd name="connsiteY5" fmla="*/ 69850 h 462440"/>
                <a:gd name="connsiteX6" fmla="*/ 409575 w 641350"/>
                <a:gd name="connsiteY6" fmla="*/ 63500 h 462440"/>
                <a:gd name="connsiteX7" fmla="*/ 425450 w 641350"/>
                <a:gd name="connsiteY7" fmla="*/ 127000 h 462440"/>
                <a:gd name="connsiteX8" fmla="*/ 495300 w 641350"/>
                <a:gd name="connsiteY8" fmla="*/ 127000 h 462440"/>
                <a:gd name="connsiteX9" fmla="*/ 600075 w 641350"/>
                <a:gd name="connsiteY9" fmla="*/ 0 h 462440"/>
                <a:gd name="connsiteX10" fmla="*/ 641350 w 641350"/>
                <a:gd name="connsiteY10" fmla="*/ 44450 h 462440"/>
                <a:gd name="connsiteX11" fmla="*/ 273050 w 641350"/>
                <a:gd name="connsiteY11" fmla="*/ 371475 h 462440"/>
                <a:gd name="connsiteX12" fmla="*/ 0 w 641350"/>
                <a:gd name="connsiteY12" fmla="*/ 460375 h 462440"/>
                <a:gd name="connsiteX13" fmla="*/ 47625 w 641350"/>
                <a:gd name="connsiteY13" fmla="*/ 406400 h 462440"/>
                <a:gd name="connsiteX14" fmla="*/ 174625 w 641350"/>
                <a:gd name="connsiteY14" fmla="*/ 387350 h 462440"/>
                <a:gd name="connsiteX15" fmla="*/ 400050 w 641350"/>
                <a:gd name="connsiteY15" fmla="*/ 225425 h 462440"/>
                <a:gd name="connsiteX0" fmla="*/ 400050 w 641350"/>
                <a:gd name="connsiteY0" fmla="*/ 225425 h 462440"/>
                <a:gd name="connsiteX1" fmla="*/ 371475 w 641350"/>
                <a:gd name="connsiteY1" fmla="*/ 184150 h 462440"/>
                <a:gd name="connsiteX2" fmla="*/ 269875 w 641350"/>
                <a:gd name="connsiteY2" fmla="*/ 174625 h 462440"/>
                <a:gd name="connsiteX3" fmla="*/ 250825 w 641350"/>
                <a:gd name="connsiteY3" fmla="*/ 120650 h 462440"/>
                <a:gd name="connsiteX4" fmla="*/ 336550 w 641350"/>
                <a:gd name="connsiteY4" fmla="*/ 117475 h 462440"/>
                <a:gd name="connsiteX5" fmla="*/ 311150 w 641350"/>
                <a:gd name="connsiteY5" fmla="*/ 69850 h 462440"/>
                <a:gd name="connsiteX6" fmla="*/ 409575 w 641350"/>
                <a:gd name="connsiteY6" fmla="*/ 63500 h 462440"/>
                <a:gd name="connsiteX7" fmla="*/ 425450 w 641350"/>
                <a:gd name="connsiteY7" fmla="*/ 127000 h 462440"/>
                <a:gd name="connsiteX8" fmla="*/ 495300 w 641350"/>
                <a:gd name="connsiteY8" fmla="*/ 127000 h 462440"/>
                <a:gd name="connsiteX9" fmla="*/ 600075 w 641350"/>
                <a:gd name="connsiteY9" fmla="*/ 0 h 462440"/>
                <a:gd name="connsiteX10" fmla="*/ 641350 w 641350"/>
                <a:gd name="connsiteY10" fmla="*/ 44450 h 462440"/>
                <a:gd name="connsiteX11" fmla="*/ 273050 w 641350"/>
                <a:gd name="connsiteY11" fmla="*/ 371475 h 462440"/>
                <a:gd name="connsiteX12" fmla="*/ 0 w 641350"/>
                <a:gd name="connsiteY12" fmla="*/ 460375 h 462440"/>
                <a:gd name="connsiteX13" fmla="*/ 47625 w 641350"/>
                <a:gd name="connsiteY13" fmla="*/ 406400 h 462440"/>
                <a:gd name="connsiteX14" fmla="*/ 174625 w 641350"/>
                <a:gd name="connsiteY14" fmla="*/ 387350 h 462440"/>
                <a:gd name="connsiteX15" fmla="*/ 400050 w 641350"/>
                <a:gd name="connsiteY15" fmla="*/ 225425 h 46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350" h="462440">
                  <a:moveTo>
                    <a:pt x="400050" y="225425"/>
                  </a:moveTo>
                  <a:cubicBezTo>
                    <a:pt x="386292" y="216958"/>
                    <a:pt x="397933" y="192617"/>
                    <a:pt x="371475" y="184150"/>
                  </a:cubicBezTo>
                  <a:lnTo>
                    <a:pt x="269875" y="174625"/>
                  </a:lnTo>
                  <a:lnTo>
                    <a:pt x="250825" y="120650"/>
                  </a:lnTo>
                  <a:lnTo>
                    <a:pt x="336550" y="117475"/>
                  </a:lnTo>
                  <a:lnTo>
                    <a:pt x="311150" y="69850"/>
                  </a:lnTo>
                  <a:lnTo>
                    <a:pt x="409575" y="63500"/>
                  </a:lnTo>
                  <a:lnTo>
                    <a:pt x="425450" y="127000"/>
                  </a:lnTo>
                  <a:lnTo>
                    <a:pt x="495300" y="127000"/>
                  </a:lnTo>
                  <a:lnTo>
                    <a:pt x="600075" y="0"/>
                  </a:lnTo>
                  <a:lnTo>
                    <a:pt x="641350" y="44450"/>
                  </a:lnTo>
                  <a:cubicBezTo>
                    <a:pt x="563562" y="122767"/>
                    <a:pt x="379942" y="302154"/>
                    <a:pt x="273050" y="371475"/>
                  </a:cubicBezTo>
                  <a:cubicBezTo>
                    <a:pt x="166158" y="440796"/>
                    <a:pt x="14288" y="470958"/>
                    <a:pt x="0" y="460375"/>
                  </a:cubicBezTo>
                  <a:lnTo>
                    <a:pt x="47625" y="406400"/>
                  </a:lnTo>
                  <a:cubicBezTo>
                    <a:pt x="76729" y="394229"/>
                    <a:pt x="115887" y="417513"/>
                    <a:pt x="174625" y="387350"/>
                  </a:cubicBezTo>
                  <a:cubicBezTo>
                    <a:pt x="233363" y="357187"/>
                    <a:pt x="367242" y="259292"/>
                    <a:pt x="400050" y="225425"/>
                  </a:cubicBezTo>
                  <a:close/>
                </a:path>
              </a:pathLst>
            </a:custGeom>
            <a:solidFill>
              <a:srgbClr val="548ED5">
                <a:alpha val="35686"/>
              </a:srgbClr>
            </a:solidFill>
            <a:ln w="635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022915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23AB4CF-FFA2-4F0D-A9EF-131B34DBEF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Bethlehem (aerial view from the north)</a:t>
            </a:r>
          </a:p>
        </p:txBody>
      </p:sp>
      <p:sp>
        <p:nvSpPr>
          <p:cNvPr id="3" name="Text Placeholder 2"/>
          <p:cNvSpPr>
            <a:spLocks noGrp="1"/>
          </p:cNvSpPr>
          <p:nvPr>
            <p:ph type="body" sz="quarter" idx="12"/>
          </p:nvPr>
        </p:nvSpPr>
        <p:spPr/>
        <p:txBody>
          <a:bodyPr/>
          <a:lstStyle/>
          <a:p>
            <a:r>
              <a:rPr lang="en-US" dirty="0"/>
              <a:t>15:9</a:t>
            </a:r>
          </a:p>
        </p:txBody>
      </p:sp>
      <p:sp>
        <p:nvSpPr>
          <p:cNvPr id="4" name="Title 3"/>
          <p:cNvSpPr>
            <a:spLocks noGrp="1"/>
          </p:cNvSpPr>
          <p:nvPr>
            <p:ph type="title"/>
          </p:nvPr>
        </p:nvSpPr>
        <p:spPr/>
        <p:txBody>
          <a:bodyPr/>
          <a:lstStyle/>
          <a:p>
            <a:r>
              <a:rPr lang="en-US" dirty="0"/>
              <a:t>So he arose and went to Hebron</a:t>
            </a:r>
          </a:p>
        </p:txBody>
      </p:sp>
    </p:spTree>
    <p:extLst>
      <p:ext uri="{BB962C8B-B14F-4D97-AF65-F5344CB8AC3E}">
        <p14:creationId xmlns:p14="http://schemas.microsoft.com/office/powerpoint/2010/main" val="4282223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40CD549-B809-4957-A8E5-7387D929BA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316"/>
            <a:ext cx="9144000" cy="6373368"/>
          </a:xfrm>
          <a:prstGeom prst="rect">
            <a:avLst/>
          </a:prstGeom>
        </p:spPr>
      </p:pic>
      <p:sp>
        <p:nvSpPr>
          <p:cNvPr id="2" name="Text Placeholder 1"/>
          <p:cNvSpPr>
            <a:spLocks noGrp="1"/>
          </p:cNvSpPr>
          <p:nvPr>
            <p:ph type="body" sz="quarter" idx="10"/>
          </p:nvPr>
        </p:nvSpPr>
        <p:spPr/>
        <p:txBody>
          <a:bodyPr/>
          <a:lstStyle/>
          <a:p>
            <a:r>
              <a:rPr lang="en-US" dirty="0"/>
              <a:t>Relief of a royal chariot, from Aslantas, 8th century BC</a:t>
            </a:r>
          </a:p>
        </p:txBody>
      </p:sp>
      <p:sp>
        <p:nvSpPr>
          <p:cNvPr id="3" name="Text Placeholder 2"/>
          <p:cNvSpPr>
            <a:spLocks noGrp="1"/>
          </p:cNvSpPr>
          <p:nvPr>
            <p:ph type="body" sz="quarter" idx="12"/>
          </p:nvPr>
        </p:nvSpPr>
        <p:spPr/>
        <p:txBody>
          <a:bodyPr/>
          <a:lstStyle/>
          <a:p>
            <a:r>
              <a:rPr lang="en-US" dirty="0"/>
              <a:t>15:1</a:t>
            </a:r>
          </a:p>
        </p:txBody>
      </p:sp>
      <p:sp>
        <p:nvSpPr>
          <p:cNvPr id="4" name="Title 3"/>
          <p:cNvSpPr>
            <a:spLocks noGrp="1"/>
          </p:cNvSpPr>
          <p:nvPr>
            <p:ph type="title"/>
          </p:nvPr>
        </p:nvSpPr>
        <p:spPr/>
        <p:txBody>
          <a:bodyPr/>
          <a:lstStyle/>
          <a:p>
            <a:r>
              <a:rPr lang="en-US" dirty="0"/>
              <a:t>Absalom prepared himself a chariot and horses</a:t>
            </a:r>
          </a:p>
        </p:txBody>
      </p:sp>
    </p:spTree>
    <p:extLst>
      <p:ext uri="{BB962C8B-B14F-4D97-AF65-F5344CB8AC3E}">
        <p14:creationId xmlns:p14="http://schemas.microsoft.com/office/powerpoint/2010/main" val="11794468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0F59CD-F9B2-4EDD-AB77-AA38A34104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Bethlehem (aerial view from the north)</a:t>
            </a:r>
          </a:p>
        </p:txBody>
      </p:sp>
      <p:sp>
        <p:nvSpPr>
          <p:cNvPr id="3" name="Text Placeholder 2"/>
          <p:cNvSpPr>
            <a:spLocks noGrp="1"/>
          </p:cNvSpPr>
          <p:nvPr>
            <p:ph type="body" sz="quarter" idx="12"/>
          </p:nvPr>
        </p:nvSpPr>
        <p:spPr/>
        <p:txBody>
          <a:bodyPr/>
          <a:lstStyle/>
          <a:p>
            <a:r>
              <a:rPr lang="en-US" dirty="0"/>
              <a:t>15:9</a:t>
            </a:r>
          </a:p>
        </p:txBody>
      </p:sp>
      <p:sp>
        <p:nvSpPr>
          <p:cNvPr id="4" name="Title 3"/>
          <p:cNvSpPr>
            <a:spLocks noGrp="1"/>
          </p:cNvSpPr>
          <p:nvPr>
            <p:ph type="title"/>
          </p:nvPr>
        </p:nvSpPr>
        <p:spPr/>
        <p:txBody>
          <a:bodyPr/>
          <a:lstStyle/>
          <a:p>
            <a:r>
              <a:rPr lang="en-US" dirty="0"/>
              <a:t>So he arose and went to Hebron</a:t>
            </a:r>
          </a:p>
        </p:txBody>
      </p:sp>
      <p:sp>
        <p:nvSpPr>
          <p:cNvPr id="19" name="Text Box 5"/>
          <p:cNvSpPr txBox="1">
            <a:spLocks noChangeArrowheads="1"/>
          </p:cNvSpPr>
          <p:nvPr/>
        </p:nvSpPr>
        <p:spPr bwMode="auto">
          <a:xfrm>
            <a:off x="4631478" y="3124200"/>
            <a:ext cx="85492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Tantur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0" name="Text Box 6"/>
          <p:cNvSpPr txBox="1">
            <a:spLocks noChangeArrowheads="1"/>
          </p:cNvSpPr>
          <p:nvPr/>
        </p:nvSpPr>
        <p:spPr bwMode="auto">
          <a:xfrm>
            <a:off x="1676400" y="4248090"/>
            <a:ext cx="114033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Mar Elias</a:t>
            </a:r>
          </a:p>
        </p:txBody>
      </p:sp>
      <p:sp>
        <p:nvSpPr>
          <p:cNvPr id="21" name="Text Box 9"/>
          <p:cNvSpPr txBox="1">
            <a:spLocks noChangeArrowheads="1"/>
          </p:cNvSpPr>
          <p:nvPr/>
        </p:nvSpPr>
        <p:spPr bwMode="auto">
          <a:xfrm>
            <a:off x="1875598" y="2343090"/>
            <a:ext cx="132480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Bethlehem</a:t>
            </a:r>
          </a:p>
        </p:txBody>
      </p:sp>
      <p:sp>
        <p:nvSpPr>
          <p:cNvPr id="22" name="Text Box 10"/>
          <p:cNvSpPr txBox="1">
            <a:spLocks noChangeArrowheads="1"/>
          </p:cNvSpPr>
          <p:nvPr/>
        </p:nvSpPr>
        <p:spPr bwMode="auto">
          <a:xfrm>
            <a:off x="2590800" y="285690"/>
            <a:ext cx="96212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Hebron</a:t>
            </a:r>
          </a:p>
        </p:txBody>
      </p:sp>
      <p:sp>
        <p:nvSpPr>
          <p:cNvPr id="23" name="Oval 22"/>
          <p:cNvSpPr/>
          <p:nvPr/>
        </p:nvSpPr>
        <p:spPr>
          <a:xfrm>
            <a:off x="2743200" y="4495800"/>
            <a:ext cx="6096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4" name="Oval 23"/>
          <p:cNvSpPr/>
          <p:nvPr/>
        </p:nvSpPr>
        <p:spPr>
          <a:xfrm>
            <a:off x="4114800" y="3429000"/>
            <a:ext cx="6096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5" name="Oval 24"/>
          <p:cNvSpPr/>
          <p:nvPr/>
        </p:nvSpPr>
        <p:spPr>
          <a:xfrm>
            <a:off x="990600" y="5638800"/>
            <a:ext cx="1219200" cy="880872"/>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6" name="Text Box 6"/>
          <p:cNvSpPr txBox="1">
            <a:spLocks noChangeArrowheads="1"/>
          </p:cNvSpPr>
          <p:nvPr/>
        </p:nvSpPr>
        <p:spPr bwMode="auto">
          <a:xfrm>
            <a:off x="76200" y="5238690"/>
            <a:ext cx="1499379"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Ramat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Rahel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7" name="Line 9"/>
          <p:cNvSpPr>
            <a:spLocks noChangeShapeType="1"/>
          </p:cNvSpPr>
          <p:nvPr/>
        </p:nvSpPr>
        <p:spPr bwMode="auto">
          <a:xfrm>
            <a:off x="3505200" y="533400"/>
            <a:ext cx="533400" cy="28651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8" name="Oval 27"/>
          <p:cNvSpPr/>
          <p:nvPr/>
        </p:nvSpPr>
        <p:spPr>
          <a:xfrm>
            <a:off x="4953000" y="1524000"/>
            <a:ext cx="5334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9" name="Text Box 10"/>
          <p:cNvSpPr txBox="1">
            <a:spLocks noChangeArrowheads="1"/>
          </p:cNvSpPr>
          <p:nvPr/>
        </p:nvSpPr>
        <p:spPr bwMode="auto">
          <a:xfrm>
            <a:off x="5450178" y="1197114"/>
            <a:ext cx="1255422"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Solomon’s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Pools</a:t>
            </a:r>
          </a:p>
        </p:txBody>
      </p:sp>
      <p:sp>
        <p:nvSpPr>
          <p:cNvPr id="30" name="Oval 29"/>
          <p:cNvSpPr/>
          <p:nvPr/>
        </p:nvSpPr>
        <p:spPr>
          <a:xfrm>
            <a:off x="3352800" y="3154680"/>
            <a:ext cx="228600" cy="2286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1" name="Text Box 5"/>
          <p:cNvSpPr txBox="1">
            <a:spLocks noChangeArrowheads="1"/>
          </p:cNvSpPr>
          <p:nvPr/>
        </p:nvSpPr>
        <p:spPr bwMode="auto">
          <a:xfrm>
            <a:off x="1752600" y="3333690"/>
            <a:ext cx="1870324"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“Rachel’s Tomb”</a:t>
            </a:r>
          </a:p>
        </p:txBody>
      </p:sp>
    </p:spTree>
    <p:extLst>
      <p:ext uri="{BB962C8B-B14F-4D97-AF65-F5344CB8AC3E}">
        <p14:creationId xmlns:p14="http://schemas.microsoft.com/office/powerpoint/2010/main" val="19599049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ebron from north with snow, tb12290617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Hebron after snowfall (from the north)</a:t>
            </a:r>
          </a:p>
        </p:txBody>
      </p:sp>
      <p:sp>
        <p:nvSpPr>
          <p:cNvPr id="3" name="Text Placeholder 2"/>
          <p:cNvSpPr>
            <a:spLocks noGrp="1"/>
          </p:cNvSpPr>
          <p:nvPr>
            <p:ph type="body" sz="quarter" idx="12"/>
          </p:nvPr>
        </p:nvSpPr>
        <p:spPr/>
        <p:txBody>
          <a:bodyPr/>
          <a:lstStyle/>
          <a:p>
            <a:r>
              <a:rPr lang="en-US" dirty="0"/>
              <a:t>15:9</a:t>
            </a:r>
          </a:p>
        </p:txBody>
      </p:sp>
      <p:sp>
        <p:nvSpPr>
          <p:cNvPr id="4" name="Title 3"/>
          <p:cNvSpPr>
            <a:spLocks noGrp="1"/>
          </p:cNvSpPr>
          <p:nvPr>
            <p:ph type="title"/>
          </p:nvPr>
        </p:nvSpPr>
        <p:spPr/>
        <p:txBody>
          <a:bodyPr/>
          <a:lstStyle/>
          <a:p>
            <a:r>
              <a:rPr lang="en-US" dirty="0"/>
              <a:t>So he arose and went to Hebron</a:t>
            </a:r>
          </a:p>
        </p:txBody>
      </p:sp>
    </p:spTree>
    <p:extLst>
      <p:ext uri="{BB962C8B-B14F-4D97-AF65-F5344CB8AC3E}">
        <p14:creationId xmlns:p14="http://schemas.microsoft.com/office/powerpoint/2010/main" val="20503911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gyptian Middle Kingdom statue with Third Intermediate period inscription, greywacke, 22nd dynasty, adr1311203304.jpg"/>
          <p:cNvPicPr>
            <a:picLocks noChangeAspect="1"/>
          </p:cNvPicPr>
          <p:nvPr/>
        </p:nvPicPr>
        <p:blipFill rotWithShape="1">
          <a:blip r:embed="rId3" cstate="print">
            <a:extLst>
              <a:ext uri="{28A0092B-C50C-407E-A947-70E740481C1C}">
                <a14:useLocalDpi xmlns:a14="http://schemas.microsoft.com/office/drawing/2010/main" val="0"/>
              </a:ext>
            </a:extLst>
          </a:blip>
          <a:srcRect b="3931"/>
          <a:stretch/>
        </p:blipFill>
        <p:spPr>
          <a:xfrm>
            <a:off x="2743200" y="138892"/>
            <a:ext cx="3657600" cy="6580217"/>
          </a:xfrm>
          <a:prstGeom prst="rect">
            <a:avLst/>
          </a:prstGeom>
        </p:spPr>
      </p:pic>
      <p:sp>
        <p:nvSpPr>
          <p:cNvPr id="2" name="Text Placeholder 1"/>
          <p:cNvSpPr>
            <a:spLocks noGrp="1"/>
          </p:cNvSpPr>
          <p:nvPr>
            <p:ph type="body" sz="quarter" idx="10"/>
          </p:nvPr>
        </p:nvSpPr>
        <p:spPr/>
        <p:txBody>
          <a:bodyPr/>
          <a:lstStyle/>
          <a:p>
            <a:r>
              <a:rPr lang="en-US" dirty="0"/>
              <a:t>Egyptian statue with a Third Intermediate period inscription, 10th–8th centuries BC</a:t>
            </a:r>
          </a:p>
        </p:txBody>
      </p:sp>
      <p:sp>
        <p:nvSpPr>
          <p:cNvPr id="3" name="Text Placeholder 2"/>
          <p:cNvSpPr>
            <a:spLocks noGrp="1"/>
          </p:cNvSpPr>
          <p:nvPr>
            <p:ph type="body" sz="quarter" idx="12"/>
          </p:nvPr>
        </p:nvSpPr>
        <p:spPr/>
        <p:txBody>
          <a:bodyPr/>
          <a:lstStyle/>
          <a:p>
            <a:r>
              <a:rPr lang="en-US" dirty="0"/>
              <a:t>15:10</a:t>
            </a:r>
          </a:p>
        </p:txBody>
      </p:sp>
      <p:sp>
        <p:nvSpPr>
          <p:cNvPr id="4" name="Title 3"/>
          <p:cNvSpPr>
            <a:spLocks noGrp="1"/>
          </p:cNvSpPr>
          <p:nvPr>
            <p:ph type="title"/>
          </p:nvPr>
        </p:nvSpPr>
        <p:spPr/>
        <p:txBody>
          <a:bodyPr/>
          <a:lstStyle/>
          <a:p>
            <a:r>
              <a:rPr lang="en-US" dirty="0"/>
              <a:t>But Absalom sent secret messengers throughout all the tribes of Israel</a:t>
            </a:r>
          </a:p>
        </p:txBody>
      </p:sp>
    </p:spTree>
    <p:extLst>
      <p:ext uri="{BB962C8B-B14F-4D97-AF65-F5344CB8AC3E}">
        <p14:creationId xmlns:p14="http://schemas.microsoft.com/office/powerpoint/2010/main" val="20029564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BFA8EEFA-1D10-4A05-BB54-2672C6594A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
        <p:nvSpPr>
          <p:cNvPr id="2" name="Text Placeholder 1"/>
          <p:cNvSpPr>
            <a:spLocks noGrp="1"/>
          </p:cNvSpPr>
          <p:nvPr>
            <p:ph type="body" sz="quarter" idx="10"/>
          </p:nvPr>
        </p:nvSpPr>
        <p:spPr/>
        <p:txBody>
          <a:bodyPr/>
          <a:lstStyle/>
          <a:p>
            <a:r>
              <a:rPr lang="en-US" dirty="0"/>
              <a:t>Relief of running troops, from the Pyramid Temple of Amenemhat I, circa 2450 BC</a:t>
            </a:r>
          </a:p>
        </p:txBody>
      </p:sp>
      <p:sp>
        <p:nvSpPr>
          <p:cNvPr id="3" name="Text Placeholder 2"/>
          <p:cNvSpPr>
            <a:spLocks noGrp="1"/>
          </p:cNvSpPr>
          <p:nvPr>
            <p:ph type="body" sz="quarter" idx="12"/>
          </p:nvPr>
        </p:nvSpPr>
        <p:spPr/>
        <p:txBody>
          <a:bodyPr/>
          <a:lstStyle/>
          <a:p>
            <a:r>
              <a:rPr lang="en-US" dirty="0"/>
              <a:t>15:10</a:t>
            </a:r>
          </a:p>
        </p:txBody>
      </p:sp>
      <p:sp>
        <p:nvSpPr>
          <p:cNvPr id="4" name="Title 3"/>
          <p:cNvSpPr>
            <a:spLocks noGrp="1"/>
          </p:cNvSpPr>
          <p:nvPr>
            <p:ph type="title"/>
          </p:nvPr>
        </p:nvSpPr>
        <p:spPr/>
        <p:txBody>
          <a:bodyPr/>
          <a:lstStyle/>
          <a:p>
            <a:r>
              <a:rPr lang="en-US" dirty="0"/>
              <a:t>But Absalom sent secret messengers throughout all the tribes of Israel</a:t>
            </a:r>
          </a:p>
        </p:txBody>
      </p:sp>
    </p:spTree>
    <p:extLst>
      <p:ext uri="{BB962C8B-B14F-4D97-AF65-F5344CB8AC3E}">
        <p14:creationId xmlns:p14="http://schemas.microsoft.com/office/powerpoint/2010/main" val="40146875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c/c9/%D8%A3%D9%86%D8%A7_%D9%88_%D8%B5%D8%AF%D9%8A%D9%82_%D8%A7%D9%84%D8%AD%D8%B5%D8%A7%D9%86_%D9%86%D8%AC%D8%B1%D9%8A_%D9%81%D9%8A_%D8%A7%D9%84%D8%AC%D9%86%D9%87.jpg/1024px-%D8%A3%D9%86%D8%A7_%D9%88_%D8%B5%D8%AF%D9%8A%D9%82_%D8%A7%D9%84%D8%AD%D8%B5%D8%A7%D9%86_%D9%86%D8%AC%D8%B1%D9%8A_%D9%81%D9%8A_%D8%A7%D9%84%D8%AC%D9%86%D9%87.jpg"/>
          <p:cNvPicPr>
            <a:picLocks noChangeAspect="1" noChangeArrowheads="1"/>
          </p:cNvPicPr>
          <p:nvPr/>
        </p:nvPicPr>
        <p:blipFill rotWithShape="1">
          <a:blip r:embed="rId3">
            <a:extLst>
              <a:ext uri="{28A0092B-C50C-407E-A947-70E740481C1C}">
                <a14:useLocalDpi xmlns:a14="http://schemas.microsoft.com/office/drawing/2010/main" val="0"/>
              </a:ext>
            </a:extLst>
          </a:blip>
          <a:srcRect l="6250"/>
          <a:stretch/>
        </p:blipFill>
        <p:spPr bwMode="auto">
          <a:xfrm>
            <a:off x="0" y="337168"/>
            <a:ext cx="9144000" cy="621982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Man and horse travelling near </a:t>
            </a:r>
            <a:r>
              <a:rPr lang="en-US" dirty="0" err="1"/>
              <a:t>Marsa</a:t>
            </a:r>
            <a:r>
              <a:rPr lang="en-US" dirty="0"/>
              <a:t> </a:t>
            </a:r>
            <a:r>
              <a:rPr lang="en-US" dirty="0" err="1"/>
              <a:t>Matruh</a:t>
            </a:r>
            <a:r>
              <a:rPr lang="en-US" dirty="0"/>
              <a:t> City, Egypt</a:t>
            </a:r>
          </a:p>
        </p:txBody>
      </p:sp>
      <p:sp>
        <p:nvSpPr>
          <p:cNvPr id="3" name="Text Placeholder 2"/>
          <p:cNvSpPr>
            <a:spLocks noGrp="1"/>
          </p:cNvSpPr>
          <p:nvPr>
            <p:ph type="body" sz="quarter" idx="12"/>
          </p:nvPr>
        </p:nvSpPr>
        <p:spPr/>
        <p:txBody>
          <a:bodyPr/>
          <a:lstStyle/>
          <a:p>
            <a:r>
              <a:rPr lang="en-US" dirty="0"/>
              <a:t>15:10</a:t>
            </a:r>
          </a:p>
        </p:txBody>
      </p:sp>
      <p:sp>
        <p:nvSpPr>
          <p:cNvPr id="4" name="Title 3"/>
          <p:cNvSpPr>
            <a:spLocks noGrp="1"/>
          </p:cNvSpPr>
          <p:nvPr>
            <p:ph type="title"/>
          </p:nvPr>
        </p:nvSpPr>
        <p:spPr/>
        <p:txBody>
          <a:bodyPr/>
          <a:lstStyle/>
          <a:p>
            <a:r>
              <a:rPr lang="en-US" dirty="0"/>
              <a:t>But Absalom sent secret messengers throughout all the tribes of Israel</a:t>
            </a:r>
          </a:p>
        </p:txBody>
      </p:sp>
    </p:spTree>
    <p:extLst>
      <p:ext uri="{BB962C8B-B14F-4D97-AF65-F5344CB8AC3E}">
        <p14:creationId xmlns:p14="http://schemas.microsoft.com/office/powerpoint/2010/main" val="19176363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iest blowing shofar, tb052201370-002.jpg"/>
          <p:cNvPicPr>
            <a:picLocks noChangeAspect="1"/>
          </p:cNvPicPr>
          <p:nvPr/>
        </p:nvPicPr>
        <p:blipFill rotWithShape="1">
          <a:blip r:embed="rId3">
            <a:extLst>
              <a:ext uri="{28A0092B-C50C-407E-A947-70E740481C1C}">
                <a14:useLocalDpi xmlns:a14="http://schemas.microsoft.com/office/drawing/2010/main" val="0"/>
              </a:ext>
            </a:extLst>
          </a:blip>
          <a:srcRect t="5714"/>
          <a:stretch/>
        </p:blipFill>
        <p:spPr>
          <a:xfrm>
            <a:off x="0" y="149289"/>
            <a:ext cx="9144000" cy="6466117"/>
          </a:xfrm>
          <a:prstGeom prst="rect">
            <a:avLst/>
          </a:prstGeom>
        </p:spPr>
      </p:pic>
      <p:sp>
        <p:nvSpPr>
          <p:cNvPr id="2" name="Text Placeholder 1"/>
          <p:cNvSpPr>
            <a:spLocks noGrp="1"/>
          </p:cNvSpPr>
          <p:nvPr>
            <p:ph type="body" sz="quarter" idx="10"/>
          </p:nvPr>
        </p:nvSpPr>
        <p:spPr/>
        <p:txBody>
          <a:bodyPr/>
          <a:lstStyle/>
          <a:p>
            <a:r>
              <a:rPr lang="en-US" dirty="0"/>
              <a:t>Re-enactment of priest blowing a shofar</a:t>
            </a:r>
          </a:p>
        </p:txBody>
      </p:sp>
      <p:sp>
        <p:nvSpPr>
          <p:cNvPr id="3" name="Text Placeholder 2"/>
          <p:cNvSpPr>
            <a:spLocks noGrp="1"/>
          </p:cNvSpPr>
          <p:nvPr>
            <p:ph type="body" sz="quarter" idx="12"/>
          </p:nvPr>
        </p:nvSpPr>
        <p:spPr/>
        <p:txBody>
          <a:bodyPr/>
          <a:lstStyle/>
          <a:p>
            <a:r>
              <a:rPr lang="en-US" dirty="0"/>
              <a:t>15:10</a:t>
            </a:r>
          </a:p>
        </p:txBody>
      </p:sp>
      <p:sp>
        <p:nvSpPr>
          <p:cNvPr id="4" name="Title 3"/>
          <p:cNvSpPr>
            <a:spLocks noGrp="1"/>
          </p:cNvSpPr>
          <p:nvPr>
            <p:ph type="title"/>
          </p:nvPr>
        </p:nvSpPr>
        <p:spPr/>
        <p:txBody>
          <a:bodyPr/>
          <a:lstStyle/>
          <a:p>
            <a:r>
              <a:rPr lang="en-US" dirty="0"/>
              <a:t>As soon as you hear the sound of the trumpet, then you shall say, “Absalom is king in Hebron”</a:t>
            </a:r>
          </a:p>
        </p:txBody>
      </p:sp>
    </p:spTree>
    <p:extLst>
      <p:ext uri="{BB962C8B-B14F-4D97-AF65-F5344CB8AC3E}">
        <p14:creationId xmlns:p14="http://schemas.microsoft.com/office/powerpoint/2010/main" val="38306985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Yemenite Jew blowing shofar, Sabbath horn, mat03283.jpg"/>
          <p:cNvPicPr>
            <a:picLocks noChangeAspect="1"/>
          </p:cNvPicPr>
          <p:nvPr/>
        </p:nvPicPr>
        <p:blipFill rotWithShape="1">
          <a:blip r:embed="rId3">
            <a:extLst>
              <a:ext uri="{28A0092B-C50C-407E-A947-70E740481C1C}">
                <a14:useLocalDpi xmlns:a14="http://schemas.microsoft.com/office/drawing/2010/main" val="0"/>
              </a:ext>
            </a:extLst>
          </a:blip>
          <a:srcRect t="9369" b="19702"/>
          <a:stretch/>
        </p:blipFill>
        <p:spPr>
          <a:xfrm>
            <a:off x="1371600" y="0"/>
            <a:ext cx="6400800" cy="6858000"/>
          </a:xfrm>
          <a:prstGeom prst="rect">
            <a:avLst/>
          </a:prstGeom>
        </p:spPr>
      </p:pic>
      <p:sp>
        <p:nvSpPr>
          <p:cNvPr id="2" name="Text Placeholder 1"/>
          <p:cNvSpPr>
            <a:spLocks noGrp="1"/>
          </p:cNvSpPr>
          <p:nvPr>
            <p:ph type="body" sz="quarter" idx="10"/>
          </p:nvPr>
        </p:nvSpPr>
        <p:spPr/>
        <p:txBody>
          <a:bodyPr/>
          <a:lstStyle/>
          <a:p>
            <a:r>
              <a:rPr lang="en-US" dirty="0"/>
              <a:t>Yemenite Jewish man blowing a shofar</a:t>
            </a:r>
          </a:p>
        </p:txBody>
      </p:sp>
      <p:sp>
        <p:nvSpPr>
          <p:cNvPr id="3" name="Text Placeholder 2"/>
          <p:cNvSpPr>
            <a:spLocks noGrp="1"/>
          </p:cNvSpPr>
          <p:nvPr>
            <p:ph type="body" sz="quarter" idx="12"/>
          </p:nvPr>
        </p:nvSpPr>
        <p:spPr/>
        <p:txBody>
          <a:bodyPr/>
          <a:lstStyle/>
          <a:p>
            <a:r>
              <a:rPr lang="en-US" dirty="0"/>
              <a:t>15:10</a:t>
            </a:r>
          </a:p>
        </p:txBody>
      </p:sp>
      <p:sp>
        <p:nvSpPr>
          <p:cNvPr id="4" name="Title 3"/>
          <p:cNvSpPr>
            <a:spLocks noGrp="1"/>
          </p:cNvSpPr>
          <p:nvPr>
            <p:ph type="title"/>
          </p:nvPr>
        </p:nvSpPr>
        <p:spPr/>
        <p:txBody>
          <a:bodyPr/>
          <a:lstStyle/>
          <a:p>
            <a:r>
              <a:rPr lang="en-US" dirty="0"/>
              <a:t>As soon as you hear the sound of the trumpet, then you shall say, “Absalom is king in Hebron”</a:t>
            </a:r>
          </a:p>
        </p:txBody>
      </p:sp>
    </p:spTree>
    <p:extLst>
      <p:ext uri="{BB962C8B-B14F-4D97-AF65-F5344CB8AC3E}">
        <p14:creationId xmlns:p14="http://schemas.microsoft.com/office/powerpoint/2010/main" val="37028356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ebron blind school commencement exercises 1944, mat005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160"/>
            <a:ext cx="9144000" cy="6583680"/>
          </a:xfrm>
          <a:prstGeom prst="rect">
            <a:avLst/>
          </a:prstGeom>
        </p:spPr>
      </p:pic>
      <p:sp>
        <p:nvSpPr>
          <p:cNvPr id="2" name="Text Placeholder 1"/>
          <p:cNvSpPr>
            <a:spLocks noGrp="1"/>
          </p:cNvSpPr>
          <p:nvPr>
            <p:ph type="body" sz="quarter" idx="10"/>
          </p:nvPr>
        </p:nvSpPr>
        <p:spPr/>
        <p:txBody>
          <a:bodyPr/>
          <a:lstStyle/>
          <a:p>
            <a:r>
              <a:rPr lang="en-US" dirty="0"/>
              <a:t>Commencement at a school for the blind in Hebron</a:t>
            </a:r>
          </a:p>
        </p:txBody>
      </p:sp>
      <p:sp>
        <p:nvSpPr>
          <p:cNvPr id="3" name="Text Placeholder 2"/>
          <p:cNvSpPr>
            <a:spLocks noGrp="1"/>
          </p:cNvSpPr>
          <p:nvPr>
            <p:ph type="body" sz="quarter" idx="12"/>
          </p:nvPr>
        </p:nvSpPr>
        <p:spPr/>
        <p:txBody>
          <a:bodyPr/>
          <a:lstStyle/>
          <a:p>
            <a:r>
              <a:rPr lang="en-US" dirty="0"/>
              <a:t>15:11</a:t>
            </a:r>
          </a:p>
        </p:txBody>
      </p:sp>
      <p:sp>
        <p:nvSpPr>
          <p:cNvPr id="4" name="Title 3"/>
          <p:cNvSpPr>
            <a:spLocks noGrp="1"/>
          </p:cNvSpPr>
          <p:nvPr>
            <p:ph type="title"/>
          </p:nvPr>
        </p:nvSpPr>
        <p:spPr/>
        <p:txBody>
          <a:bodyPr/>
          <a:lstStyle/>
          <a:p>
            <a:r>
              <a:rPr lang="en-US" dirty="0"/>
              <a:t>Absalom went with two hundred men out of Jerusalem, invited guests . . . that knew nothing</a:t>
            </a:r>
          </a:p>
        </p:txBody>
      </p:sp>
    </p:spTree>
    <p:extLst>
      <p:ext uri="{BB962C8B-B14F-4D97-AF65-F5344CB8AC3E}">
        <p14:creationId xmlns:p14="http://schemas.microsoft.com/office/powerpoint/2010/main" val="5862408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 y="313685"/>
            <a:ext cx="9144000" cy="6240659"/>
            <a:chOff x="1" y="313685"/>
            <a:chExt cx="9144000" cy="6240659"/>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13685"/>
              <a:ext cx="9144000" cy="6240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255519" y="4381500"/>
              <a:ext cx="1188244" cy="261610"/>
            </a:xfrm>
            <a:prstGeom prst="rect">
              <a:avLst/>
            </a:prstGeom>
            <a:noFill/>
          </p:spPr>
          <p:txBody>
            <a:bodyPr wrap="square" rtlCol="0">
              <a:spAutoFit/>
            </a:bodyPr>
            <a:lstStyle/>
            <a:p>
              <a:r>
                <a:rPr lang="en-US" sz="1100" b="1" dirty="0" err="1">
                  <a:solidFill>
                    <a:srgbClr val="000000"/>
                  </a:solidFill>
                  <a:effectLst>
                    <a:glow rad="38100">
                      <a:srgbClr val="FEFFFF"/>
                    </a:glow>
                  </a:effectLst>
                  <a:cs typeface="Arial" panose="020B0604020202020204" pitchFamily="34" charset="0"/>
                </a:rPr>
                <a:t>ed-Dhahiriya</a:t>
              </a:r>
              <a:endParaRPr lang="en-US" sz="1100" b="1" dirty="0">
                <a:solidFill>
                  <a:srgbClr val="000000"/>
                </a:solidFill>
                <a:effectLst>
                  <a:glow rad="38100">
                    <a:srgbClr val="FEFFFF"/>
                  </a:glow>
                </a:effectLst>
                <a:cs typeface="Arial" panose="020B0604020202020204" pitchFamily="34" charset="0"/>
              </a:endParaRPr>
            </a:p>
          </p:txBody>
        </p:sp>
        <p:sp>
          <p:nvSpPr>
            <p:cNvPr id="5" name="Oval 4"/>
            <p:cNvSpPr/>
            <p:nvPr/>
          </p:nvSpPr>
          <p:spPr>
            <a:xfrm>
              <a:off x="2254250" y="4499605"/>
              <a:ext cx="45719" cy="45719"/>
            </a:xfrm>
            <a:prstGeom prst="ellipse">
              <a:avLst/>
            </a:prstGeom>
            <a:solidFill>
              <a:schemeClr val="tx1"/>
            </a:solidFill>
            <a:ln w="9525">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079160" y="1196176"/>
              <a:ext cx="780971" cy="261610"/>
            </a:xfrm>
            <a:prstGeom prst="rect">
              <a:avLst/>
            </a:prstGeom>
            <a:noFill/>
          </p:spPr>
          <p:txBody>
            <a:bodyPr wrap="square" rtlCol="0">
              <a:spAutoFit/>
            </a:bodyPr>
            <a:lstStyle/>
            <a:p>
              <a:r>
                <a:rPr lang="en-US" sz="1100" b="1" dirty="0">
                  <a:solidFill>
                    <a:srgbClr val="000000"/>
                  </a:solidFill>
                  <a:effectLst>
                    <a:glow rad="38100">
                      <a:srgbClr val="FEFFFF"/>
                    </a:glow>
                  </a:effectLst>
                  <a:cs typeface="Arial" panose="020B0604020202020204" pitchFamily="34" charset="0"/>
                </a:rPr>
                <a:t>Beit </a:t>
              </a:r>
              <a:r>
                <a:rPr lang="en-US" sz="1100" b="1" dirty="0" err="1">
                  <a:solidFill>
                    <a:srgbClr val="000000"/>
                  </a:solidFill>
                  <a:effectLst>
                    <a:glow rad="38100">
                      <a:srgbClr val="FEFFFF"/>
                    </a:glow>
                  </a:effectLst>
                  <a:cs typeface="Arial" panose="020B0604020202020204" pitchFamily="34" charset="0"/>
                </a:rPr>
                <a:t>Jala</a:t>
              </a:r>
              <a:endParaRPr lang="en-US" sz="1100" b="1" dirty="0">
                <a:solidFill>
                  <a:srgbClr val="000000"/>
                </a:solidFill>
                <a:effectLst>
                  <a:glow rad="38100">
                    <a:srgbClr val="FEFFFF"/>
                  </a:glow>
                </a:effectLst>
                <a:cs typeface="Arial" panose="020B0604020202020204" pitchFamily="34" charset="0"/>
              </a:endParaRPr>
            </a:p>
          </p:txBody>
        </p:sp>
        <p:sp>
          <p:nvSpPr>
            <p:cNvPr id="11" name="Oval 10"/>
            <p:cNvSpPr/>
            <p:nvPr/>
          </p:nvSpPr>
          <p:spPr>
            <a:xfrm>
              <a:off x="4070587" y="1326981"/>
              <a:ext cx="45719" cy="45719"/>
            </a:xfrm>
            <a:prstGeom prst="ellipse">
              <a:avLst/>
            </a:prstGeom>
            <a:solidFill>
              <a:schemeClr val="tx1"/>
            </a:solidFill>
            <a:ln w="9525">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1281777D-4CF9-47D2-BE98-46C779E9B866}"/>
                </a:ext>
              </a:extLst>
            </p:cNvPr>
            <p:cNvSpPr/>
            <p:nvPr/>
          </p:nvSpPr>
          <p:spPr>
            <a:xfrm>
              <a:off x="3964781" y="1159809"/>
              <a:ext cx="864870" cy="380061"/>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4" name="Oval 13">
              <a:extLst>
                <a:ext uri="{FF2B5EF4-FFF2-40B4-BE49-F238E27FC236}">
                  <a16:creationId xmlns:a16="http://schemas.microsoft.com/office/drawing/2014/main" id="{1281777D-4CF9-47D2-BE98-46C779E9B866}"/>
                </a:ext>
              </a:extLst>
            </p:cNvPr>
            <p:cNvSpPr/>
            <p:nvPr/>
          </p:nvSpPr>
          <p:spPr>
            <a:xfrm>
              <a:off x="4220245" y="660400"/>
              <a:ext cx="937185" cy="355054"/>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5" name="Oval 14">
              <a:extLst>
                <a:ext uri="{FF2B5EF4-FFF2-40B4-BE49-F238E27FC236}">
                  <a16:creationId xmlns:a16="http://schemas.microsoft.com/office/drawing/2014/main" id="{1281777D-4CF9-47D2-BE98-46C779E9B866}"/>
                </a:ext>
              </a:extLst>
            </p:cNvPr>
            <p:cNvSpPr/>
            <p:nvPr/>
          </p:nvSpPr>
          <p:spPr>
            <a:xfrm>
              <a:off x="3283060" y="3147060"/>
              <a:ext cx="810387" cy="355054"/>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Oval 15">
              <a:extLst>
                <a:ext uri="{FF2B5EF4-FFF2-40B4-BE49-F238E27FC236}">
                  <a16:creationId xmlns:a16="http://schemas.microsoft.com/office/drawing/2014/main" id="{1281777D-4CF9-47D2-BE98-46C779E9B866}"/>
                </a:ext>
              </a:extLst>
            </p:cNvPr>
            <p:cNvSpPr/>
            <p:nvPr/>
          </p:nvSpPr>
          <p:spPr>
            <a:xfrm>
              <a:off x="2177525" y="4368799"/>
              <a:ext cx="1029225" cy="317857"/>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grpSp>
      <p:pic>
        <p:nvPicPr>
          <p:cNvPr id="17" name="Picture 16" descr="A picture containing text, map&#10;&#10;Description automatically generated">
            <a:extLst>
              <a:ext uri="{FF2B5EF4-FFF2-40B4-BE49-F238E27FC236}">
                <a16:creationId xmlns:a16="http://schemas.microsoft.com/office/drawing/2014/main" id="{2985ECA8-EDC8-47F5-89D8-50227DBC52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6324"/>
            <a:ext cx="9144000" cy="6245352"/>
          </a:xfrm>
          <a:prstGeom prst="rect">
            <a:avLst/>
          </a:prstGeom>
        </p:spPr>
      </p:pic>
      <p:sp>
        <p:nvSpPr>
          <p:cNvPr id="2" name="Text Placeholder 1"/>
          <p:cNvSpPr>
            <a:spLocks noGrp="1"/>
          </p:cNvSpPr>
          <p:nvPr>
            <p:ph type="body" sz="quarter" idx="10"/>
          </p:nvPr>
        </p:nvSpPr>
        <p:spPr/>
        <p:txBody>
          <a:bodyPr/>
          <a:lstStyle/>
          <a:p>
            <a:r>
              <a:rPr lang="en-US" dirty="0"/>
              <a:t>Map with Jerusalem, Hebron, and possible locations of </a:t>
            </a:r>
            <a:r>
              <a:rPr lang="en-US" dirty="0" err="1"/>
              <a:t>Giloh</a:t>
            </a:r>
            <a:endParaRPr lang="en-US" dirty="0"/>
          </a:p>
        </p:txBody>
      </p:sp>
      <p:sp>
        <p:nvSpPr>
          <p:cNvPr id="3" name="Text Placeholder 2"/>
          <p:cNvSpPr>
            <a:spLocks noGrp="1"/>
          </p:cNvSpPr>
          <p:nvPr>
            <p:ph type="body" sz="quarter" idx="12"/>
          </p:nvPr>
        </p:nvSpPr>
        <p:spPr/>
        <p:txBody>
          <a:bodyPr/>
          <a:lstStyle/>
          <a:p>
            <a:r>
              <a:rPr lang="en-US" dirty="0"/>
              <a:t>15:12</a:t>
            </a:r>
          </a:p>
        </p:txBody>
      </p:sp>
      <p:sp>
        <p:nvSpPr>
          <p:cNvPr id="4" name="Title 3"/>
          <p:cNvSpPr>
            <a:spLocks noGrp="1"/>
          </p:cNvSpPr>
          <p:nvPr>
            <p:ph type="title"/>
          </p:nvPr>
        </p:nvSpPr>
        <p:spPr/>
        <p:txBody>
          <a:bodyPr/>
          <a:lstStyle/>
          <a:p>
            <a:r>
              <a:rPr lang="en-US" dirty="0"/>
              <a:t>Absalom sent for Ahithophel the </a:t>
            </a:r>
            <a:r>
              <a:rPr lang="en-US" dirty="0" err="1"/>
              <a:t>Gilonite</a:t>
            </a:r>
            <a:r>
              <a:rPr lang="en-US" dirty="0"/>
              <a:t>, David’s counselor, from his city </a:t>
            </a:r>
            <a:r>
              <a:rPr lang="en-US" dirty="0" err="1"/>
              <a:t>Giloh</a:t>
            </a:r>
            <a:endParaRPr lang="en-US" dirty="0"/>
          </a:p>
        </p:txBody>
      </p:sp>
    </p:spTree>
    <p:extLst>
      <p:ext uri="{BB962C8B-B14F-4D97-AF65-F5344CB8AC3E}">
        <p14:creationId xmlns:p14="http://schemas.microsoft.com/office/powerpoint/2010/main" val="15087371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Beit Jalla with snow from northeast"/>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Beit </a:t>
            </a:r>
            <a:r>
              <a:rPr lang="en-US" dirty="0" err="1"/>
              <a:t>Jala</a:t>
            </a:r>
            <a:r>
              <a:rPr lang="en-US" dirty="0"/>
              <a:t>, probable region of Giloh (from the northeast)</a:t>
            </a:r>
          </a:p>
        </p:txBody>
      </p:sp>
      <p:sp>
        <p:nvSpPr>
          <p:cNvPr id="3" name="Text Placeholder 2"/>
          <p:cNvSpPr>
            <a:spLocks noGrp="1"/>
          </p:cNvSpPr>
          <p:nvPr>
            <p:ph type="body" sz="quarter" idx="12"/>
          </p:nvPr>
        </p:nvSpPr>
        <p:spPr/>
        <p:txBody>
          <a:bodyPr/>
          <a:lstStyle/>
          <a:p>
            <a:r>
              <a:rPr lang="en-US" dirty="0"/>
              <a:t>15:12</a:t>
            </a:r>
          </a:p>
        </p:txBody>
      </p:sp>
      <p:sp>
        <p:nvSpPr>
          <p:cNvPr id="4" name="Title 3"/>
          <p:cNvSpPr>
            <a:spLocks noGrp="1"/>
          </p:cNvSpPr>
          <p:nvPr>
            <p:ph type="title"/>
          </p:nvPr>
        </p:nvSpPr>
        <p:spPr/>
        <p:txBody>
          <a:bodyPr/>
          <a:lstStyle/>
          <a:p>
            <a:r>
              <a:rPr lang="en-US" dirty="0"/>
              <a:t>Absalom sent for Ahithophel the </a:t>
            </a:r>
            <a:r>
              <a:rPr lang="en-US" dirty="0" err="1"/>
              <a:t>Gilonite</a:t>
            </a:r>
            <a:r>
              <a:rPr lang="en-US" dirty="0"/>
              <a:t>, David’s counselor, from his city </a:t>
            </a:r>
            <a:r>
              <a:rPr lang="en-US" dirty="0" err="1"/>
              <a:t>Giloh</a:t>
            </a:r>
            <a:endParaRPr lang="en-US" dirty="0"/>
          </a:p>
        </p:txBody>
      </p:sp>
    </p:spTree>
    <p:extLst>
      <p:ext uri="{BB962C8B-B14F-4D97-AF65-F5344CB8AC3E}">
        <p14:creationId xmlns:p14="http://schemas.microsoft.com/office/powerpoint/2010/main" val="2656170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5879" b="4865"/>
          <a:stretch/>
        </p:blipFill>
        <p:spPr>
          <a:xfrm>
            <a:off x="983761" y="0"/>
            <a:ext cx="7176478" cy="6858000"/>
          </a:xfrm>
          <a:prstGeom prst="rect">
            <a:avLst/>
          </a:prstGeom>
        </p:spPr>
      </p:pic>
      <p:sp>
        <p:nvSpPr>
          <p:cNvPr id="2" name="Text Placeholder 1"/>
          <p:cNvSpPr>
            <a:spLocks noGrp="1"/>
          </p:cNvSpPr>
          <p:nvPr>
            <p:ph type="body" sz="quarter" idx="10"/>
          </p:nvPr>
        </p:nvSpPr>
        <p:spPr/>
        <p:txBody>
          <a:bodyPr/>
          <a:lstStyle/>
          <a:p>
            <a:r>
              <a:rPr lang="en-US" dirty="0"/>
              <a:t>Relief of Assyrian chariots and horsemen, 7th century BC</a:t>
            </a:r>
          </a:p>
        </p:txBody>
      </p:sp>
      <p:sp>
        <p:nvSpPr>
          <p:cNvPr id="3" name="Text Placeholder 2"/>
          <p:cNvSpPr>
            <a:spLocks noGrp="1"/>
          </p:cNvSpPr>
          <p:nvPr>
            <p:ph type="body" sz="quarter" idx="12"/>
          </p:nvPr>
        </p:nvSpPr>
        <p:spPr/>
        <p:txBody>
          <a:bodyPr/>
          <a:lstStyle/>
          <a:p>
            <a:r>
              <a:rPr lang="en-US" dirty="0"/>
              <a:t>15:1</a:t>
            </a:r>
          </a:p>
        </p:txBody>
      </p:sp>
      <p:sp>
        <p:nvSpPr>
          <p:cNvPr id="4" name="Title 3"/>
          <p:cNvSpPr>
            <a:spLocks noGrp="1"/>
          </p:cNvSpPr>
          <p:nvPr>
            <p:ph type="title"/>
          </p:nvPr>
        </p:nvSpPr>
        <p:spPr/>
        <p:txBody>
          <a:bodyPr/>
          <a:lstStyle/>
          <a:p>
            <a:r>
              <a:rPr lang="en-US" dirty="0"/>
              <a:t>Absalom prepared himself a chariot and horses</a:t>
            </a:r>
          </a:p>
        </p:txBody>
      </p:sp>
    </p:spTree>
    <p:extLst>
      <p:ext uri="{BB962C8B-B14F-4D97-AF65-F5344CB8AC3E}">
        <p14:creationId xmlns:p14="http://schemas.microsoft.com/office/powerpoint/2010/main" val="19345075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19 Persia-pcb\National Museum of Iran\Treasury Relief\Persepolis Audience Relief, Pharnaces, Darius I, Xerxes, tb0514183878.jpg"/>
          <p:cNvPicPr>
            <a:picLocks noChangeAspect="1" noChangeArrowheads="1"/>
          </p:cNvPicPr>
          <p:nvPr/>
        </p:nvPicPr>
        <p:blipFill rotWithShape="1">
          <a:blip r:embed="rId3">
            <a:extLst>
              <a:ext uri="{28A0092B-C50C-407E-A947-70E740481C1C}">
                <a14:useLocalDpi xmlns:a14="http://schemas.microsoft.com/office/drawing/2010/main" val="0"/>
              </a:ext>
            </a:extLst>
          </a:blip>
          <a:srcRect l="3923"/>
          <a:stretch/>
        </p:blipFill>
        <p:spPr bwMode="auto">
          <a:xfrm>
            <a:off x="0" y="171450"/>
            <a:ext cx="9144000" cy="634822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Persian throne room scene, from Persepolis, circa 500 BC</a:t>
            </a:r>
          </a:p>
        </p:txBody>
      </p:sp>
      <p:sp>
        <p:nvSpPr>
          <p:cNvPr id="3" name="Text Placeholder 2"/>
          <p:cNvSpPr>
            <a:spLocks noGrp="1"/>
          </p:cNvSpPr>
          <p:nvPr>
            <p:ph type="body" sz="quarter" idx="12"/>
          </p:nvPr>
        </p:nvSpPr>
        <p:spPr/>
        <p:txBody>
          <a:bodyPr/>
          <a:lstStyle/>
          <a:p>
            <a:r>
              <a:rPr lang="en-US" dirty="0"/>
              <a:t>15:12</a:t>
            </a:r>
          </a:p>
        </p:txBody>
      </p:sp>
      <p:sp>
        <p:nvSpPr>
          <p:cNvPr id="4" name="Title 3"/>
          <p:cNvSpPr>
            <a:spLocks noGrp="1"/>
          </p:cNvSpPr>
          <p:nvPr>
            <p:ph type="title"/>
          </p:nvPr>
        </p:nvSpPr>
        <p:spPr/>
        <p:txBody>
          <a:bodyPr/>
          <a:lstStyle/>
          <a:p>
            <a:r>
              <a:rPr lang="en-US" dirty="0"/>
              <a:t>Absalom sent for Ahithophel the </a:t>
            </a:r>
            <a:r>
              <a:rPr lang="en-US" dirty="0" err="1"/>
              <a:t>Gilonite</a:t>
            </a:r>
            <a:r>
              <a:rPr lang="en-US" dirty="0"/>
              <a:t>, David’s counselor, from his city </a:t>
            </a:r>
            <a:r>
              <a:rPr lang="en-US" dirty="0" err="1"/>
              <a:t>Giloh</a:t>
            </a:r>
            <a:endParaRPr lang="en-US" dirty="0"/>
          </a:p>
        </p:txBody>
      </p:sp>
    </p:spTree>
    <p:extLst>
      <p:ext uri="{BB962C8B-B14F-4D97-AF65-F5344CB8AC3E}">
        <p14:creationId xmlns:p14="http://schemas.microsoft.com/office/powerpoint/2010/main" val="2307586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091" y="311728"/>
            <a:ext cx="8181818" cy="6234545"/>
          </a:xfrm>
          <a:prstGeom prst="rect">
            <a:avLst/>
          </a:prstGeom>
        </p:spPr>
      </p:pic>
      <p:sp>
        <p:nvSpPr>
          <p:cNvPr id="2" name="Text Placeholder 1"/>
          <p:cNvSpPr>
            <a:spLocks noGrp="1"/>
          </p:cNvSpPr>
          <p:nvPr>
            <p:ph type="body" sz="quarter" idx="10"/>
          </p:nvPr>
        </p:nvSpPr>
        <p:spPr/>
        <p:txBody>
          <a:bodyPr/>
          <a:lstStyle/>
          <a:p>
            <a:r>
              <a:rPr lang="en-US" dirty="0"/>
              <a:t>Relief with two officials or sons of the Vizier </a:t>
            </a:r>
            <a:r>
              <a:rPr lang="en-US" dirty="0" err="1"/>
              <a:t>Dagi</a:t>
            </a:r>
            <a:r>
              <a:rPr lang="en-US" dirty="0"/>
              <a:t>, from Thebes, Dynasty 11, 2130–1991 BC</a:t>
            </a:r>
          </a:p>
        </p:txBody>
      </p:sp>
      <p:sp>
        <p:nvSpPr>
          <p:cNvPr id="3" name="Text Placeholder 2"/>
          <p:cNvSpPr>
            <a:spLocks noGrp="1"/>
          </p:cNvSpPr>
          <p:nvPr>
            <p:ph type="body" sz="quarter" idx="12"/>
          </p:nvPr>
        </p:nvSpPr>
        <p:spPr/>
        <p:txBody>
          <a:bodyPr/>
          <a:lstStyle/>
          <a:p>
            <a:r>
              <a:rPr lang="en-US" dirty="0"/>
              <a:t>15:12</a:t>
            </a:r>
          </a:p>
        </p:txBody>
      </p:sp>
      <p:sp>
        <p:nvSpPr>
          <p:cNvPr id="4" name="Title 3"/>
          <p:cNvSpPr>
            <a:spLocks noGrp="1"/>
          </p:cNvSpPr>
          <p:nvPr>
            <p:ph type="title"/>
          </p:nvPr>
        </p:nvSpPr>
        <p:spPr/>
        <p:txBody>
          <a:bodyPr/>
          <a:lstStyle/>
          <a:p>
            <a:r>
              <a:rPr lang="en-US" dirty="0"/>
              <a:t>Absalom sent for Ahithophel the </a:t>
            </a:r>
            <a:r>
              <a:rPr lang="en-US" dirty="0" err="1"/>
              <a:t>Gilonite</a:t>
            </a:r>
            <a:r>
              <a:rPr lang="en-US" dirty="0"/>
              <a:t>, David’s counselor, from his city </a:t>
            </a:r>
            <a:r>
              <a:rPr lang="en-US" dirty="0" err="1"/>
              <a:t>Giloh</a:t>
            </a:r>
            <a:endParaRPr lang="en-US" dirty="0"/>
          </a:p>
        </p:txBody>
      </p:sp>
    </p:spTree>
    <p:extLst>
      <p:ext uri="{BB962C8B-B14F-4D97-AF65-F5344CB8AC3E}">
        <p14:creationId xmlns:p14="http://schemas.microsoft.com/office/powerpoint/2010/main" val="9571689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2 HVHL\43 Southern Palestine\Wilderness\Nebi Musa, interior with crowds, mat01032.jpg"/>
          <p:cNvPicPr>
            <a:picLocks noChangeAspect="1" noChangeArrowheads="1"/>
          </p:cNvPicPr>
          <p:nvPr/>
        </p:nvPicPr>
        <p:blipFill rotWithShape="1">
          <a:blip r:embed="rId3">
            <a:extLst>
              <a:ext uri="{28A0092B-C50C-407E-A947-70E740481C1C}">
                <a14:useLocalDpi xmlns:a14="http://schemas.microsoft.com/office/drawing/2010/main" val="0"/>
              </a:ext>
            </a:extLst>
          </a:blip>
          <a:srcRect t="10260" b="29661"/>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Crowds gathered inside Nebi Musa</a:t>
            </a:r>
          </a:p>
        </p:txBody>
      </p:sp>
      <p:sp>
        <p:nvSpPr>
          <p:cNvPr id="3" name="Text Placeholder 2"/>
          <p:cNvSpPr>
            <a:spLocks noGrp="1"/>
          </p:cNvSpPr>
          <p:nvPr>
            <p:ph type="body" sz="quarter" idx="12"/>
          </p:nvPr>
        </p:nvSpPr>
        <p:spPr/>
        <p:txBody>
          <a:bodyPr/>
          <a:lstStyle/>
          <a:p>
            <a:r>
              <a:rPr lang="en-US" dirty="0"/>
              <a:t>15:13</a:t>
            </a:r>
          </a:p>
        </p:txBody>
      </p:sp>
      <p:sp>
        <p:nvSpPr>
          <p:cNvPr id="4" name="Title 3"/>
          <p:cNvSpPr>
            <a:spLocks noGrp="1"/>
          </p:cNvSpPr>
          <p:nvPr>
            <p:ph type="title"/>
          </p:nvPr>
        </p:nvSpPr>
        <p:spPr/>
        <p:txBody>
          <a:bodyPr/>
          <a:lstStyle/>
          <a:p>
            <a:r>
              <a:rPr lang="en-US" dirty="0"/>
              <a:t>A messenger came to David, saying, “The hearts of the men of Israel have gone after Absalom”</a:t>
            </a:r>
          </a:p>
        </p:txBody>
      </p:sp>
    </p:spTree>
    <p:extLst>
      <p:ext uri="{BB962C8B-B14F-4D97-AF65-F5344CB8AC3E}">
        <p14:creationId xmlns:p14="http://schemas.microsoft.com/office/powerpoint/2010/main" val="37219930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2 HVHL\46 Traditional Life and Customs\Travel\Bedouin wedding, Bedouin family moving, mat013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family on the move, circa 1910</a:t>
            </a:r>
          </a:p>
        </p:txBody>
      </p:sp>
      <p:sp>
        <p:nvSpPr>
          <p:cNvPr id="3" name="Text Placeholder 2"/>
          <p:cNvSpPr>
            <a:spLocks noGrp="1"/>
          </p:cNvSpPr>
          <p:nvPr>
            <p:ph type="body" sz="quarter" idx="12"/>
          </p:nvPr>
        </p:nvSpPr>
        <p:spPr/>
        <p:txBody>
          <a:bodyPr/>
          <a:lstStyle/>
          <a:p>
            <a:r>
              <a:rPr lang="en-US" dirty="0"/>
              <a:t>15:14</a:t>
            </a:r>
          </a:p>
        </p:txBody>
      </p:sp>
      <p:sp>
        <p:nvSpPr>
          <p:cNvPr id="4" name="Title 3"/>
          <p:cNvSpPr>
            <a:spLocks noGrp="1"/>
          </p:cNvSpPr>
          <p:nvPr>
            <p:ph type="title"/>
          </p:nvPr>
        </p:nvSpPr>
        <p:spPr/>
        <p:txBody>
          <a:bodyPr/>
          <a:lstStyle/>
          <a:p>
            <a:r>
              <a:rPr lang="en-US" dirty="0"/>
              <a:t>Then David said to all his servants in Jerusalem, “Arise and let us flee”</a:t>
            </a:r>
          </a:p>
        </p:txBody>
      </p:sp>
    </p:spTree>
    <p:extLst>
      <p:ext uri="{BB962C8B-B14F-4D97-AF65-F5344CB8AC3E}">
        <p14:creationId xmlns:p14="http://schemas.microsoft.com/office/powerpoint/2010/main" val="38902662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Getty Villa\Assyrian reliefs\Relief of attack on enemy town, Assyrian, from central palace at Nimrud, 730-727 BC, tb100919405.jpg"/>
          <p:cNvPicPr>
            <a:picLocks noChangeAspect="1" noChangeArrowheads="1"/>
          </p:cNvPicPr>
          <p:nvPr/>
        </p:nvPicPr>
        <p:blipFill rotWithShape="1">
          <a:blip r:embed="rId3">
            <a:extLst>
              <a:ext uri="{28A0092B-C50C-407E-A947-70E740481C1C}">
                <a14:useLocalDpi xmlns:a14="http://schemas.microsoft.com/office/drawing/2010/main" val="0"/>
              </a:ext>
            </a:extLst>
          </a:blip>
          <a:srcRect t="9126"/>
          <a:stretch/>
        </p:blipFill>
        <p:spPr bwMode="auto">
          <a:xfrm>
            <a:off x="0" y="-1"/>
            <a:ext cx="9144000" cy="67976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attacking a town, from the central palace at Nimrud, 8th century BC</a:t>
            </a:r>
          </a:p>
        </p:txBody>
      </p:sp>
      <p:sp>
        <p:nvSpPr>
          <p:cNvPr id="3" name="Text Placeholder 2"/>
          <p:cNvSpPr>
            <a:spLocks noGrp="1"/>
          </p:cNvSpPr>
          <p:nvPr>
            <p:ph type="body" sz="quarter" idx="12"/>
          </p:nvPr>
        </p:nvSpPr>
        <p:spPr/>
        <p:txBody>
          <a:bodyPr/>
          <a:lstStyle/>
          <a:p>
            <a:r>
              <a:rPr lang="en-US" dirty="0"/>
              <a:t>15:14</a:t>
            </a:r>
          </a:p>
        </p:txBody>
      </p:sp>
      <p:sp>
        <p:nvSpPr>
          <p:cNvPr id="4" name="Title 3"/>
          <p:cNvSpPr>
            <a:spLocks noGrp="1"/>
          </p:cNvSpPr>
          <p:nvPr>
            <p:ph type="title"/>
          </p:nvPr>
        </p:nvSpPr>
        <p:spPr/>
        <p:txBody>
          <a:bodyPr/>
          <a:lstStyle/>
          <a:p>
            <a:r>
              <a:rPr lang="en-US" dirty="0"/>
              <a:t>Go quickly, before he overtakes us and strikes the city with the edge of the sword</a:t>
            </a:r>
          </a:p>
        </p:txBody>
      </p:sp>
    </p:spTree>
    <p:extLst>
      <p:ext uri="{BB962C8B-B14F-4D97-AF65-F5344CB8AC3E}">
        <p14:creationId xmlns:p14="http://schemas.microsoft.com/office/powerpoint/2010/main" val="23447822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CB010C71-5178-43D2-85B8-592496642E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0"/>
            <a:ext cx="9144000" cy="6675120"/>
          </a:xfrm>
          <a:prstGeom prst="rect">
            <a:avLst/>
          </a:prstGeom>
        </p:spPr>
      </p:pic>
      <p:sp>
        <p:nvSpPr>
          <p:cNvPr id="2" name="Text Placeholder 1"/>
          <p:cNvSpPr>
            <a:spLocks noGrp="1"/>
          </p:cNvSpPr>
          <p:nvPr>
            <p:ph type="body" sz="quarter" idx="10"/>
          </p:nvPr>
        </p:nvSpPr>
        <p:spPr/>
        <p:txBody>
          <a:bodyPr/>
          <a:lstStyle/>
          <a:p>
            <a:r>
              <a:rPr lang="en-US" dirty="0"/>
              <a:t>Relief of loyal courtiers, reign of Snefru probably, 4th dynasty, circa 2500 BC</a:t>
            </a:r>
          </a:p>
        </p:txBody>
      </p:sp>
      <p:sp>
        <p:nvSpPr>
          <p:cNvPr id="3" name="Text Placeholder 2"/>
          <p:cNvSpPr>
            <a:spLocks noGrp="1"/>
          </p:cNvSpPr>
          <p:nvPr>
            <p:ph type="body" sz="quarter" idx="12"/>
          </p:nvPr>
        </p:nvSpPr>
        <p:spPr/>
        <p:txBody>
          <a:bodyPr/>
          <a:lstStyle/>
          <a:p>
            <a:r>
              <a:rPr lang="en-US" dirty="0"/>
              <a:t>15:15</a:t>
            </a:r>
          </a:p>
        </p:txBody>
      </p:sp>
      <p:sp>
        <p:nvSpPr>
          <p:cNvPr id="4" name="Title 3"/>
          <p:cNvSpPr>
            <a:spLocks noGrp="1"/>
          </p:cNvSpPr>
          <p:nvPr>
            <p:ph type="title"/>
          </p:nvPr>
        </p:nvSpPr>
        <p:spPr/>
        <p:txBody>
          <a:bodyPr/>
          <a:lstStyle/>
          <a:p>
            <a:r>
              <a:rPr lang="en-US" dirty="0"/>
              <a:t>The king’s servants said, “Behold, we are ready to do whatever my lord the king chooses”</a:t>
            </a:r>
          </a:p>
        </p:txBody>
      </p:sp>
    </p:spTree>
    <p:extLst>
      <p:ext uri="{BB962C8B-B14F-4D97-AF65-F5344CB8AC3E}">
        <p14:creationId xmlns:p14="http://schemas.microsoft.com/office/powerpoint/2010/main" val="15596190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Egyptian refugees traveling with goods, from Nineveh, reign of Ashurbanipal, 7th century BC</a:t>
            </a:r>
          </a:p>
        </p:txBody>
      </p:sp>
      <p:sp>
        <p:nvSpPr>
          <p:cNvPr id="3" name="Text Placeholder 2"/>
          <p:cNvSpPr>
            <a:spLocks noGrp="1"/>
          </p:cNvSpPr>
          <p:nvPr>
            <p:ph type="body" sz="quarter" idx="12"/>
          </p:nvPr>
        </p:nvSpPr>
        <p:spPr/>
        <p:txBody>
          <a:bodyPr/>
          <a:lstStyle/>
          <a:p>
            <a:r>
              <a:rPr lang="en-US" dirty="0"/>
              <a:t>15:16</a:t>
            </a:r>
          </a:p>
        </p:txBody>
      </p:sp>
      <p:sp>
        <p:nvSpPr>
          <p:cNvPr id="4" name="Title 3"/>
          <p:cNvSpPr>
            <a:spLocks noGrp="1"/>
          </p:cNvSpPr>
          <p:nvPr>
            <p:ph type="title"/>
          </p:nvPr>
        </p:nvSpPr>
        <p:spPr/>
        <p:txBody>
          <a:bodyPr/>
          <a:lstStyle/>
          <a:p>
            <a:r>
              <a:rPr lang="en-US" dirty="0"/>
              <a:t>So the king went out, and all his household went with him</a:t>
            </a:r>
          </a:p>
        </p:txBody>
      </p:sp>
      <p:pic>
        <p:nvPicPr>
          <p:cNvPr id="8194" name="Picture 2" descr="C:\Users\Kris\Documents\Bolen\PCB size\British Museum-pcb\Assyria\Nineveh, Egyptian prisoners taken away, reign of Ashurbanipal, adr18051709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98475"/>
            <a:ext cx="9144000" cy="5861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10648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Kris\Documents\Bolen\02 HVHL\48 People of Palestine\Bedouin Women\Bedouin women in front of tent in Moab, Adwan tribe, mat068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750"/>
            <a:ext cx="9144000" cy="67945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women of the </a:t>
            </a:r>
            <a:r>
              <a:rPr lang="en-US" dirty="0" err="1"/>
              <a:t>Adwan</a:t>
            </a:r>
            <a:r>
              <a:rPr lang="en-US" dirty="0"/>
              <a:t> tribe, in front of a tent in Moab</a:t>
            </a:r>
          </a:p>
        </p:txBody>
      </p:sp>
      <p:sp>
        <p:nvSpPr>
          <p:cNvPr id="3" name="Text Placeholder 2"/>
          <p:cNvSpPr>
            <a:spLocks noGrp="1"/>
          </p:cNvSpPr>
          <p:nvPr>
            <p:ph type="body" sz="quarter" idx="12"/>
          </p:nvPr>
        </p:nvSpPr>
        <p:spPr/>
        <p:txBody>
          <a:bodyPr/>
          <a:lstStyle/>
          <a:p>
            <a:r>
              <a:rPr lang="en-US" dirty="0"/>
              <a:t>15:16</a:t>
            </a:r>
          </a:p>
        </p:txBody>
      </p:sp>
      <p:sp>
        <p:nvSpPr>
          <p:cNvPr id="4" name="Title 3"/>
          <p:cNvSpPr>
            <a:spLocks noGrp="1"/>
          </p:cNvSpPr>
          <p:nvPr>
            <p:ph type="title"/>
          </p:nvPr>
        </p:nvSpPr>
        <p:spPr/>
        <p:txBody>
          <a:bodyPr/>
          <a:lstStyle/>
          <a:p>
            <a:r>
              <a:rPr lang="en-US" dirty="0"/>
              <a:t>But the king left ten women, who were concubines, to keep the house</a:t>
            </a:r>
          </a:p>
        </p:txBody>
      </p:sp>
    </p:spTree>
    <p:extLst>
      <p:ext uri="{BB962C8B-B14F-4D97-AF65-F5344CB8AC3E}">
        <p14:creationId xmlns:p14="http://schemas.microsoft.com/office/powerpoint/2010/main" val="15648112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PCB size\Getty Villa\Greco-Roman\Fragment of marble sarcophagus of deceased with Muses, Roman, AD 240-260, tb100919497.jpg"/>
          <p:cNvPicPr>
            <a:picLocks noChangeAspect="1" noChangeArrowheads="1"/>
          </p:cNvPicPr>
          <p:nvPr/>
        </p:nvPicPr>
        <p:blipFill rotWithShape="1">
          <a:blip r:embed="rId3">
            <a:extLst>
              <a:ext uri="{28A0092B-C50C-407E-A947-70E740481C1C}">
                <a14:useLocalDpi xmlns:a14="http://schemas.microsoft.com/office/drawing/2010/main" val="0"/>
              </a:ext>
            </a:extLst>
          </a:blip>
          <a:srcRect t="4602" b="4602"/>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Fragment of marble sarcophagus of deceased with Muses, circa AD 250</a:t>
            </a:r>
          </a:p>
        </p:txBody>
      </p:sp>
      <p:sp>
        <p:nvSpPr>
          <p:cNvPr id="3" name="Text Placeholder 2"/>
          <p:cNvSpPr>
            <a:spLocks noGrp="1"/>
          </p:cNvSpPr>
          <p:nvPr>
            <p:ph type="body" sz="quarter" idx="12"/>
          </p:nvPr>
        </p:nvSpPr>
        <p:spPr/>
        <p:txBody>
          <a:bodyPr/>
          <a:lstStyle/>
          <a:p>
            <a:r>
              <a:rPr lang="en-US" dirty="0"/>
              <a:t>15:16</a:t>
            </a:r>
          </a:p>
        </p:txBody>
      </p:sp>
      <p:sp>
        <p:nvSpPr>
          <p:cNvPr id="4" name="Title 3"/>
          <p:cNvSpPr>
            <a:spLocks noGrp="1"/>
          </p:cNvSpPr>
          <p:nvPr>
            <p:ph type="title"/>
          </p:nvPr>
        </p:nvSpPr>
        <p:spPr/>
        <p:txBody>
          <a:bodyPr/>
          <a:lstStyle/>
          <a:p>
            <a:r>
              <a:rPr lang="en-US" dirty="0"/>
              <a:t>But the king left ten women, who were concubines, to keep the house</a:t>
            </a:r>
          </a:p>
        </p:txBody>
      </p:sp>
    </p:spTree>
    <p:extLst>
      <p:ext uri="{BB962C8B-B14F-4D97-AF65-F5344CB8AC3E}">
        <p14:creationId xmlns:p14="http://schemas.microsoft.com/office/powerpoint/2010/main" val="106126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easants and soldiers waiting for Nebi Musa procession, mat01216.jpg"/>
          <p:cNvPicPr>
            <a:picLocks noChangeAspect="1"/>
          </p:cNvPicPr>
          <p:nvPr/>
        </p:nvPicPr>
        <p:blipFill rotWithShape="1">
          <a:blip r:embed="rId3">
            <a:extLst>
              <a:ext uri="{28A0092B-C50C-407E-A947-70E740481C1C}">
                <a14:useLocalDpi xmlns:a14="http://schemas.microsoft.com/office/drawing/2010/main" val="0"/>
              </a:ext>
            </a:extLst>
          </a:blip>
          <a:srcRect t="24352"/>
          <a:stretch/>
        </p:blipFill>
        <p:spPr>
          <a:xfrm>
            <a:off x="1263015" y="0"/>
            <a:ext cx="6617970" cy="6858000"/>
          </a:xfrm>
          <a:prstGeom prst="rect">
            <a:avLst/>
          </a:prstGeom>
        </p:spPr>
      </p:pic>
      <p:sp>
        <p:nvSpPr>
          <p:cNvPr id="2" name="Text Placeholder 1"/>
          <p:cNvSpPr>
            <a:spLocks noGrp="1"/>
          </p:cNvSpPr>
          <p:nvPr>
            <p:ph type="body" sz="quarter" idx="10"/>
          </p:nvPr>
        </p:nvSpPr>
        <p:spPr/>
        <p:txBody>
          <a:bodyPr/>
          <a:lstStyle/>
          <a:p>
            <a:r>
              <a:rPr lang="en-US" dirty="0"/>
              <a:t>Peasants and soldiers waiting for the </a:t>
            </a:r>
            <a:r>
              <a:rPr lang="en-US" dirty="0" err="1"/>
              <a:t>Nebi</a:t>
            </a:r>
            <a:r>
              <a:rPr lang="en-US" dirty="0"/>
              <a:t> Musa procession</a:t>
            </a:r>
          </a:p>
        </p:txBody>
      </p:sp>
      <p:sp>
        <p:nvSpPr>
          <p:cNvPr id="3" name="Text Placeholder 2"/>
          <p:cNvSpPr>
            <a:spLocks noGrp="1"/>
          </p:cNvSpPr>
          <p:nvPr>
            <p:ph type="body" sz="quarter" idx="12"/>
          </p:nvPr>
        </p:nvSpPr>
        <p:spPr/>
        <p:txBody>
          <a:bodyPr/>
          <a:lstStyle/>
          <a:p>
            <a:r>
              <a:rPr lang="en-US" dirty="0"/>
              <a:t>15:17</a:t>
            </a:r>
          </a:p>
        </p:txBody>
      </p:sp>
      <p:sp>
        <p:nvSpPr>
          <p:cNvPr id="4" name="Title 3"/>
          <p:cNvSpPr>
            <a:spLocks noGrp="1"/>
          </p:cNvSpPr>
          <p:nvPr>
            <p:ph type="title"/>
          </p:nvPr>
        </p:nvSpPr>
        <p:spPr/>
        <p:txBody>
          <a:bodyPr/>
          <a:lstStyle/>
          <a:p>
            <a:r>
              <a:rPr lang="en-US" dirty="0"/>
              <a:t>And the king went forth, and all the people after him, and they waited at the last house</a:t>
            </a:r>
          </a:p>
        </p:txBody>
      </p:sp>
    </p:spTree>
    <p:extLst>
      <p:ext uri="{BB962C8B-B14F-4D97-AF65-F5344CB8AC3E}">
        <p14:creationId xmlns:p14="http://schemas.microsoft.com/office/powerpoint/2010/main" val="2210919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BD6B196D-286C-4909-88F9-D925FA907D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Bodyguard running before royal chariots, tomb of </a:t>
            </a:r>
            <a:r>
              <a:rPr lang="en-US" dirty="0" err="1"/>
              <a:t>Mery</a:t>
            </a:r>
            <a:r>
              <a:rPr lang="en-US" dirty="0"/>
              <a:t>-Re I at Tell el-Amarna, 14th century BC</a:t>
            </a:r>
          </a:p>
        </p:txBody>
      </p:sp>
      <p:sp>
        <p:nvSpPr>
          <p:cNvPr id="3" name="Text Placeholder 2"/>
          <p:cNvSpPr>
            <a:spLocks noGrp="1"/>
          </p:cNvSpPr>
          <p:nvPr>
            <p:ph type="body" sz="quarter" idx="12"/>
          </p:nvPr>
        </p:nvSpPr>
        <p:spPr/>
        <p:txBody>
          <a:bodyPr/>
          <a:lstStyle/>
          <a:p>
            <a:r>
              <a:rPr lang="en-US" dirty="0"/>
              <a:t>15:1</a:t>
            </a:r>
          </a:p>
        </p:txBody>
      </p:sp>
      <p:sp>
        <p:nvSpPr>
          <p:cNvPr id="4" name="Title 3"/>
          <p:cNvSpPr>
            <a:spLocks noGrp="1"/>
          </p:cNvSpPr>
          <p:nvPr>
            <p:ph type="title"/>
          </p:nvPr>
        </p:nvSpPr>
        <p:spPr/>
        <p:txBody>
          <a:bodyPr/>
          <a:lstStyle/>
          <a:p>
            <a:r>
              <a:rPr lang="en-US" dirty="0"/>
              <a:t>Absalom prepared himself a chariot and horses and fifty men to run before him</a:t>
            </a:r>
          </a:p>
        </p:txBody>
      </p:sp>
    </p:spTree>
    <p:extLst>
      <p:ext uri="{BB962C8B-B14F-4D97-AF65-F5344CB8AC3E}">
        <p14:creationId xmlns:p14="http://schemas.microsoft.com/office/powerpoint/2010/main" val="27846417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ihon Spring from Tomb of Pharaoh's Daughter, adr08071829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122"/>
            <a:ext cx="9144000" cy="6080760"/>
          </a:xfrm>
          <a:prstGeom prst="rect">
            <a:avLst/>
          </a:prstGeom>
        </p:spPr>
      </p:pic>
      <p:sp>
        <p:nvSpPr>
          <p:cNvPr id="2" name="Text Placeholder 1"/>
          <p:cNvSpPr>
            <a:spLocks noGrp="1"/>
          </p:cNvSpPr>
          <p:nvPr>
            <p:ph type="body" sz="quarter" idx="10"/>
          </p:nvPr>
        </p:nvSpPr>
        <p:spPr/>
        <p:txBody>
          <a:bodyPr/>
          <a:lstStyle/>
          <a:p>
            <a:r>
              <a:rPr lang="en-US" dirty="0"/>
              <a:t>Gihon Spring area in Jerusalem (from the northeast)</a:t>
            </a:r>
          </a:p>
        </p:txBody>
      </p:sp>
      <p:sp>
        <p:nvSpPr>
          <p:cNvPr id="3" name="Text Placeholder 2"/>
          <p:cNvSpPr>
            <a:spLocks noGrp="1"/>
          </p:cNvSpPr>
          <p:nvPr>
            <p:ph type="body" sz="quarter" idx="12"/>
          </p:nvPr>
        </p:nvSpPr>
        <p:spPr/>
        <p:txBody>
          <a:bodyPr/>
          <a:lstStyle/>
          <a:p>
            <a:r>
              <a:rPr lang="en-US" dirty="0"/>
              <a:t>15:17</a:t>
            </a:r>
          </a:p>
        </p:txBody>
      </p:sp>
      <p:sp>
        <p:nvSpPr>
          <p:cNvPr id="4" name="Title 3"/>
          <p:cNvSpPr>
            <a:spLocks noGrp="1"/>
          </p:cNvSpPr>
          <p:nvPr>
            <p:ph type="title"/>
          </p:nvPr>
        </p:nvSpPr>
        <p:spPr/>
        <p:txBody>
          <a:bodyPr/>
          <a:lstStyle/>
          <a:p>
            <a:r>
              <a:rPr lang="en-US" dirty="0"/>
              <a:t>And the king went forth, and all the people after him, and they waited at the last house</a:t>
            </a:r>
          </a:p>
        </p:txBody>
      </p:sp>
    </p:spTree>
    <p:extLst>
      <p:ext uri="{BB962C8B-B14F-4D97-AF65-F5344CB8AC3E}">
        <p14:creationId xmlns:p14="http://schemas.microsoft.com/office/powerpoint/2010/main" val="495888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ihon Spring from Tomb of Pharaoh's Daughter, adr08071829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122"/>
            <a:ext cx="9144000" cy="6080760"/>
          </a:xfrm>
          <a:prstGeom prst="rect">
            <a:avLst/>
          </a:prstGeom>
        </p:spPr>
      </p:pic>
      <p:sp>
        <p:nvSpPr>
          <p:cNvPr id="6" name="Freeform 5"/>
          <p:cNvSpPr/>
          <p:nvPr/>
        </p:nvSpPr>
        <p:spPr>
          <a:xfrm>
            <a:off x="4839104" y="841829"/>
            <a:ext cx="4072667" cy="5021942"/>
          </a:xfrm>
          <a:custGeom>
            <a:avLst/>
            <a:gdLst>
              <a:gd name="connsiteX0" fmla="*/ 4049485 w 4049485"/>
              <a:gd name="connsiteY0" fmla="*/ 0 h 5021942"/>
              <a:gd name="connsiteX1" fmla="*/ 2772228 w 4049485"/>
              <a:gd name="connsiteY1" fmla="*/ 667657 h 5021942"/>
              <a:gd name="connsiteX2" fmla="*/ 2264228 w 4049485"/>
              <a:gd name="connsiteY2" fmla="*/ 1524000 h 5021942"/>
              <a:gd name="connsiteX3" fmla="*/ 1320800 w 4049485"/>
              <a:gd name="connsiteY3" fmla="*/ 2598057 h 5021942"/>
              <a:gd name="connsiteX4" fmla="*/ 0 w 4049485"/>
              <a:gd name="connsiteY4" fmla="*/ 3338285 h 5021942"/>
              <a:gd name="connsiteX5" fmla="*/ 3497943 w 4049485"/>
              <a:gd name="connsiteY5" fmla="*/ 5021942 h 5021942"/>
              <a:gd name="connsiteX0" fmla="*/ 4112496 w 4112496"/>
              <a:gd name="connsiteY0" fmla="*/ 0 h 5021942"/>
              <a:gd name="connsiteX1" fmla="*/ 2835239 w 4112496"/>
              <a:gd name="connsiteY1" fmla="*/ 667657 h 5021942"/>
              <a:gd name="connsiteX2" fmla="*/ 2327239 w 4112496"/>
              <a:gd name="connsiteY2" fmla="*/ 1524000 h 5021942"/>
              <a:gd name="connsiteX3" fmla="*/ 1383811 w 4112496"/>
              <a:gd name="connsiteY3" fmla="*/ 2598057 h 5021942"/>
              <a:gd name="connsiteX4" fmla="*/ 63011 w 4112496"/>
              <a:gd name="connsiteY4" fmla="*/ 3338285 h 5021942"/>
              <a:gd name="connsiteX5" fmla="*/ 3560954 w 4112496"/>
              <a:gd name="connsiteY5" fmla="*/ 5021942 h 5021942"/>
              <a:gd name="connsiteX0" fmla="*/ 4084641 w 4084641"/>
              <a:gd name="connsiteY0" fmla="*/ 0 h 5021942"/>
              <a:gd name="connsiteX1" fmla="*/ 2807384 w 4084641"/>
              <a:gd name="connsiteY1" fmla="*/ 667657 h 5021942"/>
              <a:gd name="connsiteX2" fmla="*/ 2299384 w 4084641"/>
              <a:gd name="connsiteY2" fmla="*/ 1524000 h 5021942"/>
              <a:gd name="connsiteX3" fmla="*/ 1355956 w 4084641"/>
              <a:gd name="connsiteY3" fmla="*/ 2598057 h 5021942"/>
              <a:gd name="connsiteX4" fmla="*/ 64184 w 4084641"/>
              <a:gd name="connsiteY4" fmla="*/ 3483428 h 5021942"/>
              <a:gd name="connsiteX5" fmla="*/ 3533099 w 4084641"/>
              <a:gd name="connsiteY5" fmla="*/ 5021942 h 5021942"/>
              <a:gd name="connsiteX0" fmla="*/ 4084451 w 4084451"/>
              <a:gd name="connsiteY0" fmla="*/ 0 h 5021942"/>
              <a:gd name="connsiteX1" fmla="*/ 2807194 w 4084451"/>
              <a:gd name="connsiteY1" fmla="*/ 667657 h 5021942"/>
              <a:gd name="connsiteX2" fmla="*/ 2299194 w 4084451"/>
              <a:gd name="connsiteY2" fmla="*/ 1524000 h 5021942"/>
              <a:gd name="connsiteX3" fmla="*/ 1355766 w 4084451"/>
              <a:gd name="connsiteY3" fmla="*/ 2598057 h 5021942"/>
              <a:gd name="connsiteX4" fmla="*/ 63994 w 4084451"/>
              <a:gd name="connsiteY4" fmla="*/ 3483428 h 5021942"/>
              <a:gd name="connsiteX5" fmla="*/ 3532909 w 4084451"/>
              <a:gd name="connsiteY5" fmla="*/ 5021942 h 5021942"/>
              <a:gd name="connsiteX0" fmla="*/ 4084451 w 4084451"/>
              <a:gd name="connsiteY0" fmla="*/ 0 h 5021942"/>
              <a:gd name="connsiteX1" fmla="*/ 2807194 w 4084451"/>
              <a:gd name="connsiteY1" fmla="*/ 667657 h 5021942"/>
              <a:gd name="connsiteX2" fmla="*/ 2299194 w 4084451"/>
              <a:gd name="connsiteY2" fmla="*/ 1524000 h 5021942"/>
              <a:gd name="connsiteX3" fmla="*/ 1355766 w 4084451"/>
              <a:gd name="connsiteY3" fmla="*/ 2598057 h 5021942"/>
              <a:gd name="connsiteX4" fmla="*/ 63994 w 4084451"/>
              <a:gd name="connsiteY4" fmla="*/ 3483428 h 5021942"/>
              <a:gd name="connsiteX5" fmla="*/ 3532909 w 4084451"/>
              <a:gd name="connsiteY5" fmla="*/ 5021942 h 5021942"/>
              <a:gd name="connsiteX0" fmla="*/ 4084451 w 4084451"/>
              <a:gd name="connsiteY0" fmla="*/ 0 h 5021942"/>
              <a:gd name="connsiteX1" fmla="*/ 2807194 w 4084451"/>
              <a:gd name="connsiteY1" fmla="*/ 667657 h 5021942"/>
              <a:gd name="connsiteX2" fmla="*/ 2299194 w 4084451"/>
              <a:gd name="connsiteY2" fmla="*/ 1524000 h 5021942"/>
              <a:gd name="connsiteX3" fmla="*/ 1355766 w 4084451"/>
              <a:gd name="connsiteY3" fmla="*/ 2598057 h 5021942"/>
              <a:gd name="connsiteX4" fmla="*/ 63994 w 4084451"/>
              <a:gd name="connsiteY4" fmla="*/ 3483428 h 5021942"/>
              <a:gd name="connsiteX5" fmla="*/ 3532909 w 4084451"/>
              <a:gd name="connsiteY5" fmla="*/ 5021942 h 5021942"/>
              <a:gd name="connsiteX0" fmla="*/ 4071683 w 4071683"/>
              <a:gd name="connsiteY0" fmla="*/ 0 h 5021942"/>
              <a:gd name="connsiteX1" fmla="*/ 2794426 w 4071683"/>
              <a:gd name="connsiteY1" fmla="*/ 667657 h 5021942"/>
              <a:gd name="connsiteX2" fmla="*/ 2286426 w 4071683"/>
              <a:gd name="connsiteY2" fmla="*/ 1524000 h 5021942"/>
              <a:gd name="connsiteX3" fmla="*/ 1502655 w 4071683"/>
              <a:gd name="connsiteY3" fmla="*/ 2743200 h 5021942"/>
              <a:gd name="connsiteX4" fmla="*/ 51226 w 4071683"/>
              <a:gd name="connsiteY4" fmla="*/ 3483428 h 5021942"/>
              <a:gd name="connsiteX5" fmla="*/ 3520141 w 4071683"/>
              <a:gd name="connsiteY5" fmla="*/ 5021942 h 5021942"/>
              <a:gd name="connsiteX0" fmla="*/ 4072847 w 4072847"/>
              <a:gd name="connsiteY0" fmla="*/ 0 h 5021942"/>
              <a:gd name="connsiteX1" fmla="*/ 2795590 w 4072847"/>
              <a:gd name="connsiteY1" fmla="*/ 667657 h 5021942"/>
              <a:gd name="connsiteX2" fmla="*/ 2519819 w 4072847"/>
              <a:gd name="connsiteY2" fmla="*/ 1611086 h 5021942"/>
              <a:gd name="connsiteX3" fmla="*/ 1503819 w 4072847"/>
              <a:gd name="connsiteY3" fmla="*/ 2743200 h 5021942"/>
              <a:gd name="connsiteX4" fmla="*/ 52390 w 4072847"/>
              <a:gd name="connsiteY4" fmla="*/ 3483428 h 5021942"/>
              <a:gd name="connsiteX5" fmla="*/ 3521305 w 4072847"/>
              <a:gd name="connsiteY5" fmla="*/ 5021942 h 5021942"/>
              <a:gd name="connsiteX0" fmla="*/ 4072667 w 4072667"/>
              <a:gd name="connsiteY0" fmla="*/ 0 h 5021942"/>
              <a:gd name="connsiteX1" fmla="*/ 2795410 w 4072667"/>
              <a:gd name="connsiteY1" fmla="*/ 667657 h 5021942"/>
              <a:gd name="connsiteX2" fmla="*/ 2519639 w 4072667"/>
              <a:gd name="connsiteY2" fmla="*/ 1611086 h 5021942"/>
              <a:gd name="connsiteX3" fmla="*/ 1503639 w 4072667"/>
              <a:gd name="connsiteY3" fmla="*/ 2743200 h 5021942"/>
              <a:gd name="connsiteX4" fmla="*/ 52210 w 4072667"/>
              <a:gd name="connsiteY4" fmla="*/ 3483428 h 5021942"/>
              <a:gd name="connsiteX5" fmla="*/ 3521125 w 4072667"/>
              <a:gd name="connsiteY5" fmla="*/ 5021942 h 502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2667" h="5021942">
                <a:moveTo>
                  <a:pt x="4072667" y="0"/>
                </a:moveTo>
                <a:cubicBezTo>
                  <a:pt x="3646915" y="222552"/>
                  <a:pt x="3054248" y="399143"/>
                  <a:pt x="2795410" y="667657"/>
                </a:cubicBezTo>
                <a:cubicBezTo>
                  <a:pt x="2536572" y="936171"/>
                  <a:pt x="2734934" y="1265162"/>
                  <a:pt x="2519639" y="1611086"/>
                </a:cubicBezTo>
                <a:cubicBezTo>
                  <a:pt x="2304344" y="1957010"/>
                  <a:pt x="1972934" y="2373085"/>
                  <a:pt x="1503639" y="2743200"/>
                </a:cubicBezTo>
                <a:cubicBezTo>
                  <a:pt x="1098297" y="3062878"/>
                  <a:pt x="-284038" y="3103638"/>
                  <a:pt x="52210" y="3483428"/>
                </a:cubicBezTo>
                <a:cubicBezTo>
                  <a:pt x="388458" y="3863218"/>
                  <a:pt x="2355144" y="4460723"/>
                  <a:pt x="3521125" y="5021942"/>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2" name="Text Placeholder 1"/>
          <p:cNvSpPr>
            <a:spLocks noGrp="1"/>
          </p:cNvSpPr>
          <p:nvPr>
            <p:ph type="body" sz="quarter" idx="10"/>
          </p:nvPr>
        </p:nvSpPr>
        <p:spPr/>
        <p:txBody>
          <a:bodyPr/>
          <a:lstStyle/>
          <a:p>
            <a:r>
              <a:rPr lang="en-US" dirty="0"/>
              <a:t>Gihon Spring area in Jerusalem (from the northeast)</a:t>
            </a:r>
          </a:p>
        </p:txBody>
      </p:sp>
      <p:sp>
        <p:nvSpPr>
          <p:cNvPr id="3" name="Text Placeholder 2"/>
          <p:cNvSpPr>
            <a:spLocks noGrp="1"/>
          </p:cNvSpPr>
          <p:nvPr>
            <p:ph type="body" sz="quarter" idx="12"/>
          </p:nvPr>
        </p:nvSpPr>
        <p:spPr/>
        <p:txBody>
          <a:bodyPr/>
          <a:lstStyle/>
          <a:p>
            <a:r>
              <a:rPr lang="en-US" dirty="0"/>
              <a:t>15:17</a:t>
            </a:r>
          </a:p>
        </p:txBody>
      </p:sp>
      <p:sp>
        <p:nvSpPr>
          <p:cNvPr id="4" name="Title 3"/>
          <p:cNvSpPr>
            <a:spLocks noGrp="1"/>
          </p:cNvSpPr>
          <p:nvPr>
            <p:ph type="title"/>
          </p:nvPr>
        </p:nvSpPr>
        <p:spPr/>
        <p:txBody>
          <a:bodyPr/>
          <a:lstStyle/>
          <a:p>
            <a:r>
              <a:rPr lang="en-US" dirty="0"/>
              <a:t>And the king went forth, and all the people after him, and they waited at the last house</a:t>
            </a:r>
          </a:p>
        </p:txBody>
      </p:sp>
      <p:sp>
        <p:nvSpPr>
          <p:cNvPr id="13" name="Line 9"/>
          <p:cNvSpPr>
            <a:spLocks noChangeShapeType="1"/>
          </p:cNvSpPr>
          <p:nvPr/>
        </p:nvSpPr>
        <p:spPr bwMode="auto">
          <a:xfrm>
            <a:off x="4877013" y="3083823"/>
            <a:ext cx="0" cy="542114"/>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4" name="Text Box 16"/>
          <p:cNvSpPr txBox="1">
            <a:spLocks noChangeArrowheads="1"/>
          </p:cNvSpPr>
          <p:nvPr/>
        </p:nvSpPr>
        <p:spPr bwMode="auto">
          <a:xfrm>
            <a:off x="4532682" y="2568241"/>
            <a:ext cx="251703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Gihon Spring entrance</a:t>
            </a:r>
          </a:p>
        </p:txBody>
      </p:sp>
      <p:sp>
        <p:nvSpPr>
          <p:cNvPr id="15" name="Line 9"/>
          <p:cNvSpPr>
            <a:spLocks noChangeShapeType="1"/>
          </p:cNvSpPr>
          <p:nvPr/>
        </p:nvSpPr>
        <p:spPr bwMode="auto">
          <a:xfrm>
            <a:off x="1867112" y="1394722"/>
            <a:ext cx="37887" cy="43809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Text Box 16"/>
          <p:cNvSpPr txBox="1">
            <a:spLocks noChangeArrowheads="1"/>
          </p:cNvSpPr>
          <p:nvPr/>
        </p:nvSpPr>
        <p:spPr bwMode="auto">
          <a:xfrm>
            <a:off x="1066800" y="1013722"/>
            <a:ext cx="276562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E – fortification line </a:t>
            </a:r>
          </a:p>
        </p:txBody>
      </p:sp>
      <p:sp>
        <p:nvSpPr>
          <p:cNvPr id="17" name="Line 9"/>
          <p:cNvSpPr>
            <a:spLocks noChangeShapeType="1"/>
          </p:cNvSpPr>
          <p:nvPr/>
        </p:nvSpPr>
        <p:spPr bwMode="auto">
          <a:xfrm flipV="1">
            <a:off x="8458200" y="537412"/>
            <a:ext cx="457200" cy="17151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Text Box 16"/>
          <p:cNvSpPr txBox="1">
            <a:spLocks noChangeArrowheads="1"/>
          </p:cNvSpPr>
          <p:nvPr/>
        </p:nvSpPr>
        <p:spPr bwMode="auto">
          <a:xfrm>
            <a:off x="6938943" y="523864"/>
            <a:ext cx="1726079"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G and David’s Palace</a:t>
            </a:r>
          </a:p>
        </p:txBody>
      </p:sp>
      <p:sp>
        <p:nvSpPr>
          <p:cNvPr id="19" name="Text Box 16"/>
          <p:cNvSpPr txBox="1">
            <a:spLocks noChangeArrowheads="1"/>
          </p:cNvSpPr>
          <p:nvPr/>
        </p:nvSpPr>
        <p:spPr bwMode="auto">
          <a:xfrm>
            <a:off x="7078583" y="4880812"/>
            <a:ext cx="154003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Kidron Valley</a:t>
            </a:r>
          </a:p>
        </p:txBody>
      </p:sp>
      <p:sp>
        <p:nvSpPr>
          <p:cNvPr id="22" name="Line 9"/>
          <p:cNvSpPr>
            <a:spLocks noChangeShapeType="1"/>
          </p:cNvSpPr>
          <p:nvPr/>
        </p:nvSpPr>
        <p:spPr bwMode="auto">
          <a:xfrm flipV="1">
            <a:off x="7848601" y="1470922"/>
            <a:ext cx="304799" cy="36189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3" name="Text Box 16"/>
          <p:cNvSpPr txBox="1">
            <a:spLocks noChangeArrowheads="1"/>
          </p:cNvSpPr>
          <p:nvPr/>
        </p:nvSpPr>
        <p:spPr bwMode="auto">
          <a:xfrm>
            <a:off x="6756742" y="1824998"/>
            <a:ext cx="197201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ancient city walls</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8" name="Text Box 16"/>
          <p:cNvSpPr txBox="1">
            <a:spLocks noChangeArrowheads="1"/>
          </p:cNvSpPr>
          <p:nvPr/>
        </p:nvSpPr>
        <p:spPr bwMode="auto">
          <a:xfrm>
            <a:off x="2685692" y="1824998"/>
            <a:ext cx="215796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of Pool Tower</a:t>
            </a:r>
          </a:p>
        </p:txBody>
      </p:sp>
      <p:sp>
        <p:nvSpPr>
          <p:cNvPr id="24" name="Line 9"/>
          <p:cNvSpPr>
            <a:spLocks noChangeShapeType="1"/>
          </p:cNvSpPr>
          <p:nvPr/>
        </p:nvSpPr>
        <p:spPr bwMode="auto">
          <a:xfrm flipV="1">
            <a:off x="4466436" y="3803427"/>
            <a:ext cx="749578" cy="22312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9" name="Line 9"/>
          <p:cNvSpPr>
            <a:spLocks noChangeShapeType="1"/>
          </p:cNvSpPr>
          <p:nvPr/>
        </p:nvSpPr>
        <p:spPr bwMode="auto">
          <a:xfrm>
            <a:off x="4276183" y="2259357"/>
            <a:ext cx="105318" cy="29747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7" name="Text Box 16">
            <a:extLst>
              <a:ext uri="{FF2B5EF4-FFF2-40B4-BE49-F238E27FC236}">
                <a16:creationId xmlns:a16="http://schemas.microsoft.com/office/drawing/2014/main" id="{0121DF1C-68E5-4926-A163-2412C603F10E}"/>
              </a:ext>
            </a:extLst>
          </p:cNvPr>
          <p:cNvSpPr txBox="1">
            <a:spLocks noChangeArrowheads="1"/>
          </p:cNvSpPr>
          <p:nvPr/>
        </p:nvSpPr>
        <p:spPr bwMode="auto">
          <a:xfrm>
            <a:off x="2112907" y="3989078"/>
            <a:ext cx="23535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of Spring Tower</a:t>
            </a:r>
          </a:p>
        </p:txBody>
      </p:sp>
      <p:sp>
        <p:nvSpPr>
          <p:cNvPr id="30" name="Text Box 16">
            <a:extLst>
              <a:ext uri="{FF2B5EF4-FFF2-40B4-BE49-F238E27FC236}">
                <a16:creationId xmlns:a16="http://schemas.microsoft.com/office/drawing/2014/main" id="{BD29379B-D3F2-494C-BDEF-F918D5E1FE5E}"/>
              </a:ext>
            </a:extLst>
          </p:cNvPr>
          <p:cNvSpPr txBox="1">
            <a:spLocks noChangeArrowheads="1"/>
          </p:cNvSpPr>
          <p:nvPr/>
        </p:nvSpPr>
        <p:spPr bwMode="auto">
          <a:xfrm>
            <a:off x="122393" y="5382101"/>
            <a:ext cx="274306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slope of Mount of Olives</a:t>
            </a:r>
          </a:p>
        </p:txBody>
      </p:sp>
      <p:sp>
        <p:nvSpPr>
          <p:cNvPr id="31" name="Text Box 12"/>
          <p:cNvSpPr txBox="1">
            <a:spLocks noChangeArrowheads="1"/>
          </p:cNvSpPr>
          <p:nvPr/>
        </p:nvSpPr>
        <p:spPr bwMode="auto">
          <a:xfrm rot="1252193">
            <a:off x="5840116" y="5246743"/>
            <a:ext cx="1997586"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approximate route</a:t>
            </a:r>
          </a:p>
        </p:txBody>
      </p:sp>
      <p:sp>
        <p:nvSpPr>
          <p:cNvPr id="32" name="Text Box 12"/>
          <p:cNvSpPr txBox="1">
            <a:spLocks noChangeArrowheads="1"/>
          </p:cNvSpPr>
          <p:nvPr/>
        </p:nvSpPr>
        <p:spPr bwMode="auto">
          <a:xfrm>
            <a:off x="6662027" y="3670287"/>
            <a:ext cx="1296013" cy="646331"/>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stopping </a:t>
            </a:r>
          </a:p>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place?</a:t>
            </a:r>
          </a:p>
        </p:txBody>
      </p:sp>
      <p:sp>
        <p:nvSpPr>
          <p:cNvPr id="33" name="Line 11"/>
          <p:cNvSpPr>
            <a:spLocks noChangeShapeType="1"/>
          </p:cNvSpPr>
          <p:nvPr/>
        </p:nvSpPr>
        <p:spPr bwMode="auto">
          <a:xfrm flipH="1">
            <a:off x="5603626" y="4047859"/>
            <a:ext cx="1153115" cy="0"/>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7" name="Freeform 6"/>
          <p:cNvSpPr/>
          <p:nvPr/>
        </p:nvSpPr>
        <p:spPr>
          <a:xfrm>
            <a:off x="232049" y="1471400"/>
            <a:ext cx="8911951" cy="468451"/>
          </a:xfrm>
          <a:custGeom>
            <a:avLst/>
            <a:gdLst>
              <a:gd name="connsiteX0" fmla="*/ 130629 w 8273143"/>
              <a:gd name="connsiteY0" fmla="*/ 116114 h 449943"/>
              <a:gd name="connsiteX1" fmla="*/ 0 w 8273143"/>
              <a:gd name="connsiteY1" fmla="*/ 377372 h 449943"/>
              <a:gd name="connsiteX2" fmla="*/ 1364343 w 8273143"/>
              <a:gd name="connsiteY2" fmla="*/ 449943 h 449943"/>
              <a:gd name="connsiteX3" fmla="*/ 3802743 w 8273143"/>
              <a:gd name="connsiteY3" fmla="*/ 275772 h 449943"/>
              <a:gd name="connsiteX4" fmla="*/ 6110515 w 8273143"/>
              <a:gd name="connsiteY4" fmla="*/ 14514 h 449943"/>
              <a:gd name="connsiteX5" fmla="*/ 8273143 w 8273143"/>
              <a:gd name="connsiteY5" fmla="*/ 0 h 449943"/>
              <a:gd name="connsiteX0" fmla="*/ 682171 w 8824685"/>
              <a:gd name="connsiteY0" fmla="*/ 116114 h 449943"/>
              <a:gd name="connsiteX1" fmla="*/ 0 w 8824685"/>
              <a:gd name="connsiteY1" fmla="*/ 246743 h 449943"/>
              <a:gd name="connsiteX2" fmla="*/ 1915885 w 8824685"/>
              <a:gd name="connsiteY2" fmla="*/ 449943 h 449943"/>
              <a:gd name="connsiteX3" fmla="*/ 4354285 w 8824685"/>
              <a:gd name="connsiteY3" fmla="*/ 275772 h 449943"/>
              <a:gd name="connsiteX4" fmla="*/ 6662057 w 8824685"/>
              <a:gd name="connsiteY4" fmla="*/ 14514 h 449943"/>
              <a:gd name="connsiteX5" fmla="*/ 8824685 w 8824685"/>
              <a:gd name="connsiteY5" fmla="*/ 0 h 449943"/>
              <a:gd name="connsiteX0" fmla="*/ 464457 w 8824685"/>
              <a:gd name="connsiteY0" fmla="*/ 58057 h 449943"/>
              <a:gd name="connsiteX1" fmla="*/ 0 w 8824685"/>
              <a:gd name="connsiteY1" fmla="*/ 246743 h 449943"/>
              <a:gd name="connsiteX2" fmla="*/ 1915885 w 8824685"/>
              <a:gd name="connsiteY2" fmla="*/ 449943 h 449943"/>
              <a:gd name="connsiteX3" fmla="*/ 4354285 w 8824685"/>
              <a:gd name="connsiteY3" fmla="*/ 275772 h 449943"/>
              <a:gd name="connsiteX4" fmla="*/ 6662057 w 8824685"/>
              <a:gd name="connsiteY4" fmla="*/ 14514 h 449943"/>
              <a:gd name="connsiteX5" fmla="*/ 8824685 w 8824685"/>
              <a:gd name="connsiteY5" fmla="*/ 0 h 449943"/>
              <a:gd name="connsiteX0" fmla="*/ 566057 w 8926285"/>
              <a:gd name="connsiteY0" fmla="*/ 58057 h 449943"/>
              <a:gd name="connsiteX1" fmla="*/ 0 w 8926285"/>
              <a:gd name="connsiteY1" fmla="*/ 246743 h 449943"/>
              <a:gd name="connsiteX2" fmla="*/ 2017485 w 8926285"/>
              <a:gd name="connsiteY2" fmla="*/ 449943 h 449943"/>
              <a:gd name="connsiteX3" fmla="*/ 4455885 w 8926285"/>
              <a:gd name="connsiteY3" fmla="*/ 275772 h 449943"/>
              <a:gd name="connsiteX4" fmla="*/ 6763657 w 8926285"/>
              <a:gd name="connsiteY4" fmla="*/ 14514 h 449943"/>
              <a:gd name="connsiteX5" fmla="*/ 8926285 w 8926285"/>
              <a:gd name="connsiteY5" fmla="*/ 0 h 449943"/>
              <a:gd name="connsiteX0" fmla="*/ 566057 w 8926285"/>
              <a:gd name="connsiteY0" fmla="*/ 58057 h 449943"/>
              <a:gd name="connsiteX1" fmla="*/ 0 w 8926285"/>
              <a:gd name="connsiteY1" fmla="*/ 246743 h 449943"/>
              <a:gd name="connsiteX2" fmla="*/ 2017485 w 8926285"/>
              <a:gd name="connsiteY2" fmla="*/ 449943 h 449943"/>
              <a:gd name="connsiteX3" fmla="*/ 4455885 w 8926285"/>
              <a:gd name="connsiteY3" fmla="*/ 275772 h 449943"/>
              <a:gd name="connsiteX4" fmla="*/ 6763657 w 8926285"/>
              <a:gd name="connsiteY4" fmla="*/ 14514 h 449943"/>
              <a:gd name="connsiteX5" fmla="*/ 8926285 w 8926285"/>
              <a:gd name="connsiteY5" fmla="*/ 0 h 449943"/>
              <a:gd name="connsiteX0" fmla="*/ 566057 w 8926285"/>
              <a:gd name="connsiteY0" fmla="*/ 58057 h 459101"/>
              <a:gd name="connsiteX1" fmla="*/ 0 w 8926285"/>
              <a:gd name="connsiteY1" fmla="*/ 246743 h 459101"/>
              <a:gd name="connsiteX2" fmla="*/ 2017485 w 8926285"/>
              <a:gd name="connsiteY2" fmla="*/ 449943 h 459101"/>
              <a:gd name="connsiteX3" fmla="*/ 4455885 w 8926285"/>
              <a:gd name="connsiteY3" fmla="*/ 275772 h 459101"/>
              <a:gd name="connsiteX4" fmla="*/ 6763657 w 8926285"/>
              <a:gd name="connsiteY4" fmla="*/ 14514 h 459101"/>
              <a:gd name="connsiteX5" fmla="*/ 8926285 w 8926285"/>
              <a:gd name="connsiteY5" fmla="*/ 0 h 459101"/>
              <a:gd name="connsiteX0" fmla="*/ 566057 w 8926285"/>
              <a:gd name="connsiteY0" fmla="*/ 67114 h 468158"/>
              <a:gd name="connsiteX1" fmla="*/ 0 w 8926285"/>
              <a:gd name="connsiteY1" fmla="*/ 255800 h 468158"/>
              <a:gd name="connsiteX2" fmla="*/ 2017485 w 8926285"/>
              <a:gd name="connsiteY2" fmla="*/ 459000 h 468158"/>
              <a:gd name="connsiteX3" fmla="*/ 4455885 w 8926285"/>
              <a:gd name="connsiteY3" fmla="*/ 284829 h 468158"/>
              <a:gd name="connsiteX4" fmla="*/ 6763657 w 8926285"/>
              <a:gd name="connsiteY4" fmla="*/ 23571 h 468158"/>
              <a:gd name="connsiteX5" fmla="*/ 8926285 w 8926285"/>
              <a:gd name="connsiteY5" fmla="*/ 9057 h 468158"/>
              <a:gd name="connsiteX0" fmla="*/ 668451 w 8926285"/>
              <a:gd name="connsiteY0" fmla="*/ 100452 h 468158"/>
              <a:gd name="connsiteX1" fmla="*/ 0 w 8926285"/>
              <a:gd name="connsiteY1" fmla="*/ 255800 h 468158"/>
              <a:gd name="connsiteX2" fmla="*/ 2017485 w 8926285"/>
              <a:gd name="connsiteY2" fmla="*/ 459000 h 468158"/>
              <a:gd name="connsiteX3" fmla="*/ 4455885 w 8926285"/>
              <a:gd name="connsiteY3" fmla="*/ 284829 h 468158"/>
              <a:gd name="connsiteX4" fmla="*/ 6763657 w 8926285"/>
              <a:gd name="connsiteY4" fmla="*/ 23571 h 468158"/>
              <a:gd name="connsiteX5" fmla="*/ 8926285 w 8926285"/>
              <a:gd name="connsiteY5" fmla="*/ 9057 h 468158"/>
              <a:gd name="connsiteX0" fmla="*/ 668451 w 8926285"/>
              <a:gd name="connsiteY0" fmla="*/ 100452 h 468158"/>
              <a:gd name="connsiteX1" fmla="*/ 0 w 8926285"/>
              <a:gd name="connsiteY1" fmla="*/ 255800 h 468158"/>
              <a:gd name="connsiteX2" fmla="*/ 2017485 w 8926285"/>
              <a:gd name="connsiteY2" fmla="*/ 459000 h 468158"/>
              <a:gd name="connsiteX3" fmla="*/ 4455885 w 8926285"/>
              <a:gd name="connsiteY3" fmla="*/ 284829 h 468158"/>
              <a:gd name="connsiteX4" fmla="*/ 6763657 w 8926285"/>
              <a:gd name="connsiteY4" fmla="*/ 23571 h 468158"/>
              <a:gd name="connsiteX5" fmla="*/ 8926285 w 8926285"/>
              <a:gd name="connsiteY5" fmla="*/ 9057 h 468158"/>
              <a:gd name="connsiteX0" fmla="*/ 668451 w 8926285"/>
              <a:gd name="connsiteY0" fmla="*/ 100452 h 467812"/>
              <a:gd name="connsiteX1" fmla="*/ 0 w 8926285"/>
              <a:gd name="connsiteY1" fmla="*/ 255800 h 467812"/>
              <a:gd name="connsiteX2" fmla="*/ 2017485 w 8926285"/>
              <a:gd name="connsiteY2" fmla="*/ 459000 h 467812"/>
              <a:gd name="connsiteX3" fmla="*/ 4455885 w 8926285"/>
              <a:gd name="connsiteY3" fmla="*/ 284829 h 467812"/>
              <a:gd name="connsiteX4" fmla="*/ 6763657 w 8926285"/>
              <a:gd name="connsiteY4" fmla="*/ 23571 h 467812"/>
              <a:gd name="connsiteX5" fmla="*/ 8926285 w 8926285"/>
              <a:gd name="connsiteY5" fmla="*/ 9057 h 467812"/>
              <a:gd name="connsiteX0" fmla="*/ 670285 w 8928119"/>
              <a:gd name="connsiteY0" fmla="*/ 100452 h 467812"/>
              <a:gd name="connsiteX1" fmla="*/ 1834 w 8928119"/>
              <a:gd name="connsiteY1" fmla="*/ 255800 h 467812"/>
              <a:gd name="connsiteX2" fmla="*/ 2019319 w 8928119"/>
              <a:gd name="connsiteY2" fmla="*/ 459000 h 467812"/>
              <a:gd name="connsiteX3" fmla="*/ 4457719 w 8928119"/>
              <a:gd name="connsiteY3" fmla="*/ 284829 h 467812"/>
              <a:gd name="connsiteX4" fmla="*/ 6765491 w 8928119"/>
              <a:gd name="connsiteY4" fmla="*/ 23571 h 467812"/>
              <a:gd name="connsiteX5" fmla="*/ 8928119 w 8928119"/>
              <a:gd name="connsiteY5" fmla="*/ 9057 h 467812"/>
              <a:gd name="connsiteX0" fmla="*/ 668584 w 8926418"/>
              <a:gd name="connsiteY0" fmla="*/ 100452 h 467827"/>
              <a:gd name="connsiteX1" fmla="*/ 133 w 8926418"/>
              <a:gd name="connsiteY1" fmla="*/ 255800 h 467827"/>
              <a:gd name="connsiteX2" fmla="*/ 2017618 w 8926418"/>
              <a:gd name="connsiteY2" fmla="*/ 459000 h 467827"/>
              <a:gd name="connsiteX3" fmla="*/ 4456018 w 8926418"/>
              <a:gd name="connsiteY3" fmla="*/ 284829 h 467827"/>
              <a:gd name="connsiteX4" fmla="*/ 6763790 w 8926418"/>
              <a:gd name="connsiteY4" fmla="*/ 23571 h 467827"/>
              <a:gd name="connsiteX5" fmla="*/ 8926418 w 8926418"/>
              <a:gd name="connsiteY5" fmla="*/ 9057 h 467827"/>
              <a:gd name="connsiteX0" fmla="*/ 668621 w 8926455"/>
              <a:gd name="connsiteY0" fmla="*/ 100452 h 468451"/>
              <a:gd name="connsiteX1" fmla="*/ 170 w 8926455"/>
              <a:gd name="connsiteY1" fmla="*/ 255800 h 468451"/>
              <a:gd name="connsiteX2" fmla="*/ 2017655 w 8926455"/>
              <a:gd name="connsiteY2" fmla="*/ 459000 h 468451"/>
              <a:gd name="connsiteX3" fmla="*/ 4456055 w 8926455"/>
              <a:gd name="connsiteY3" fmla="*/ 284829 h 468451"/>
              <a:gd name="connsiteX4" fmla="*/ 6763827 w 8926455"/>
              <a:gd name="connsiteY4" fmla="*/ 23571 h 468451"/>
              <a:gd name="connsiteX5" fmla="*/ 8926455 w 8926455"/>
              <a:gd name="connsiteY5" fmla="*/ 9057 h 468451"/>
              <a:gd name="connsiteX0" fmla="*/ 668631 w 8926465"/>
              <a:gd name="connsiteY0" fmla="*/ 100452 h 468451"/>
              <a:gd name="connsiteX1" fmla="*/ 180 w 8926465"/>
              <a:gd name="connsiteY1" fmla="*/ 255800 h 468451"/>
              <a:gd name="connsiteX2" fmla="*/ 2017665 w 8926465"/>
              <a:gd name="connsiteY2" fmla="*/ 459000 h 468451"/>
              <a:gd name="connsiteX3" fmla="*/ 4456065 w 8926465"/>
              <a:gd name="connsiteY3" fmla="*/ 284829 h 468451"/>
              <a:gd name="connsiteX4" fmla="*/ 6763837 w 8926465"/>
              <a:gd name="connsiteY4" fmla="*/ 23571 h 468451"/>
              <a:gd name="connsiteX5" fmla="*/ 8926465 w 8926465"/>
              <a:gd name="connsiteY5" fmla="*/ 9057 h 46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26465" h="468451">
                <a:moveTo>
                  <a:pt x="668631" y="100452"/>
                </a:moveTo>
                <a:cubicBezTo>
                  <a:pt x="419620" y="121279"/>
                  <a:pt x="-10080" y="154542"/>
                  <a:pt x="180" y="255800"/>
                </a:cubicBezTo>
                <a:cubicBezTo>
                  <a:pt x="7565" y="328686"/>
                  <a:pt x="1276890" y="511912"/>
                  <a:pt x="2017665" y="459000"/>
                </a:cubicBezTo>
                <a:lnTo>
                  <a:pt x="4456065" y="284829"/>
                </a:lnTo>
                <a:cubicBezTo>
                  <a:pt x="5247094" y="212257"/>
                  <a:pt x="6018770" y="69533"/>
                  <a:pt x="6763837" y="23571"/>
                </a:cubicBezTo>
                <a:cubicBezTo>
                  <a:pt x="7508904" y="-22391"/>
                  <a:pt x="8205589" y="13895"/>
                  <a:pt x="8926465" y="9057"/>
                </a:cubicBezTo>
              </a:path>
            </a:pathLst>
          </a:custGeom>
          <a:ln w="47625" cap="rnd" cmpd="dbl" algn="ctr">
            <a:solidFill>
              <a:srgbClr val="FEFF00"/>
            </a:solidFill>
            <a:prstDash val="lg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34" name="Text Box 12"/>
          <p:cNvSpPr txBox="1">
            <a:spLocks noChangeArrowheads="1"/>
          </p:cNvSpPr>
          <p:nvPr/>
        </p:nvSpPr>
        <p:spPr bwMode="auto">
          <a:xfrm rot="21334224">
            <a:off x="3558085" y="1315488"/>
            <a:ext cx="2905617"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Iron Age city wall</a:t>
            </a:r>
          </a:p>
        </p:txBody>
      </p:sp>
    </p:spTree>
    <p:extLst>
      <p:ext uri="{BB962C8B-B14F-4D97-AF65-F5344CB8AC3E}">
        <p14:creationId xmlns:p14="http://schemas.microsoft.com/office/powerpoint/2010/main" val="41943267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2 HVHL\49 American Colony Matson additional\Matson15k1\Jerusalem views\Jerusalem and Mount of Olives aerial from southwest, 1931, mat2213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6388"/>
            <a:ext cx="9144000" cy="62452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Jerusalem and the Mount of Olives, 1931 (aerial view from the southwest)</a:t>
            </a:r>
          </a:p>
        </p:txBody>
      </p:sp>
      <p:sp>
        <p:nvSpPr>
          <p:cNvPr id="3" name="Text Placeholder 2"/>
          <p:cNvSpPr>
            <a:spLocks noGrp="1"/>
          </p:cNvSpPr>
          <p:nvPr>
            <p:ph type="body" sz="quarter" idx="12"/>
          </p:nvPr>
        </p:nvSpPr>
        <p:spPr/>
        <p:txBody>
          <a:bodyPr/>
          <a:lstStyle/>
          <a:p>
            <a:r>
              <a:rPr lang="en-US" dirty="0"/>
              <a:t>15:17</a:t>
            </a:r>
          </a:p>
        </p:txBody>
      </p:sp>
      <p:sp>
        <p:nvSpPr>
          <p:cNvPr id="4" name="Title 3"/>
          <p:cNvSpPr>
            <a:spLocks noGrp="1"/>
          </p:cNvSpPr>
          <p:nvPr>
            <p:ph type="title"/>
          </p:nvPr>
        </p:nvSpPr>
        <p:spPr/>
        <p:txBody>
          <a:bodyPr/>
          <a:lstStyle/>
          <a:p>
            <a:r>
              <a:rPr lang="en-US" dirty="0"/>
              <a:t>And the king went forth, and all the people after him, and they waited at the last house</a:t>
            </a:r>
          </a:p>
        </p:txBody>
      </p:sp>
    </p:spTree>
    <p:extLst>
      <p:ext uri="{BB962C8B-B14F-4D97-AF65-F5344CB8AC3E}">
        <p14:creationId xmlns:p14="http://schemas.microsoft.com/office/powerpoint/2010/main" val="16029742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2 HVHL\49 American Colony Matson additional\Matson15k1\Jerusalem views\Jerusalem and Mount of Olives aerial from southwest, 1931, mat2213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6388"/>
            <a:ext cx="9144000" cy="6245225"/>
          </a:xfrm>
          <a:prstGeom prst="rect">
            <a:avLst/>
          </a:prstGeom>
          <a:noFill/>
          <a:extLst>
            <a:ext uri="{909E8E84-426E-40DD-AFC4-6F175D3DCCD1}">
              <a14:hiddenFill xmlns:a14="http://schemas.microsoft.com/office/drawing/2010/main">
                <a:solidFill>
                  <a:srgbClr val="FFFFFF"/>
                </a:solidFill>
              </a14:hiddenFill>
            </a:ext>
          </a:extLst>
        </p:spPr>
      </p:pic>
      <p:sp>
        <p:nvSpPr>
          <p:cNvPr id="6" name="Freeform 5"/>
          <p:cNvSpPr/>
          <p:nvPr/>
        </p:nvSpPr>
        <p:spPr>
          <a:xfrm>
            <a:off x="5071742" y="4619667"/>
            <a:ext cx="3299193" cy="1907763"/>
          </a:xfrm>
          <a:custGeom>
            <a:avLst/>
            <a:gdLst>
              <a:gd name="connsiteX0" fmla="*/ 967740 w 2019300"/>
              <a:gd name="connsiteY0" fmla="*/ 0 h 1181100"/>
              <a:gd name="connsiteX1" fmla="*/ 0 w 2019300"/>
              <a:gd name="connsiteY1" fmla="*/ 38100 h 1181100"/>
              <a:gd name="connsiteX2" fmla="*/ 594360 w 2019300"/>
              <a:gd name="connsiteY2" fmla="*/ 647700 h 1181100"/>
              <a:gd name="connsiteX3" fmla="*/ 2019300 w 2019300"/>
              <a:gd name="connsiteY3" fmla="*/ 1181100 h 1181100"/>
              <a:gd name="connsiteX4" fmla="*/ 1783080 w 2019300"/>
              <a:gd name="connsiteY4" fmla="*/ 716280 h 1181100"/>
              <a:gd name="connsiteX5" fmla="*/ 1089660 w 2019300"/>
              <a:gd name="connsiteY5" fmla="*/ 312420 h 1181100"/>
              <a:gd name="connsiteX6" fmla="*/ 967740 w 2019300"/>
              <a:gd name="connsiteY6" fmla="*/ 0 h 1181100"/>
              <a:gd name="connsiteX0" fmla="*/ 967740 w 2019300"/>
              <a:gd name="connsiteY0" fmla="*/ 0 h 1181100"/>
              <a:gd name="connsiteX1" fmla="*/ 0 w 2019300"/>
              <a:gd name="connsiteY1" fmla="*/ 38100 h 1181100"/>
              <a:gd name="connsiteX2" fmla="*/ 594360 w 2019300"/>
              <a:gd name="connsiteY2" fmla="*/ 647700 h 1181100"/>
              <a:gd name="connsiteX3" fmla="*/ 2019300 w 2019300"/>
              <a:gd name="connsiteY3" fmla="*/ 1181100 h 1181100"/>
              <a:gd name="connsiteX4" fmla="*/ 1783080 w 2019300"/>
              <a:gd name="connsiteY4" fmla="*/ 716280 h 1181100"/>
              <a:gd name="connsiteX5" fmla="*/ 1089660 w 2019300"/>
              <a:gd name="connsiteY5" fmla="*/ 312420 h 1181100"/>
              <a:gd name="connsiteX6" fmla="*/ 967740 w 2019300"/>
              <a:gd name="connsiteY6" fmla="*/ 0 h 1181100"/>
              <a:gd name="connsiteX0" fmla="*/ 975547 w 2027107"/>
              <a:gd name="connsiteY0" fmla="*/ 0 h 1181100"/>
              <a:gd name="connsiteX1" fmla="*/ 7807 w 2027107"/>
              <a:gd name="connsiteY1" fmla="*/ 38100 h 1181100"/>
              <a:gd name="connsiteX2" fmla="*/ 602167 w 2027107"/>
              <a:gd name="connsiteY2" fmla="*/ 647700 h 1181100"/>
              <a:gd name="connsiteX3" fmla="*/ 2027107 w 2027107"/>
              <a:gd name="connsiteY3" fmla="*/ 1181100 h 1181100"/>
              <a:gd name="connsiteX4" fmla="*/ 1790887 w 2027107"/>
              <a:gd name="connsiteY4" fmla="*/ 716280 h 1181100"/>
              <a:gd name="connsiteX5" fmla="*/ 1097467 w 2027107"/>
              <a:gd name="connsiteY5" fmla="*/ 312420 h 1181100"/>
              <a:gd name="connsiteX6" fmla="*/ 975547 w 2027107"/>
              <a:gd name="connsiteY6" fmla="*/ 0 h 1181100"/>
              <a:gd name="connsiteX0" fmla="*/ 975547 w 2027107"/>
              <a:gd name="connsiteY0" fmla="*/ 0 h 1181100"/>
              <a:gd name="connsiteX1" fmla="*/ 7807 w 2027107"/>
              <a:gd name="connsiteY1" fmla="*/ 38100 h 1181100"/>
              <a:gd name="connsiteX2" fmla="*/ 602167 w 2027107"/>
              <a:gd name="connsiteY2" fmla="*/ 647700 h 1181100"/>
              <a:gd name="connsiteX3" fmla="*/ 2027107 w 2027107"/>
              <a:gd name="connsiteY3" fmla="*/ 1181100 h 1181100"/>
              <a:gd name="connsiteX4" fmla="*/ 1790887 w 2027107"/>
              <a:gd name="connsiteY4" fmla="*/ 716280 h 1181100"/>
              <a:gd name="connsiteX5" fmla="*/ 1097467 w 2027107"/>
              <a:gd name="connsiteY5" fmla="*/ 312420 h 1181100"/>
              <a:gd name="connsiteX6" fmla="*/ 975547 w 2027107"/>
              <a:gd name="connsiteY6" fmla="*/ 0 h 1181100"/>
              <a:gd name="connsiteX0" fmla="*/ 975547 w 2027107"/>
              <a:gd name="connsiteY0" fmla="*/ 0 h 1181100"/>
              <a:gd name="connsiteX1" fmla="*/ 7807 w 2027107"/>
              <a:gd name="connsiteY1" fmla="*/ 38100 h 1181100"/>
              <a:gd name="connsiteX2" fmla="*/ 602167 w 2027107"/>
              <a:gd name="connsiteY2" fmla="*/ 647700 h 1181100"/>
              <a:gd name="connsiteX3" fmla="*/ 2027107 w 2027107"/>
              <a:gd name="connsiteY3" fmla="*/ 1181100 h 1181100"/>
              <a:gd name="connsiteX4" fmla="*/ 1790887 w 2027107"/>
              <a:gd name="connsiteY4" fmla="*/ 716280 h 1181100"/>
              <a:gd name="connsiteX5" fmla="*/ 1097467 w 2027107"/>
              <a:gd name="connsiteY5" fmla="*/ 312420 h 1181100"/>
              <a:gd name="connsiteX6" fmla="*/ 975547 w 2027107"/>
              <a:gd name="connsiteY6" fmla="*/ 0 h 1181100"/>
              <a:gd name="connsiteX0" fmla="*/ 975547 w 2031985"/>
              <a:gd name="connsiteY0" fmla="*/ 0 h 1217257"/>
              <a:gd name="connsiteX1" fmla="*/ 7807 w 2031985"/>
              <a:gd name="connsiteY1" fmla="*/ 38100 h 1217257"/>
              <a:gd name="connsiteX2" fmla="*/ 602167 w 2031985"/>
              <a:gd name="connsiteY2" fmla="*/ 647700 h 1217257"/>
              <a:gd name="connsiteX3" fmla="*/ 2027107 w 2031985"/>
              <a:gd name="connsiteY3" fmla="*/ 1181100 h 1217257"/>
              <a:gd name="connsiteX4" fmla="*/ 1790887 w 2031985"/>
              <a:gd name="connsiteY4" fmla="*/ 716280 h 1217257"/>
              <a:gd name="connsiteX5" fmla="*/ 1097467 w 2031985"/>
              <a:gd name="connsiteY5" fmla="*/ 312420 h 1217257"/>
              <a:gd name="connsiteX6" fmla="*/ 975547 w 2031985"/>
              <a:gd name="connsiteY6" fmla="*/ 0 h 1217257"/>
              <a:gd name="connsiteX0" fmla="*/ 975547 w 2065548"/>
              <a:gd name="connsiteY0" fmla="*/ 0 h 1197667"/>
              <a:gd name="connsiteX1" fmla="*/ 7807 w 2065548"/>
              <a:gd name="connsiteY1" fmla="*/ 38100 h 1197667"/>
              <a:gd name="connsiteX2" fmla="*/ 602167 w 2065548"/>
              <a:gd name="connsiteY2" fmla="*/ 647700 h 1197667"/>
              <a:gd name="connsiteX3" fmla="*/ 2027107 w 2065548"/>
              <a:gd name="connsiteY3" fmla="*/ 1181100 h 1197667"/>
              <a:gd name="connsiteX4" fmla="*/ 1790887 w 2065548"/>
              <a:gd name="connsiteY4" fmla="*/ 716280 h 1197667"/>
              <a:gd name="connsiteX5" fmla="*/ 1097467 w 2065548"/>
              <a:gd name="connsiteY5" fmla="*/ 312420 h 1197667"/>
              <a:gd name="connsiteX6" fmla="*/ 975547 w 2065548"/>
              <a:gd name="connsiteY6" fmla="*/ 0 h 1197667"/>
              <a:gd name="connsiteX0" fmla="*/ 975352 w 2016802"/>
              <a:gd name="connsiteY0" fmla="*/ 0 h 1197667"/>
              <a:gd name="connsiteX1" fmla="*/ 7612 w 2016802"/>
              <a:gd name="connsiteY1" fmla="*/ 38100 h 1197667"/>
              <a:gd name="connsiteX2" fmla="*/ 601972 w 2016802"/>
              <a:gd name="connsiteY2" fmla="*/ 647700 h 1197667"/>
              <a:gd name="connsiteX3" fmla="*/ 1965952 w 2016802"/>
              <a:gd name="connsiteY3" fmla="*/ 1181100 h 1197667"/>
              <a:gd name="connsiteX4" fmla="*/ 1790692 w 2016802"/>
              <a:gd name="connsiteY4" fmla="*/ 716280 h 1197667"/>
              <a:gd name="connsiteX5" fmla="*/ 1097272 w 2016802"/>
              <a:gd name="connsiteY5" fmla="*/ 312420 h 1197667"/>
              <a:gd name="connsiteX6" fmla="*/ 975352 w 2016802"/>
              <a:gd name="connsiteY6" fmla="*/ 0 h 1197667"/>
              <a:gd name="connsiteX0" fmla="*/ 975352 w 2035648"/>
              <a:gd name="connsiteY0" fmla="*/ 0 h 1181742"/>
              <a:gd name="connsiteX1" fmla="*/ 7612 w 2035648"/>
              <a:gd name="connsiteY1" fmla="*/ 38100 h 1181742"/>
              <a:gd name="connsiteX2" fmla="*/ 601972 w 2035648"/>
              <a:gd name="connsiteY2" fmla="*/ 647700 h 1181742"/>
              <a:gd name="connsiteX3" fmla="*/ 1965952 w 2035648"/>
              <a:gd name="connsiteY3" fmla="*/ 1181100 h 1181742"/>
              <a:gd name="connsiteX4" fmla="*/ 1760212 w 2035648"/>
              <a:gd name="connsiteY4" fmla="*/ 746760 h 1181742"/>
              <a:gd name="connsiteX5" fmla="*/ 1097272 w 2035648"/>
              <a:gd name="connsiteY5" fmla="*/ 312420 h 1181742"/>
              <a:gd name="connsiteX6" fmla="*/ 975352 w 2035648"/>
              <a:gd name="connsiteY6" fmla="*/ 0 h 1181742"/>
              <a:gd name="connsiteX0" fmla="*/ 975352 w 2035648"/>
              <a:gd name="connsiteY0" fmla="*/ 0 h 1182700"/>
              <a:gd name="connsiteX1" fmla="*/ 7612 w 2035648"/>
              <a:gd name="connsiteY1" fmla="*/ 38100 h 1182700"/>
              <a:gd name="connsiteX2" fmla="*/ 601972 w 2035648"/>
              <a:gd name="connsiteY2" fmla="*/ 647700 h 1182700"/>
              <a:gd name="connsiteX3" fmla="*/ 1965952 w 2035648"/>
              <a:gd name="connsiteY3" fmla="*/ 1181100 h 1182700"/>
              <a:gd name="connsiteX4" fmla="*/ 1760212 w 2035648"/>
              <a:gd name="connsiteY4" fmla="*/ 746760 h 1182700"/>
              <a:gd name="connsiteX5" fmla="*/ 1097272 w 2035648"/>
              <a:gd name="connsiteY5" fmla="*/ 312420 h 1182700"/>
              <a:gd name="connsiteX6" fmla="*/ 975352 w 2035648"/>
              <a:gd name="connsiteY6" fmla="*/ 0 h 1182700"/>
              <a:gd name="connsiteX0" fmla="*/ 960368 w 2020664"/>
              <a:gd name="connsiteY0" fmla="*/ 0 h 1182646"/>
              <a:gd name="connsiteX1" fmla="*/ 7868 w 2020664"/>
              <a:gd name="connsiteY1" fmla="*/ 121920 h 1182646"/>
              <a:gd name="connsiteX2" fmla="*/ 586988 w 2020664"/>
              <a:gd name="connsiteY2" fmla="*/ 647700 h 1182646"/>
              <a:gd name="connsiteX3" fmla="*/ 1950968 w 2020664"/>
              <a:gd name="connsiteY3" fmla="*/ 1181100 h 1182646"/>
              <a:gd name="connsiteX4" fmla="*/ 1745228 w 2020664"/>
              <a:gd name="connsiteY4" fmla="*/ 746760 h 1182646"/>
              <a:gd name="connsiteX5" fmla="*/ 1082288 w 2020664"/>
              <a:gd name="connsiteY5" fmla="*/ 312420 h 1182646"/>
              <a:gd name="connsiteX6" fmla="*/ 960368 w 2020664"/>
              <a:gd name="connsiteY6" fmla="*/ 0 h 1182646"/>
              <a:gd name="connsiteX0" fmla="*/ 960368 w 2020664"/>
              <a:gd name="connsiteY0" fmla="*/ 0 h 1182646"/>
              <a:gd name="connsiteX1" fmla="*/ 7868 w 2020664"/>
              <a:gd name="connsiteY1" fmla="*/ 121920 h 1182646"/>
              <a:gd name="connsiteX2" fmla="*/ 586988 w 2020664"/>
              <a:gd name="connsiteY2" fmla="*/ 647700 h 1182646"/>
              <a:gd name="connsiteX3" fmla="*/ 1950968 w 2020664"/>
              <a:gd name="connsiteY3" fmla="*/ 1181100 h 1182646"/>
              <a:gd name="connsiteX4" fmla="*/ 1745228 w 2020664"/>
              <a:gd name="connsiteY4" fmla="*/ 746760 h 1182646"/>
              <a:gd name="connsiteX5" fmla="*/ 1082288 w 2020664"/>
              <a:gd name="connsiteY5" fmla="*/ 312420 h 1182646"/>
              <a:gd name="connsiteX6" fmla="*/ 960368 w 2020664"/>
              <a:gd name="connsiteY6" fmla="*/ 0 h 1182646"/>
              <a:gd name="connsiteX0" fmla="*/ 960368 w 2020664"/>
              <a:gd name="connsiteY0" fmla="*/ 0 h 1182646"/>
              <a:gd name="connsiteX1" fmla="*/ 7868 w 2020664"/>
              <a:gd name="connsiteY1" fmla="*/ 121920 h 1182646"/>
              <a:gd name="connsiteX2" fmla="*/ 586988 w 2020664"/>
              <a:gd name="connsiteY2" fmla="*/ 647700 h 1182646"/>
              <a:gd name="connsiteX3" fmla="*/ 1950968 w 2020664"/>
              <a:gd name="connsiteY3" fmla="*/ 1181100 h 1182646"/>
              <a:gd name="connsiteX4" fmla="*/ 1745228 w 2020664"/>
              <a:gd name="connsiteY4" fmla="*/ 746760 h 1182646"/>
              <a:gd name="connsiteX5" fmla="*/ 1082288 w 2020664"/>
              <a:gd name="connsiteY5" fmla="*/ 312420 h 1182646"/>
              <a:gd name="connsiteX6" fmla="*/ 960368 w 2020664"/>
              <a:gd name="connsiteY6" fmla="*/ 0 h 1182646"/>
              <a:gd name="connsiteX0" fmla="*/ 738118 w 2020664"/>
              <a:gd name="connsiteY0" fmla="*/ 0 h 1931946"/>
              <a:gd name="connsiteX1" fmla="*/ 7868 w 2020664"/>
              <a:gd name="connsiteY1" fmla="*/ 871220 h 1931946"/>
              <a:gd name="connsiteX2" fmla="*/ 586988 w 2020664"/>
              <a:gd name="connsiteY2" fmla="*/ 1397000 h 1931946"/>
              <a:gd name="connsiteX3" fmla="*/ 1950968 w 2020664"/>
              <a:gd name="connsiteY3" fmla="*/ 1930400 h 1931946"/>
              <a:gd name="connsiteX4" fmla="*/ 1745228 w 2020664"/>
              <a:gd name="connsiteY4" fmla="*/ 1496060 h 1931946"/>
              <a:gd name="connsiteX5" fmla="*/ 1082288 w 2020664"/>
              <a:gd name="connsiteY5" fmla="*/ 1061720 h 1931946"/>
              <a:gd name="connsiteX6" fmla="*/ 738118 w 2020664"/>
              <a:gd name="connsiteY6" fmla="*/ 0 h 1931946"/>
              <a:gd name="connsiteX0" fmla="*/ 1571184 w 2853730"/>
              <a:gd name="connsiteY0" fmla="*/ 0 h 1932328"/>
              <a:gd name="connsiteX1" fmla="*/ 2734 w 2853730"/>
              <a:gd name="connsiteY1" fmla="*/ 375920 h 1932328"/>
              <a:gd name="connsiteX2" fmla="*/ 1420054 w 2853730"/>
              <a:gd name="connsiteY2" fmla="*/ 1397000 h 1932328"/>
              <a:gd name="connsiteX3" fmla="*/ 2784034 w 2853730"/>
              <a:gd name="connsiteY3" fmla="*/ 1930400 h 1932328"/>
              <a:gd name="connsiteX4" fmla="*/ 2578294 w 2853730"/>
              <a:gd name="connsiteY4" fmla="*/ 1496060 h 1932328"/>
              <a:gd name="connsiteX5" fmla="*/ 1915354 w 2853730"/>
              <a:gd name="connsiteY5" fmla="*/ 1061720 h 1932328"/>
              <a:gd name="connsiteX6" fmla="*/ 1571184 w 2853730"/>
              <a:gd name="connsiteY6" fmla="*/ 0 h 1932328"/>
              <a:gd name="connsiteX0" fmla="*/ 1571928 w 2870781"/>
              <a:gd name="connsiteY0" fmla="*/ 0 h 1954539"/>
              <a:gd name="connsiteX1" fmla="*/ 3478 w 2870781"/>
              <a:gd name="connsiteY1" fmla="*/ 375920 h 1954539"/>
              <a:gd name="connsiteX2" fmla="*/ 1192198 w 2870781"/>
              <a:gd name="connsiteY2" fmla="*/ 1733550 h 1954539"/>
              <a:gd name="connsiteX3" fmla="*/ 2784778 w 2870781"/>
              <a:gd name="connsiteY3" fmla="*/ 1930400 h 1954539"/>
              <a:gd name="connsiteX4" fmla="*/ 2579038 w 2870781"/>
              <a:gd name="connsiteY4" fmla="*/ 1496060 h 1954539"/>
              <a:gd name="connsiteX5" fmla="*/ 1916098 w 2870781"/>
              <a:gd name="connsiteY5" fmla="*/ 1061720 h 1954539"/>
              <a:gd name="connsiteX6" fmla="*/ 1571928 w 2870781"/>
              <a:gd name="connsiteY6" fmla="*/ 0 h 1954539"/>
              <a:gd name="connsiteX0" fmla="*/ 1571928 w 2870781"/>
              <a:gd name="connsiteY0" fmla="*/ 0 h 1954539"/>
              <a:gd name="connsiteX1" fmla="*/ 3478 w 2870781"/>
              <a:gd name="connsiteY1" fmla="*/ 375920 h 1954539"/>
              <a:gd name="connsiteX2" fmla="*/ 1192198 w 2870781"/>
              <a:gd name="connsiteY2" fmla="*/ 1733550 h 1954539"/>
              <a:gd name="connsiteX3" fmla="*/ 2784778 w 2870781"/>
              <a:gd name="connsiteY3" fmla="*/ 1930400 h 1954539"/>
              <a:gd name="connsiteX4" fmla="*/ 2579038 w 2870781"/>
              <a:gd name="connsiteY4" fmla="*/ 1496060 h 1954539"/>
              <a:gd name="connsiteX5" fmla="*/ 2119298 w 2870781"/>
              <a:gd name="connsiteY5" fmla="*/ 953770 h 1954539"/>
              <a:gd name="connsiteX6" fmla="*/ 1571928 w 2870781"/>
              <a:gd name="connsiteY6" fmla="*/ 0 h 1954539"/>
              <a:gd name="connsiteX0" fmla="*/ 1571928 w 3172846"/>
              <a:gd name="connsiteY0" fmla="*/ 0 h 1941372"/>
              <a:gd name="connsiteX1" fmla="*/ 3478 w 3172846"/>
              <a:gd name="connsiteY1" fmla="*/ 375920 h 1941372"/>
              <a:gd name="connsiteX2" fmla="*/ 1192198 w 3172846"/>
              <a:gd name="connsiteY2" fmla="*/ 1733550 h 1941372"/>
              <a:gd name="connsiteX3" fmla="*/ 2784778 w 3172846"/>
              <a:gd name="connsiteY3" fmla="*/ 1930400 h 1941372"/>
              <a:gd name="connsiteX4" fmla="*/ 3118788 w 3172846"/>
              <a:gd name="connsiteY4" fmla="*/ 1673860 h 1941372"/>
              <a:gd name="connsiteX5" fmla="*/ 2119298 w 3172846"/>
              <a:gd name="connsiteY5" fmla="*/ 953770 h 1941372"/>
              <a:gd name="connsiteX6" fmla="*/ 1571928 w 3172846"/>
              <a:gd name="connsiteY6" fmla="*/ 0 h 1941372"/>
              <a:gd name="connsiteX0" fmla="*/ 1571928 w 3172846"/>
              <a:gd name="connsiteY0" fmla="*/ 0 h 1941372"/>
              <a:gd name="connsiteX1" fmla="*/ 3478 w 3172846"/>
              <a:gd name="connsiteY1" fmla="*/ 375920 h 1941372"/>
              <a:gd name="connsiteX2" fmla="*/ 1192198 w 3172846"/>
              <a:gd name="connsiteY2" fmla="*/ 1733550 h 1941372"/>
              <a:gd name="connsiteX3" fmla="*/ 2784778 w 3172846"/>
              <a:gd name="connsiteY3" fmla="*/ 1930400 h 1941372"/>
              <a:gd name="connsiteX4" fmla="*/ 3118788 w 3172846"/>
              <a:gd name="connsiteY4" fmla="*/ 1673860 h 1941372"/>
              <a:gd name="connsiteX5" fmla="*/ 2119298 w 3172846"/>
              <a:gd name="connsiteY5" fmla="*/ 953770 h 1941372"/>
              <a:gd name="connsiteX6" fmla="*/ 1571928 w 3172846"/>
              <a:gd name="connsiteY6" fmla="*/ 0 h 1941372"/>
              <a:gd name="connsiteX0" fmla="*/ 1571928 w 3172846"/>
              <a:gd name="connsiteY0" fmla="*/ 0 h 1930756"/>
              <a:gd name="connsiteX1" fmla="*/ 3478 w 3172846"/>
              <a:gd name="connsiteY1" fmla="*/ 375920 h 1930756"/>
              <a:gd name="connsiteX2" fmla="*/ 1192198 w 3172846"/>
              <a:gd name="connsiteY2" fmla="*/ 1733550 h 1930756"/>
              <a:gd name="connsiteX3" fmla="*/ 2784778 w 3172846"/>
              <a:gd name="connsiteY3" fmla="*/ 1930400 h 1930756"/>
              <a:gd name="connsiteX4" fmla="*/ 3118788 w 3172846"/>
              <a:gd name="connsiteY4" fmla="*/ 1673860 h 1930756"/>
              <a:gd name="connsiteX5" fmla="*/ 2119298 w 3172846"/>
              <a:gd name="connsiteY5" fmla="*/ 953770 h 1930756"/>
              <a:gd name="connsiteX6" fmla="*/ 1571928 w 3172846"/>
              <a:gd name="connsiteY6" fmla="*/ 0 h 1930756"/>
              <a:gd name="connsiteX0" fmla="*/ 1571358 w 3168503"/>
              <a:gd name="connsiteY0" fmla="*/ 0 h 1943403"/>
              <a:gd name="connsiteX1" fmla="*/ 2908 w 3168503"/>
              <a:gd name="connsiteY1" fmla="*/ 375920 h 1943403"/>
              <a:gd name="connsiteX2" fmla="*/ 1356728 w 3168503"/>
              <a:gd name="connsiteY2" fmla="*/ 1905000 h 1943403"/>
              <a:gd name="connsiteX3" fmla="*/ 2784208 w 3168503"/>
              <a:gd name="connsiteY3" fmla="*/ 1930400 h 1943403"/>
              <a:gd name="connsiteX4" fmla="*/ 3118218 w 3168503"/>
              <a:gd name="connsiteY4" fmla="*/ 1673860 h 1943403"/>
              <a:gd name="connsiteX5" fmla="*/ 2118728 w 3168503"/>
              <a:gd name="connsiteY5" fmla="*/ 953770 h 1943403"/>
              <a:gd name="connsiteX6" fmla="*/ 1571358 w 3168503"/>
              <a:gd name="connsiteY6" fmla="*/ 0 h 1943403"/>
              <a:gd name="connsiteX0" fmla="*/ 1571358 w 3130819"/>
              <a:gd name="connsiteY0" fmla="*/ 0 h 1982465"/>
              <a:gd name="connsiteX1" fmla="*/ 2908 w 3130819"/>
              <a:gd name="connsiteY1" fmla="*/ 375920 h 1982465"/>
              <a:gd name="connsiteX2" fmla="*/ 1356728 w 3130819"/>
              <a:gd name="connsiteY2" fmla="*/ 1905000 h 1982465"/>
              <a:gd name="connsiteX3" fmla="*/ 3118218 w 3130819"/>
              <a:gd name="connsiteY3" fmla="*/ 1673860 h 1982465"/>
              <a:gd name="connsiteX4" fmla="*/ 2118728 w 3130819"/>
              <a:gd name="connsiteY4" fmla="*/ 953770 h 1982465"/>
              <a:gd name="connsiteX5" fmla="*/ 1571358 w 3130819"/>
              <a:gd name="connsiteY5" fmla="*/ 0 h 1982465"/>
              <a:gd name="connsiteX0" fmla="*/ 1571358 w 3130819"/>
              <a:gd name="connsiteY0" fmla="*/ 0 h 1982465"/>
              <a:gd name="connsiteX1" fmla="*/ 2908 w 3130819"/>
              <a:gd name="connsiteY1" fmla="*/ 375920 h 1982465"/>
              <a:gd name="connsiteX2" fmla="*/ 1356728 w 3130819"/>
              <a:gd name="connsiteY2" fmla="*/ 1905000 h 1982465"/>
              <a:gd name="connsiteX3" fmla="*/ 3118218 w 3130819"/>
              <a:gd name="connsiteY3" fmla="*/ 1673860 h 1982465"/>
              <a:gd name="connsiteX4" fmla="*/ 2118728 w 3130819"/>
              <a:gd name="connsiteY4" fmla="*/ 953770 h 1982465"/>
              <a:gd name="connsiteX5" fmla="*/ 1571358 w 3130819"/>
              <a:gd name="connsiteY5" fmla="*/ 0 h 1982465"/>
              <a:gd name="connsiteX0" fmla="*/ 1571358 w 3118218"/>
              <a:gd name="connsiteY0" fmla="*/ 0 h 1982465"/>
              <a:gd name="connsiteX1" fmla="*/ 2908 w 3118218"/>
              <a:gd name="connsiteY1" fmla="*/ 375920 h 1982465"/>
              <a:gd name="connsiteX2" fmla="*/ 1356728 w 3118218"/>
              <a:gd name="connsiteY2" fmla="*/ 1905000 h 1982465"/>
              <a:gd name="connsiteX3" fmla="*/ 3118218 w 3118218"/>
              <a:gd name="connsiteY3" fmla="*/ 1673860 h 1982465"/>
              <a:gd name="connsiteX4" fmla="*/ 2118728 w 3118218"/>
              <a:gd name="connsiteY4" fmla="*/ 953770 h 1982465"/>
              <a:gd name="connsiteX5" fmla="*/ 1571358 w 3118218"/>
              <a:gd name="connsiteY5" fmla="*/ 0 h 1982465"/>
              <a:gd name="connsiteX0" fmla="*/ 1571358 w 3299193"/>
              <a:gd name="connsiteY0" fmla="*/ 0 h 2046327"/>
              <a:gd name="connsiteX1" fmla="*/ 2908 w 3299193"/>
              <a:gd name="connsiteY1" fmla="*/ 375920 h 2046327"/>
              <a:gd name="connsiteX2" fmla="*/ 1356728 w 3299193"/>
              <a:gd name="connsiteY2" fmla="*/ 1905000 h 2046327"/>
              <a:gd name="connsiteX3" fmla="*/ 3299193 w 3299193"/>
              <a:gd name="connsiteY3" fmla="*/ 1904841 h 2046327"/>
              <a:gd name="connsiteX4" fmla="*/ 2118728 w 3299193"/>
              <a:gd name="connsiteY4" fmla="*/ 953770 h 2046327"/>
              <a:gd name="connsiteX5" fmla="*/ 1571358 w 3299193"/>
              <a:gd name="connsiteY5" fmla="*/ 0 h 2046327"/>
              <a:gd name="connsiteX0" fmla="*/ 1571358 w 3299193"/>
              <a:gd name="connsiteY0" fmla="*/ 0 h 2000879"/>
              <a:gd name="connsiteX1" fmla="*/ 2908 w 3299193"/>
              <a:gd name="connsiteY1" fmla="*/ 375920 h 2000879"/>
              <a:gd name="connsiteX2" fmla="*/ 1356728 w 3299193"/>
              <a:gd name="connsiteY2" fmla="*/ 1905000 h 2000879"/>
              <a:gd name="connsiteX3" fmla="*/ 3299193 w 3299193"/>
              <a:gd name="connsiteY3" fmla="*/ 1904841 h 2000879"/>
              <a:gd name="connsiteX4" fmla="*/ 2118728 w 3299193"/>
              <a:gd name="connsiteY4" fmla="*/ 953770 h 2000879"/>
              <a:gd name="connsiteX5" fmla="*/ 1571358 w 3299193"/>
              <a:gd name="connsiteY5" fmla="*/ 0 h 2000879"/>
              <a:gd name="connsiteX0" fmla="*/ 1571358 w 3299193"/>
              <a:gd name="connsiteY0" fmla="*/ 0 h 2000879"/>
              <a:gd name="connsiteX1" fmla="*/ 2908 w 3299193"/>
              <a:gd name="connsiteY1" fmla="*/ 375920 h 2000879"/>
              <a:gd name="connsiteX2" fmla="*/ 1356728 w 3299193"/>
              <a:gd name="connsiteY2" fmla="*/ 1905000 h 2000879"/>
              <a:gd name="connsiteX3" fmla="*/ 3299193 w 3299193"/>
              <a:gd name="connsiteY3" fmla="*/ 1904841 h 2000879"/>
              <a:gd name="connsiteX4" fmla="*/ 2118728 w 3299193"/>
              <a:gd name="connsiteY4" fmla="*/ 953770 h 2000879"/>
              <a:gd name="connsiteX5" fmla="*/ 1571358 w 3299193"/>
              <a:gd name="connsiteY5" fmla="*/ 0 h 2000879"/>
              <a:gd name="connsiteX0" fmla="*/ 1571358 w 3299193"/>
              <a:gd name="connsiteY0" fmla="*/ 0 h 1907763"/>
              <a:gd name="connsiteX1" fmla="*/ 2908 w 3299193"/>
              <a:gd name="connsiteY1" fmla="*/ 375920 h 1907763"/>
              <a:gd name="connsiteX2" fmla="*/ 1356728 w 3299193"/>
              <a:gd name="connsiteY2" fmla="*/ 1905000 h 1907763"/>
              <a:gd name="connsiteX3" fmla="*/ 3299193 w 3299193"/>
              <a:gd name="connsiteY3" fmla="*/ 1904841 h 1907763"/>
              <a:gd name="connsiteX4" fmla="*/ 2118728 w 3299193"/>
              <a:gd name="connsiteY4" fmla="*/ 953770 h 1907763"/>
              <a:gd name="connsiteX5" fmla="*/ 1571358 w 3299193"/>
              <a:gd name="connsiteY5" fmla="*/ 0 h 19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9193" h="1907763">
                <a:moveTo>
                  <a:pt x="1571358" y="0"/>
                </a:moveTo>
                <a:cubicBezTo>
                  <a:pt x="1253858" y="40640"/>
                  <a:pt x="-37732" y="205740"/>
                  <a:pt x="2908" y="375920"/>
                </a:cubicBezTo>
                <a:cubicBezTo>
                  <a:pt x="-59322" y="483870"/>
                  <a:pt x="893178" y="1645920"/>
                  <a:pt x="1356728" y="1905000"/>
                </a:cubicBezTo>
                <a:cubicBezTo>
                  <a:pt x="1925953" y="1911773"/>
                  <a:pt x="2988837" y="1903836"/>
                  <a:pt x="3299193" y="1904841"/>
                </a:cubicBezTo>
                <a:cubicBezTo>
                  <a:pt x="3161874" y="1786784"/>
                  <a:pt x="2406701" y="1271244"/>
                  <a:pt x="2118728" y="953770"/>
                </a:cubicBezTo>
                <a:cubicBezTo>
                  <a:pt x="1830755" y="636296"/>
                  <a:pt x="1592948" y="83820"/>
                  <a:pt x="1571358" y="0"/>
                </a:cubicBezTo>
                <a:close/>
              </a:path>
            </a:pathLst>
          </a:custGeom>
          <a:solidFill>
            <a:srgbClr val="FEFF00">
              <a:alpha val="30000"/>
            </a:srgbClr>
          </a:solidFill>
          <a:ln cap="rnd">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Jerusalem and the Mount of Olives, 1931 (aerial view from the southwest)</a:t>
            </a:r>
          </a:p>
        </p:txBody>
      </p:sp>
      <p:sp>
        <p:nvSpPr>
          <p:cNvPr id="3" name="Text Placeholder 2"/>
          <p:cNvSpPr>
            <a:spLocks noGrp="1"/>
          </p:cNvSpPr>
          <p:nvPr>
            <p:ph type="body" sz="quarter" idx="12"/>
          </p:nvPr>
        </p:nvSpPr>
        <p:spPr/>
        <p:txBody>
          <a:bodyPr/>
          <a:lstStyle/>
          <a:p>
            <a:r>
              <a:rPr lang="en-US" dirty="0"/>
              <a:t>15:17</a:t>
            </a:r>
          </a:p>
        </p:txBody>
      </p:sp>
      <p:sp>
        <p:nvSpPr>
          <p:cNvPr id="4" name="Title 3"/>
          <p:cNvSpPr>
            <a:spLocks noGrp="1"/>
          </p:cNvSpPr>
          <p:nvPr>
            <p:ph type="title"/>
          </p:nvPr>
        </p:nvSpPr>
        <p:spPr/>
        <p:txBody>
          <a:bodyPr/>
          <a:lstStyle/>
          <a:p>
            <a:r>
              <a:rPr lang="en-US" dirty="0"/>
              <a:t>And the king went forth, and all the people after him, and they waited at the last house</a:t>
            </a:r>
          </a:p>
        </p:txBody>
      </p:sp>
      <p:sp>
        <p:nvSpPr>
          <p:cNvPr id="7" name="Text Box 12"/>
          <p:cNvSpPr txBox="1">
            <a:spLocks noChangeArrowheads="1"/>
          </p:cNvSpPr>
          <p:nvPr/>
        </p:nvSpPr>
        <p:spPr bwMode="auto">
          <a:xfrm rot="2877140">
            <a:off x="5752765" y="5706250"/>
            <a:ext cx="1786566" cy="369332"/>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000000"/>
                </a:solidFill>
                <a:effectLst/>
                <a:latin typeface="Arial"/>
                <a:cs typeface="Calibri" pitchFamily="34" charset="0"/>
              </a:rPr>
              <a:t>Jerusalem</a:t>
            </a:r>
          </a:p>
        </p:txBody>
      </p:sp>
      <p:sp>
        <p:nvSpPr>
          <p:cNvPr id="10" name="Line 11"/>
          <p:cNvSpPr>
            <a:spLocks noChangeShapeType="1"/>
          </p:cNvSpPr>
          <p:nvPr/>
        </p:nvSpPr>
        <p:spPr bwMode="auto">
          <a:xfrm>
            <a:off x="5646057" y="4293601"/>
            <a:ext cx="664259" cy="58477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1" name="Text Box 12"/>
          <p:cNvSpPr txBox="1">
            <a:spLocks noChangeArrowheads="1"/>
          </p:cNvSpPr>
          <p:nvPr/>
        </p:nvSpPr>
        <p:spPr bwMode="auto">
          <a:xfrm>
            <a:off x="4813008" y="3630373"/>
            <a:ext cx="1296013" cy="646331"/>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David’s palace</a:t>
            </a:r>
          </a:p>
        </p:txBody>
      </p:sp>
      <p:sp>
        <p:nvSpPr>
          <p:cNvPr id="13" name="Text Box 12"/>
          <p:cNvSpPr txBox="1">
            <a:spLocks noChangeArrowheads="1"/>
          </p:cNvSpPr>
          <p:nvPr/>
        </p:nvSpPr>
        <p:spPr bwMode="auto">
          <a:xfrm>
            <a:off x="7847987" y="4585988"/>
            <a:ext cx="1296013" cy="646331"/>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stopping </a:t>
            </a:r>
          </a:p>
          <a:p>
            <a:pPr algn="ctr" fontAlgn="base">
              <a:spcBef>
                <a:spcPct val="0"/>
              </a:spcBef>
              <a:spcAft>
                <a:spcPct val="0"/>
              </a:spcAft>
              <a:defRPr/>
            </a:pPr>
            <a:r>
              <a:rPr lang="en-US" dirty="0">
                <a:solidFill>
                  <a:srgbClr val="FEFF00"/>
                </a:solidFill>
                <a:effectLst>
                  <a:glow rad="76200">
                    <a:srgbClr val="010000">
                      <a:alpha val="60000"/>
                    </a:srgbClr>
                  </a:glow>
                </a:effectLst>
                <a:latin typeface="Arial"/>
                <a:cs typeface="Calibri" pitchFamily="34" charset="0"/>
              </a:rPr>
              <a:t>place?</a:t>
            </a:r>
          </a:p>
        </p:txBody>
      </p:sp>
      <p:sp>
        <p:nvSpPr>
          <p:cNvPr id="14" name="Line 11"/>
          <p:cNvSpPr>
            <a:spLocks noChangeShapeType="1"/>
          </p:cNvSpPr>
          <p:nvPr/>
        </p:nvSpPr>
        <p:spPr bwMode="auto">
          <a:xfrm flipH="1">
            <a:off x="7952677" y="4013775"/>
            <a:ext cx="418256" cy="572213"/>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5" name="Text Box 12"/>
          <p:cNvSpPr txBox="1">
            <a:spLocks noChangeArrowheads="1"/>
          </p:cNvSpPr>
          <p:nvPr/>
        </p:nvSpPr>
        <p:spPr bwMode="auto">
          <a:xfrm>
            <a:off x="7952678" y="3429000"/>
            <a:ext cx="1057002" cy="584775"/>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Kidron Valley</a:t>
            </a:r>
          </a:p>
        </p:txBody>
      </p:sp>
      <p:sp>
        <p:nvSpPr>
          <p:cNvPr id="16" name="Line 11"/>
          <p:cNvSpPr>
            <a:spLocks noChangeShapeType="1"/>
          </p:cNvSpPr>
          <p:nvPr/>
        </p:nvSpPr>
        <p:spPr bwMode="auto">
          <a:xfrm>
            <a:off x="8439040" y="1655235"/>
            <a:ext cx="0" cy="82126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7" name="Text Box 12"/>
          <p:cNvSpPr txBox="1">
            <a:spLocks noChangeArrowheads="1"/>
          </p:cNvSpPr>
          <p:nvPr/>
        </p:nvSpPr>
        <p:spPr bwMode="auto">
          <a:xfrm>
            <a:off x="7791033" y="1044270"/>
            <a:ext cx="1296013" cy="584775"/>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Mount of Olives</a:t>
            </a:r>
          </a:p>
        </p:txBody>
      </p:sp>
      <p:sp>
        <p:nvSpPr>
          <p:cNvPr id="18" name="Line 11"/>
          <p:cNvSpPr>
            <a:spLocks noChangeShapeType="1"/>
          </p:cNvSpPr>
          <p:nvPr/>
        </p:nvSpPr>
        <p:spPr bwMode="auto">
          <a:xfrm flipH="1">
            <a:off x="8126678" y="5229105"/>
            <a:ext cx="299671" cy="794324"/>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19" name="Line 11"/>
          <p:cNvSpPr>
            <a:spLocks noChangeShapeType="1"/>
          </p:cNvSpPr>
          <p:nvPr/>
        </p:nvSpPr>
        <p:spPr bwMode="auto">
          <a:xfrm>
            <a:off x="7031946" y="1675212"/>
            <a:ext cx="376007" cy="392025"/>
          </a:xfrm>
          <a:prstGeom prst="line">
            <a:avLst/>
          </a:prstGeom>
          <a:ln w="22225" cap="flat" cmpd="sng" algn="ctr">
            <a:solidFill>
              <a:srgbClr val="FEFF00"/>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0" name="Text Box 12"/>
          <p:cNvSpPr txBox="1">
            <a:spLocks noChangeArrowheads="1"/>
          </p:cNvSpPr>
          <p:nvPr/>
        </p:nvSpPr>
        <p:spPr bwMode="auto">
          <a:xfrm>
            <a:off x="6310316" y="1336658"/>
            <a:ext cx="1296013" cy="338554"/>
          </a:xfrm>
          <a:prstGeom prst="rect">
            <a:avLst/>
          </a:prstGeom>
          <a:noFill/>
          <a:ln w="9525">
            <a:noFill/>
            <a:miter lim="800000"/>
            <a:headEnd/>
            <a:tailEnd/>
          </a:ln>
        </p:spPr>
        <p:txBody>
          <a:bodyPr wrap="square">
            <a:spAutoFit/>
          </a:bodyPr>
          <a:lstStyle/>
          <a:p>
            <a:pPr algn="ctr" fontAlgn="base">
              <a:spcBef>
                <a:spcPct val="0"/>
              </a:spcBef>
              <a:spcAft>
                <a:spcPct val="0"/>
              </a:spcAft>
              <a:defRPr/>
            </a:pPr>
            <a:r>
              <a:rPr lang="en-US" sz="1600" dirty="0">
                <a:solidFill>
                  <a:srgbClr val="FEFF00"/>
                </a:solidFill>
                <a:effectLst>
                  <a:glow rad="76200">
                    <a:srgbClr val="010000">
                      <a:alpha val="60000"/>
                    </a:srgbClr>
                  </a:glow>
                </a:effectLst>
                <a:latin typeface="Arial"/>
                <a:cs typeface="Calibri" pitchFamily="34" charset="0"/>
              </a:rPr>
              <a:t>Nob</a:t>
            </a:r>
          </a:p>
        </p:txBody>
      </p:sp>
      <p:sp>
        <p:nvSpPr>
          <p:cNvPr id="5" name="Freeform 4"/>
          <p:cNvSpPr/>
          <p:nvPr/>
        </p:nvSpPr>
        <p:spPr>
          <a:xfrm>
            <a:off x="5764876" y="2189796"/>
            <a:ext cx="2351523" cy="4007803"/>
          </a:xfrm>
          <a:custGeom>
            <a:avLst/>
            <a:gdLst>
              <a:gd name="connsiteX0" fmla="*/ 1511300 w 1739900"/>
              <a:gd name="connsiteY0" fmla="*/ 3911600 h 3911600"/>
              <a:gd name="connsiteX1" fmla="*/ 1739900 w 1739900"/>
              <a:gd name="connsiteY1" fmla="*/ 3822700 h 3911600"/>
              <a:gd name="connsiteX2" fmla="*/ 1282700 w 1739900"/>
              <a:gd name="connsiteY2" fmla="*/ 3073400 h 3911600"/>
              <a:gd name="connsiteX3" fmla="*/ 1346200 w 1739900"/>
              <a:gd name="connsiteY3" fmla="*/ 2044700 h 3911600"/>
              <a:gd name="connsiteX4" fmla="*/ 0 w 1739900"/>
              <a:gd name="connsiteY4" fmla="*/ 1193800 h 3911600"/>
              <a:gd name="connsiteX5" fmla="*/ 1727200 w 1739900"/>
              <a:gd name="connsiteY5" fmla="*/ 431800 h 3911600"/>
              <a:gd name="connsiteX6" fmla="*/ 1549400 w 1739900"/>
              <a:gd name="connsiteY6" fmla="*/ 0 h 3911600"/>
              <a:gd name="connsiteX0" fmla="*/ 1511300 w 1744882"/>
              <a:gd name="connsiteY0" fmla="*/ 3911600 h 3911600"/>
              <a:gd name="connsiteX1" fmla="*/ 1739900 w 1744882"/>
              <a:gd name="connsiteY1" fmla="*/ 3822700 h 3911600"/>
              <a:gd name="connsiteX2" fmla="*/ 1282700 w 1744882"/>
              <a:gd name="connsiteY2" fmla="*/ 3073400 h 3911600"/>
              <a:gd name="connsiteX3" fmla="*/ 1346200 w 1744882"/>
              <a:gd name="connsiteY3" fmla="*/ 2044700 h 3911600"/>
              <a:gd name="connsiteX4" fmla="*/ 0 w 1744882"/>
              <a:gd name="connsiteY4" fmla="*/ 1193800 h 3911600"/>
              <a:gd name="connsiteX5" fmla="*/ 1727200 w 1744882"/>
              <a:gd name="connsiteY5" fmla="*/ 431800 h 3911600"/>
              <a:gd name="connsiteX6" fmla="*/ 1549400 w 1744882"/>
              <a:gd name="connsiteY6" fmla="*/ 0 h 3911600"/>
              <a:gd name="connsiteX0" fmla="*/ 1511300 w 1744882"/>
              <a:gd name="connsiteY0" fmla="*/ 3911600 h 3911600"/>
              <a:gd name="connsiteX1" fmla="*/ 1739900 w 1744882"/>
              <a:gd name="connsiteY1" fmla="*/ 3822700 h 3911600"/>
              <a:gd name="connsiteX2" fmla="*/ 1282700 w 1744882"/>
              <a:gd name="connsiteY2" fmla="*/ 3073400 h 3911600"/>
              <a:gd name="connsiteX3" fmla="*/ 1346200 w 1744882"/>
              <a:gd name="connsiteY3" fmla="*/ 2044700 h 3911600"/>
              <a:gd name="connsiteX4" fmla="*/ 0 w 1744882"/>
              <a:gd name="connsiteY4" fmla="*/ 1193800 h 3911600"/>
              <a:gd name="connsiteX5" fmla="*/ 1727200 w 1744882"/>
              <a:gd name="connsiteY5" fmla="*/ 431800 h 3911600"/>
              <a:gd name="connsiteX6" fmla="*/ 1549400 w 1744882"/>
              <a:gd name="connsiteY6" fmla="*/ 0 h 3911600"/>
              <a:gd name="connsiteX0" fmla="*/ 1513349 w 1746931"/>
              <a:gd name="connsiteY0" fmla="*/ 3911600 h 3911600"/>
              <a:gd name="connsiteX1" fmla="*/ 1741949 w 1746931"/>
              <a:gd name="connsiteY1" fmla="*/ 3822700 h 3911600"/>
              <a:gd name="connsiteX2" fmla="*/ 1284749 w 1746931"/>
              <a:gd name="connsiteY2" fmla="*/ 3073400 h 3911600"/>
              <a:gd name="connsiteX3" fmla="*/ 1348249 w 1746931"/>
              <a:gd name="connsiteY3" fmla="*/ 2044700 h 3911600"/>
              <a:gd name="connsiteX4" fmla="*/ 2049 w 1746931"/>
              <a:gd name="connsiteY4" fmla="*/ 1193800 h 3911600"/>
              <a:gd name="connsiteX5" fmla="*/ 1729249 w 1746931"/>
              <a:gd name="connsiteY5" fmla="*/ 431800 h 3911600"/>
              <a:gd name="connsiteX6" fmla="*/ 1551449 w 1746931"/>
              <a:gd name="connsiteY6" fmla="*/ 0 h 3911600"/>
              <a:gd name="connsiteX0" fmla="*/ 1513490 w 1747072"/>
              <a:gd name="connsiteY0" fmla="*/ 3911600 h 3911600"/>
              <a:gd name="connsiteX1" fmla="*/ 1742090 w 1747072"/>
              <a:gd name="connsiteY1" fmla="*/ 3822700 h 3911600"/>
              <a:gd name="connsiteX2" fmla="*/ 1284890 w 1747072"/>
              <a:gd name="connsiteY2" fmla="*/ 3073400 h 3911600"/>
              <a:gd name="connsiteX3" fmla="*/ 1348390 w 1747072"/>
              <a:gd name="connsiteY3" fmla="*/ 2044700 h 3911600"/>
              <a:gd name="connsiteX4" fmla="*/ 2190 w 1747072"/>
              <a:gd name="connsiteY4" fmla="*/ 1193800 h 3911600"/>
              <a:gd name="connsiteX5" fmla="*/ 1729390 w 1747072"/>
              <a:gd name="connsiteY5" fmla="*/ 431800 h 3911600"/>
              <a:gd name="connsiteX6" fmla="*/ 1551590 w 1747072"/>
              <a:gd name="connsiteY6" fmla="*/ 0 h 3911600"/>
              <a:gd name="connsiteX0" fmla="*/ 1513536 w 1747118"/>
              <a:gd name="connsiteY0" fmla="*/ 3911600 h 3911600"/>
              <a:gd name="connsiteX1" fmla="*/ 1742136 w 1747118"/>
              <a:gd name="connsiteY1" fmla="*/ 3822700 h 3911600"/>
              <a:gd name="connsiteX2" fmla="*/ 1284936 w 1747118"/>
              <a:gd name="connsiteY2" fmla="*/ 3073400 h 3911600"/>
              <a:gd name="connsiteX3" fmla="*/ 1319861 w 1747118"/>
              <a:gd name="connsiteY3" fmla="*/ 2139950 h 3911600"/>
              <a:gd name="connsiteX4" fmla="*/ 2236 w 1747118"/>
              <a:gd name="connsiteY4" fmla="*/ 1193800 h 3911600"/>
              <a:gd name="connsiteX5" fmla="*/ 1729436 w 1747118"/>
              <a:gd name="connsiteY5" fmla="*/ 431800 h 3911600"/>
              <a:gd name="connsiteX6" fmla="*/ 1551636 w 1747118"/>
              <a:gd name="connsiteY6" fmla="*/ 0 h 3911600"/>
              <a:gd name="connsiteX0" fmla="*/ 1539981 w 1773563"/>
              <a:gd name="connsiteY0" fmla="*/ 3911600 h 3911600"/>
              <a:gd name="connsiteX1" fmla="*/ 1768581 w 1773563"/>
              <a:gd name="connsiteY1" fmla="*/ 3822700 h 3911600"/>
              <a:gd name="connsiteX2" fmla="*/ 1311381 w 1773563"/>
              <a:gd name="connsiteY2" fmla="*/ 3073400 h 3911600"/>
              <a:gd name="connsiteX3" fmla="*/ 1346306 w 1773563"/>
              <a:gd name="connsiteY3" fmla="*/ 2139950 h 3911600"/>
              <a:gd name="connsiteX4" fmla="*/ 28681 w 1773563"/>
              <a:gd name="connsiteY4" fmla="*/ 1193800 h 3911600"/>
              <a:gd name="connsiteX5" fmla="*/ 1755881 w 1773563"/>
              <a:gd name="connsiteY5" fmla="*/ 431800 h 3911600"/>
              <a:gd name="connsiteX6" fmla="*/ 1578081 w 1773563"/>
              <a:gd name="connsiteY6" fmla="*/ 0 h 3911600"/>
              <a:gd name="connsiteX0" fmla="*/ 1537304 w 1770886"/>
              <a:gd name="connsiteY0" fmla="*/ 3911600 h 3911600"/>
              <a:gd name="connsiteX1" fmla="*/ 1765904 w 1770886"/>
              <a:gd name="connsiteY1" fmla="*/ 3822700 h 3911600"/>
              <a:gd name="connsiteX2" fmla="*/ 1308704 w 1770886"/>
              <a:gd name="connsiteY2" fmla="*/ 3073400 h 3911600"/>
              <a:gd name="connsiteX3" fmla="*/ 1343629 w 1770886"/>
              <a:gd name="connsiteY3" fmla="*/ 2139950 h 3911600"/>
              <a:gd name="connsiteX4" fmla="*/ 26004 w 1770886"/>
              <a:gd name="connsiteY4" fmla="*/ 1193800 h 3911600"/>
              <a:gd name="connsiteX5" fmla="*/ 1753204 w 1770886"/>
              <a:gd name="connsiteY5" fmla="*/ 431800 h 3911600"/>
              <a:gd name="connsiteX6" fmla="*/ 1575404 w 1770886"/>
              <a:gd name="connsiteY6" fmla="*/ 0 h 3911600"/>
              <a:gd name="connsiteX0" fmla="*/ 1530299 w 1763881"/>
              <a:gd name="connsiteY0" fmla="*/ 3911600 h 3911600"/>
              <a:gd name="connsiteX1" fmla="*/ 1758899 w 1763881"/>
              <a:gd name="connsiteY1" fmla="*/ 3822700 h 3911600"/>
              <a:gd name="connsiteX2" fmla="*/ 1301699 w 1763881"/>
              <a:gd name="connsiteY2" fmla="*/ 3073400 h 3911600"/>
              <a:gd name="connsiteX3" fmla="*/ 1336624 w 1763881"/>
              <a:gd name="connsiteY3" fmla="*/ 2139950 h 3911600"/>
              <a:gd name="connsiteX4" fmla="*/ 28524 w 1763881"/>
              <a:gd name="connsiteY4" fmla="*/ 1317625 h 3911600"/>
              <a:gd name="connsiteX5" fmla="*/ 1746199 w 1763881"/>
              <a:gd name="connsiteY5" fmla="*/ 431800 h 3911600"/>
              <a:gd name="connsiteX6" fmla="*/ 1568399 w 1763881"/>
              <a:gd name="connsiteY6" fmla="*/ 0 h 3911600"/>
              <a:gd name="connsiteX0" fmla="*/ 1525921 w 1759503"/>
              <a:gd name="connsiteY0" fmla="*/ 3911600 h 3911600"/>
              <a:gd name="connsiteX1" fmla="*/ 1754521 w 1759503"/>
              <a:gd name="connsiteY1" fmla="*/ 3822700 h 3911600"/>
              <a:gd name="connsiteX2" fmla="*/ 1297321 w 1759503"/>
              <a:gd name="connsiteY2" fmla="*/ 3073400 h 3911600"/>
              <a:gd name="connsiteX3" fmla="*/ 1332246 w 1759503"/>
              <a:gd name="connsiteY3" fmla="*/ 2139950 h 3911600"/>
              <a:gd name="connsiteX4" fmla="*/ 24146 w 1759503"/>
              <a:gd name="connsiteY4" fmla="*/ 1317625 h 3911600"/>
              <a:gd name="connsiteX5" fmla="*/ 1741821 w 1759503"/>
              <a:gd name="connsiteY5" fmla="*/ 431800 h 3911600"/>
              <a:gd name="connsiteX6" fmla="*/ 1564021 w 1759503"/>
              <a:gd name="connsiteY6" fmla="*/ 0 h 3911600"/>
              <a:gd name="connsiteX0" fmla="*/ 1525921 w 1767914"/>
              <a:gd name="connsiteY0" fmla="*/ 3911600 h 3911600"/>
              <a:gd name="connsiteX1" fmla="*/ 1754521 w 1767914"/>
              <a:gd name="connsiteY1" fmla="*/ 3822700 h 3911600"/>
              <a:gd name="connsiteX2" fmla="*/ 1297321 w 1767914"/>
              <a:gd name="connsiteY2" fmla="*/ 3073400 h 3911600"/>
              <a:gd name="connsiteX3" fmla="*/ 1332246 w 1767914"/>
              <a:gd name="connsiteY3" fmla="*/ 2139950 h 3911600"/>
              <a:gd name="connsiteX4" fmla="*/ 24146 w 1767914"/>
              <a:gd name="connsiteY4" fmla="*/ 1317625 h 3911600"/>
              <a:gd name="connsiteX5" fmla="*/ 1741821 w 1767914"/>
              <a:gd name="connsiteY5" fmla="*/ 431800 h 3911600"/>
              <a:gd name="connsiteX6" fmla="*/ 1564021 w 1767914"/>
              <a:gd name="connsiteY6" fmla="*/ 0 h 3911600"/>
              <a:gd name="connsiteX0" fmla="*/ 1525921 w 1759503"/>
              <a:gd name="connsiteY0" fmla="*/ 3911600 h 3911600"/>
              <a:gd name="connsiteX1" fmla="*/ 1754521 w 1759503"/>
              <a:gd name="connsiteY1" fmla="*/ 3822700 h 3911600"/>
              <a:gd name="connsiteX2" fmla="*/ 1297321 w 1759503"/>
              <a:gd name="connsiteY2" fmla="*/ 3073400 h 3911600"/>
              <a:gd name="connsiteX3" fmla="*/ 1332246 w 1759503"/>
              <a:gd name="connsiteY3" fmla="*/ 2139950 h 3911600"/>
              <a:gd name="connsiteX4" fmla="*/ 24146 w 1759503"/>
              <a:gd name="connsiteY4" fmla="*/ 1317625 h 3911600"/>
              <a:gd name="connsiteX5" fmla="*/ 1741821 w 1759503"/>
              <a:gd name="connsiteY5" fmla="*/ 431800 h 3911600"/>
              <a:gd name="connsiteX6" fmla="*/ 1564021 w 1759503"/>
              <a:gd name="connsiteY6" fmla="*/ 0 h 3911600"/>
              <a:gd name="connsiteX0" fmla="*/ 1525921 w 1805264"/>
              <a:gd name="connsiteY0" fmla="*/ 3978275 h 3978275"/>
              <a:gd name="connsiteX1" fmla="*/ 1754521 w 1805264"/>
              <a:gd name="connsiteY1" fmla="*/ 3889375 h 3978275"/>
              <a:gd name="connsiteX2" fmla="*/ 1297321 w 1805264"/>
              <a:gd name="connsiteY2" fmla="*/ 3140075 h 3978275"/>
              <a:gd name="connsiteX3" fmla="*/ 1332246 w 1805264"/>
              <a:gd name="connsiteY3" fmla="*/ 2206625 h 3978275"/>
              <a:gd name="connsiteX4" fmla="*/ 24146 w 1805264"/>
              <a:gd name="connsiteY4" fmla="*/ 1384300 h 3978275"/>
              <a:gd name="connsiteX5" fmla="*/ 1741821 w 1805264"/>
              <a:gd name="connsiteY5" fmla="*/ 498475 h 3978275"/>
              <a:gd name="connsiteX6" fmla="*/ 1430671 w 1805264"/>
              <a:gd name="connsiteY6" fmla="*/ 0 h 3978275"/>
              <a:gd name="connsiteX0" fmla="*/ 1518620 w 1797963"/>
              <a:gd name="connsiteY0" fmla="*/ 3978275 h 3978275"/>
              <a:gd name="connsiteX1" fmla="*/ 1747220 w 1797963"/>
              <a:gd name="connsiteY1" fmla="*/ 3889375 h 3978275"/>
              <a:gd name="connsiteX2" fmla="*/ 1290020 w 1797963"/>
              <a:gd name="connsiteY2" fmla="*/ 3140075 h 3978275"/>
              <a:gd name="connsiteX3" fmla="*/ 1324945 w 1797963"/>
              <a:gd name="connsiteY3" fmla="*/ 2206625 h 3978275"/>
              <a:gd name="connsiteX4" fmla="*/ 16845 w 1797963"/>
              <a:gd name="connsiteY4" fmla="*/ 1384300 h 3978275"/>
              <a:gd name="connsiteX5" fmla="*/ 1734520 w 1797963"/>
              <a:gd name="connsiteY5" fmla="*/ 498475 h 3978275"/>
              <a:gd name="connsiteX6" fmla="*/ 1423370 w 1797963"/>
              <a:gd name="connsiteY6" fmla="*/ 0 h 3978275"/>
              <a:gd name="connsiteX0" fmla="*/ 1584649 w 1868192"/>
              <a:gd name="connsiteY0" fmla="*/ 3978275 h 3978275"/>
              <a:gd name="connsiteX1" fmla="*/ 1813249 w 1868192"/>
              <a:gd name="connsiteY1" fmla="*/ 3889375 h 3978275"/>
              <a:gd name="connsiteX2" fmla="*/ 1356049 w 1868192"/>
              <a:gd name="connsiteY2" fmla="*/ 3140075 h 3978275"/>
              <a:gd name="connsiteX3" fmla="*/ 1390974 w 1868192"/>
              <a:gd name="connsiteY3" fmla="*/ 2206625 h 3978275"/>
              <a:gd name="connsiteX4" fmla="*/ 16199 w 1868192"/>
              <a:gd name="connsiteY4" fmla="*/ 1336675 h 3978275"/>
              <a:gd name="connsiteX5" fmla="*/ 1800549 w 1868192"/>
              <a:gd name="connsiteY5" fmla="*/ 498475 h 3978275"/>
              <a:gd name="connsiteX6" fmla="*/ 1489399 w 1868192"/>
              <a:gd name="connsiteY6" fmla="*/ 0 h 3978275"/>
              <a:gd name="connsiteX0" fmla="*/ 1583194 w 1866737"/>
              <a:gd name="connsiteY0" fmla="*/ 3978275 h 3978275"/>
              <a:gd name="connsiteX1" fmla="*/ 1811794 w 1866737"/>
              <a:gd name="connsiteY1" fmla="*/ 3889375 h 3978275"/>
              <a:gd name="connsiteX2" fmla="*/ 1354594 w 1866737"/>
              <a:gd name="connsiteY2" fmla="*/ 3140075 h 3978275"/>
              <a:gd name="connsiteX3" fmla="*/ 1389519 w 1866737"/>
              <a:gd name="connsiteY3" fmla="*/ 2206625 h 3978275"/>
              <a:gd name="connsiteX4" fmla="*/ 14744 w 1866737"/>
              <a:gd name="connsiteY4" fmla="*/ 1336675 h 3978275"/>
              <a:gd name="connsiteX5" fmla="*/ 1799094 w 1866737"/>
              <a:gd name="connsiteY5" fmla="*/ 498475 h 3978275"/>
              <a:gd name="connsiteX6" fmla="*/ 1487944 w 1866737"/>
              <a:gd name="connsiteY6" fmla="*/ 0 h 3978275"/>
              <a:gd name="connsiteX0" fmla="*/ 1571586 w 1880964"/>
              <a:gd name="connsiteY0" fmla="*/ 3978275 h 3978275"/>
              <a:gd name="connsiteX1" fmla="*/ 1800186 w 1880964"/>
              <a:gd name="connsiteY1" fmla="*/ 3889375 h 3978275"/>
              <a:gd name="connsiteX2" fmla="*/ 1342986 w 1880964"/>
              <a:gd name="connsiteY2" fmla="*/ 3140075 h 3978275"/>
              <a:gd name="connsiteX3" fmla="*/ 1377911 w 1880964"/>
              <a:gd name="connsiteY3" fmla="*/ 2206625 h 3978275"/>
              <a:gd name="connsiteX4" fmla="*/ 3136 w 1880964"/>
              <a:gd name="connsiteY4" fmla="*/ 1336675 h 3978275"/>
              <a:gd name="connsiteX5" fmla="*/ 1816061 w 1880964"/>
              <a:gd name="connsiteY5" fmla="*/ 336550 h 3978275"/>
              <a:gd name="connsiteX6" fmla="*/ 1476336 w 1880964"/>
              <a:gd name="connsiteY6" fmla="*/ 0 h 3978275"/>
              <a:gd name="connsiteX0" fmla="*/ 1574420 w 1833795"/>
              <a:gd name="connsiteY0" fmla="*/ 3978275 h 3978275"/>
              <a:gd name="connsiteX1" fmla="*/ 1803020 w 1833795"/>
              <a:gd name="connsiteY1" fmla="*/ 3889375 h 3978275"/>
              <a:gd name="connsiteX2" fmla="*/ 1345820 w 1833795"/>
              <a:gd name="connsiteY2" fmla="*/ 3140075 h 3978275"/>
              <a:gd name="connsiteX3" fmla="*/ 1380745 w 1833795"/>
              <a:gd name="connsiteY3" fmla="*/ 2206625 h 3978275"/>
              <a:gd name="connsiteX4" fmla="*/ 5970 w 1833795"/>
              <a:gd name="connsiteY4" fmla="*/ 1336675 h 3978275"/>
              <a:gd name="connsiteX5" fmla="*/ 918782 w 1833795"/>
              <a:gd name="connsiteY5" fmla="*/ 695326 h 3978275"/>
              <a:gd name="connsiteX6" fmla="*/ 1818895 w 1833795"/>
              <a:gd name="connsiteY6" fmla="*/ 336550 h 3978275"/>
              <a:gd name="connsiteX7" fmla="*/ 1479170 w 1833795"/>
              <a:gd name="connsiteY7" fmla="*/ 0 h 3978275"/>
              <a:gd name="connsiteX0" fmla="*/ 1574420 w 1833795"/>
              <a:gd name="connsiteY0" fmla="*/ 3978275 h 3978275"/>
              <a:gd name="connsiteX1" fmla="*/ 1803020 w 1833795"/>
              <a:gd name="connsiteY1" fmla="*/ 3889375 h 3978275"/>
              <a:gd name="connsiteX2" fmla="*/ 1345820 w 1833795"/>
              <a:gd name="connsiteY2" fmla="*/ 3140075 h 3978275"/>
              <a:gd name="connsiteX3" fmla="*/ 1380745 w 1833795"/>
              <a:gd name="connsiteY3" fmla="*/ 2206625 h 3978275"/>
              <a:gd name="connsiteX4" fmla="*/ 5970 w 1833795"/>
              <a:gd name="connsiteY4" fmla="*/ 1336675 h 3978275"/>
              <a:gd name="connsiteX5" fmla="*/ 918782 w 1833795"/>
              <a:gd name="connsiteY5" fmla="*/ 695326 h 3978275"/>
              <a:gd name="connsiteX6" fmla="*/ 1818895 w 1833795"/>
              <a:gd name="connsiteY6" fmla="*/ 336550 h 3978275"/>
              <a:gd name="connsiteX7" fmla="*/ 1479170 w 1833795"/>
              <a:gd name="connsiteY7" fmla="*/ 0 h 3978275"/>
              <a:gd name="connsiteX0" fmla="*/ 1574517 w 1833892"/>
              <a:gd name="connsiteY0" fmla="*/ 3978275 h 3978275"/>
              <a:gd name="connsiteX1" fmla="*/ 1803117 w 1833892"/>
              <a:gd name="connsiteY1" fmla="*/ 3889375 h 3978275"/>
              <a:gd name="connsiteX2" fmla="*/ 1345917 w 1833892"/>
              <a:gd name="connsiteY2" fmla="*/ 3140075 h 3978275"/>
              <a:gd name="connsiteX3" fmla="*/ 1380842 w 1833892"/>
              <a:gd name="connsiteY3" fmla="*/ 2206625 h 3978275"/>
              <a:gd name="connsiteX4" fmla="*/ 6067 w 1833892"/>
              <a:gd name="connsiteY4" fmla="*/ 1336675 h 3978275"/>
              <a:gd name="connsiteX5" fmla="*/ 918879 w 1833892"/>
              <a:gd name="connsiteY5" fmla="*/ 695326 h 3978275"/>
              <a:gd name="connsiteX6" fmla="*/ 1818992 w 1833892"/>
              <a:gd name="connsiteY6" fmla="*/ 336550 h 3978275"/>
              <a:gd name="connsiteX7" fmla="*/ 1479267 w 1833892"/>
              <a:gd name="connsiteY7" fmla="*/ 0 h 3978275"/>
              <a:gd name="connsiteX0" fmla="*/ 1574517 w 1839896"/>
              <a:gd name="connsiteY0" fmla="*/ 4030663 h 4030663"/>
              <a:gd name="connsiteX1" fmla="*/ 1803117 w 1839896"/>
              <a:gd name="connsiteY1" fmla="*/ 3941763 h 4030663"/>
              <a:gd name="connsiteX2" fmla="*/ 1345917 w 1839896"/>
              <a:gd name="connsiteY2" fmla="*/ 3192463 h 4030663"/>
              <a:gd name="connsiteX3" fmla="*/ 1380842 w 1839896"/>
              <a:gd name="connsiteY3" fmla="*/ 2259013 h 4030663"/>
              <a:gd name="connsiteX4" fmla="*/ 6067 w 1839896"/>
              <a:gd name="connsiteY4" fmla="*/ 1389063 h 4030663"/>
              <a:gd name="connsiteX5" fmla="*/ 918879 w 1839896"/>
              <a:gd name="connsiteY5" fmla="*/ 747714 h 4030663"/>
              <a:gd name="connsiteX6" fmla="*/ 1818992 w 1839896"/>
              <a:gd name="connsiteY6" fmla="*/ 388938 h 4030663"/>
              <a:gd name="connsiteX7" fmla="*/ 1545942 w 1839896"/>
              <a:gd name="connsiteY7" fmla="*/ 0 h 4030663"/>
              <a:gd name="connsiteX0" fmla="*/ 2097992 w 2363371"/>
              <a:gd name="connsiteY0" fmla="*/ 4030663 h 4030663"/>
              <a:gd name="connsiteX1" fmla="*/ 2326592 w 2363371"/>
              <a:gd name="connsiteY1" fmla="*/ 3941763 h 4030663"/>
              <a:gd name="connsiteX2" fmla="*/ 1869392 w 2363371"/>
              <a:gd name="connsiteY2" fmla="*/ 3192463 h 4030663"/>
              <a:gd name="connsiteX3" fmla="*/ 1904317 w 2363371"/>
              <a:gd name="connsiteY3" fmla="*/ 2259013 h 4030663"/>
              <a:gd name="connsiteX4" fmla="*/ 3762 w 2363371"/>
              <a:gd name="connsiteY4" fmla="*/ 1358583 h 4030663"/>
              <a:gd name="connsiteX5" fmla="*/ 1442354 w 2363371"/>
              <a:gd name="connsiteY5" fmla="*/ 747714 h 4030663"/>
              <a:gd name="connsiteX6" fmla="*/ 2342467 w 2363371"/>
              <a:gd name="connsiteY6" fmla="*/ 388938 h 4030663"/>
              <a:gd name="connsiteX7" fmla="*/ 2069417 w 2363371"/>
              <a:gd name="connsiteY7" fmla="*/ 0 h 4030663"/>
              <a:gd name="connsiteX0" fmla="*/ 2106459 w 2371838"/>
              <a:gd name="connsiteY0" fmla="*/ 4030663 h 4030663"/>
              <a:gd name="connsiteX1" fmla="*/ 2335059 w 2371838"/>
              <a:gd name="connsiteY1" fmla="*/ 3941763 h 4030663"/>
              <a:gd name="connsiteX2" fmla="*/ 1877859 w 2371838"/>
              <a:gd name="connsiteY2" fmla="*/ 3192463 h 4030663"/>
              <a:gd name="connsiteX3" fmla="*/ 1912784 w 2371838"/>
              <a:gd name="connsiteY3" fmla="*/ 2259013 h 4030663"/>
              <a:gd name="connsiteX4" fmla="*/ 12229 w 2371838"/>
              <a:gd name="connsiteY4" fmla="*/ 1358583 h 4030663"/>
              <a:gd name="connsiteX5" fmla="*/ 1450821 w 2371838"/>
              <a:gd name="connsiteY5" fmla="*/ 747714 h 4030663"/>
              <a:gd name="connsiteX6" fmla="*/ 2350934 w 2371838"/>
              <a:gd name="connsiteY6" fmla="*/ 388938 h 4030663"/>
              <a:gd name="connsiteX7" fmla="*/ 2077884 w 2371838"/>
              <a:gd name="connsiteY7" fmla="*/ 0 h 4030663"/>
              <a:gd name="connsiteX0" fmla="*/ 2096422 w 2361801"/>
              <a:gd name="connsiteY0" fmla="*/ 4030663 h 4030663"/>
              <a:gd name="connsiteX1" fmla="*/ 2325022 w 2361801"/>
              <a:gd name="connsiteY1" fmla="*/ 3941763 h 4030663"/>
              <a:gd name="connsiteX2" fmla="*/ 1867822 w 2361801"/>
              <a:gd name="connsiteY2" fmla="*/ 3192463 h 4030663"/>
              <a:gd name="connsiteX3" fmla="*/ 1788447 w 2361801"/>
              <a:gd name="connsiteY3" fmla="*/ 2152333 h 4030663"/>
              <a:gd name="connsiteX4" fmla="*/ 2192 w 2361801"/>
              <a:gd name="connsiteY4" fmla="*/ 1358583 h 4030663"/>
              <a:gd name="connsiteX5" fmla="*/ 1440784 w 2361801"/>
              <a:gd name="connsiteY5" fmla="*/ 747714 h 4030663"/>
              <a:gd name="connsiteX6" fmla="*/ 2340897 w 2361801"/>
              <a:gd name="connsiteY6" fmla="*/ 388938 h 4030663"/>
              <a:gd name="connsiteX7" fmla="*/ 2067847 w 2361801"/>
              <a:gd name="connsiteY7" fmla="*/ 0 h 4030663"/>
              <a:gd name="connsiteX0" fmla="*/ 2096422 w 2358424"/>
              <a:gd name="connsiteY0" fmla="*/ 4007803 h 4007803"/>
              <a:gd name="connsiteX1" fmla="*/ 2325022 w 2358424"/>
              <a:gd name="connsiteY1" fmla="*/ 3918903 h 4007803"/>
              <a:gd name="connsiteX2" fmla="*/ 1867822 w 2358424"/>
              <a:gd name="connsiteY2" fmla="*/ 3169603 h 4007803"/>
              <a:gd name="connsiteX3" fmla="*/ 1788447 w 2358424"/>
              <a:gd name="connsiteY3" fmla="*/ 2129473 h 4007803"/>
              <a:gd name="connsiteX4" fmla="*/ 2192 w 2358424"/>
              <a:gd name="connsiteY4" fmla="*/ 1335723 h 4007803"/>
              <a:gd name="connsiteX5" fmla="*/ 1440784 w 2358424"/>
              <a:gd name="connsiteY5" fmla="*/ 724854 h 4007803"/>
              <a:gd name="connsiteX6" fmla="*/ 2340897 w 2358424"/>
              <a:gd name="connsiteY6" fmla="*/ 366078 h 4007803"/>
              <a:gd name="connsiteX7" fmla="*/ 1991647 w 2358424"/>
              <a:gd name="connsiteY7" fmla="*/ 0 h 4007803"/>
              <a:gd name="connsiteX0" fmla="*/ 2096422 w 2352793"/>
              <a:gd name="connsiteY0" fmla="*/ 4007803 h 4007803"/>
              <a:gd name="connsiteX1" fmla="*/ 2325022 w 2352793"/>
              <a:gd name="connsiteY1" fmla="*/ 3918903 h 4007803"/>
              <a:gd name="connsiteX2" fmla="*/ 1867822 w 2352793"/>
              <a:gd name="connsiteY2" fmla="*/ 3169603 h 4007803"/>
              <a:gd name="connsiteX3" fmla="*/ 1788447 w 2352793"/>
              <a:gd name="connsiteY3" fmla="*/ 2129473 h 4007803"/>
              <a:gd name="connsiteX4" fmla="*/ 2192 w 2352793"/>
              <a:gd name="connsiteY4" fmla="*/ 1335723 h 4007803"/>
              <a:gd name="connsiteX5" fmla="*/ 1440784 w 2352793"/>
              <a:gd name="connsiteY5" fmla="*/ 724854 h 4007803"/>
              <a:gd name="connsiteX6" fmla="*/ 2340897 w 2352793"/>
              <a:gd name="connsiteY6" fmla="*/ 366078 h 4007803"/>
              <a:gd name="connsiteX7" fmla="*/ 1991647 w 2352793"/>
              <a:gd name="connsiteY7" fmla="*/ 0 h 4007803"/>
              <a:gd name="connsiteX0" fmla="*/ 2096422 w 2351523"/>
              <a:gd name="connsiteY0" fmla="*/ 4007803 h 4007803"/>
              <a:gd name="connsiteX1" fmla="*/ 2325022 w 2351523"/>
              <a:gd name="connsiteY1" fmla="*/ 3918903 h 4007803"/>
              <a:gd name="connsiteX2" fmla="*/ 1867822 w 2351523"/>
              <a:gd name="connsiteY2" fmla="*/ 3169603 h 4007803"/>
              <a:gd name="connsiteX3" fmla="*/ 1788447 w 2351523"/>
              <a:gd name="connsiteY3" fmla="*/ 2129473 h 4007803"/>
              <a:gd name="connsiteX4" fmla="*/ 2192 w 2351523"/>
              <a:gd name="connsiteY4" fmla="*/ 1335723 h 4007803"/>
              <a:gd name="connsiteX5" fmla="*/ 1440784 w 2351523"/>
              <a:gd name="connsiteY5" fmla="*/ 724854 h 4007803"/>
              <a:gd name="connsiteX6" fmla="*/ 2340897 w 2351523"/>
              <a:gd name="connsiteY6" fmla="*/ 366078 h 4007803"/>
              <a:gd name="connsiteX7" fmla="*/ 1991647 w 2351523"/>
              <a:gd name="connsiteY7" fmla="*/ 0 h 4007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1523" h="4007803">
                <a:moveTo>
                  <a:pt x="2096422" y="4007803"/>
                </a:moveTo>
                <a:cubicBezTo>
                  <a:pt x="2172622" y="3978170"/>
                  <a:pt x="2363122" y="4058603"/>
                  <a:pt x="2325022" y="3918903"/>
                </a:cubicBezTo>
                <a:cubicBezTo>
                  <a:pt x="2286922" y="3779203"/>
                  <a:pt x="1957251" y="3467841"/>
                  <a:pt x="1867822" y="3169603"/>
                </a:cubicBezTo>
                <a:cubicBezTo>
                  <a:pt x="1778393" y="2871365"/>
                  <a:pt x="2099385" y="2435120"/>
                  <a:pt x="1788447" y="2129473"/>
                </a:cubicBezTo>
                <a:cubicBezTo>
                  <a:pt x="1477509" y="1823826"/>
                  <a:pt x="60136" y="1569826"/>
                  <a:pt x="2192" y="1335723"/>
                </a:cubicBezTo>
                <a:cubicBezTo>
                  <a:pt x="-55752" y="1101620"/>
                  <a:pt x="1051000" y="886462"/>
                  <a:pt x="1440784" y="724854"/>
                </a:cubicBezTo>
                <a:cubicBezTo>
                  <a:pt x="1830568" y="563247"/>
                  <a:pt x="2236387" y="490697"/>
                  <a:pt x="2340897" y="366078"/>
                </a:cubicBezTo>
                <a:cubicBezTo>
                  <a:pt x="2445407" y="241459"/>
                  <a:pt x="1738494" y="303953"/>
                  <a:pt x="1991647"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5603760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ndependence Day parade with color guard, db68050247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Color guard in an Independence Day parade</a:t>
            </a:r>
          </a:p>
        </p:txBody>
      </p:sp>
      <p:sp>
        <p:nvSpPr>
          <p:cNvPr id="3" name="Text Placeholder 2"/>
          <p:cNvSpPr>
            <a:spLocks noGrp="1"/>
          </p:cNvSpPr>
          <p:nvPr>
            <p:ph type="body" sz="quarter" idx="12"/>
          </p:nvPr>
        </p:nvSpPr>
        <p:spPr/>
        <p:txBody>
          <a:bodyPr/>
          <a:lstStyle/>
          <a:p>
            <a:r>
              <a:rPr lang="en-US" dirty="0"/>
              <a:t>15:18</a:t>
            </a:r>
          </a:p>
        </p:txBody>
      </p:sp>
      <p:sp>
        <p:nvSpPr>
          <p:cNvPr id="4" name="Title 3"/>
          <p:cNvSpPr>
            <a:spLocks noGrp="1"/>
          </p:cNvSpPr>
          <p:nvPr>
            <p:ph type="title"/>
          </p:nvPr>
        </p:nvSpPr>
        <p:spPr/>
        <p:txBody>
          <a:bodyPr/>
          <a:lstStyle/>
          <a:p>
            <a:r>
              <a:rPr lang="en-US" dirty="0"/>
              <a:t>And all his servants passed on beside him</a:t>
            </a:r>
          </a:p>
        </p:txBody>
      </p:sp>
    </p:spTree>
    <p:extLst>
      <p:ext uri="{BB962C8B-B14F-4D97-AF65-F5344CB8AC3E}">
        <p14:creationId xmlns:p14="http://schemas.microsoft.com/office/powerpoint/2010/main" val="34880054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shkelon area aerial from southeast, tb121704822-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Philistine plain near the city of Ashkelon (aerial view from the southeast)</a:t>
            </a:r>
          </a:p>
        </p:txBody>
      </p:sp>
      <p:sp>
        <p:nvSpPr>
          <p:cNvPr id="3" name="Text Placeholder 2"/>
          <p:cNvSpPr>
            <a:spLocks noGrp="1"/>
          </p:cNvSpPr>
          <p:nvPr>
            <p:ph type="body" sz="quarter" idx="12"/>
          </p:nvPr>
        </p:nvSpPr>
        <p:spPr/>
        <p:txBody>
          <a:bodyPr/>
          <a:lstStyle/>
          <a:p>
            <a:r>
              <a:rPr lang="en-US" dirty="0"/>
              <a:t>15:18</a:t>
            </a:r>
          </a:p>
        </p:txBody>
      </p:sp>
      <p:sp>
        <p:nvSpPr>
          <p:cNvPr id="4" name="Title 3"/>
          <p:cNvSpPr>
            <a:spLocks noGrp="1"/>
          </p:cNvSpPr>
          <p:nvPr>
            <p:ph type="title"/>
          </p:nvPr>
        </p:nvSpPr>
        <p:spPr/>
        <p:txBody>
          <a:bodyPr/>
          <a:lstStyle/>
          <a:p>
            <a:r>
              <a:rPr lang="en-US" dirty="0"/>
              <a:t>And all his servants passed on beside him, and all the Cherethites, and all the Pelethites</a:t>
            </a:r>
          </a:p>
        </p:txBody>
      </p:sp>
    </p:spTree>
    <p:extLst>
      <p:ext uri="{BB962C8B-B14F-4D97-AF65-F5344CB8AC3E}">
        <p14:creationId xmlns:p14="http://schemas.microsoft.com/office/powerpoint/2010/main" val="19101734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Gath, Tell es-Safi, from Azekah, tb n062300 sr"/>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a:t>Gath (from Azekah)</a:t>
            </a:r>
            <a:endParaRPr lang="en-US" dirty="0"/>
          </a:p>
        </p:txBody>
      </p:sp>
      <p:sp>
        <p:nvSpPr>
          <p:cNvPr id="3" name="Text Placeholder 2"/>
          <p:cNvSpPr>
            <a:spLocks noGrp="1"/>
          </p:cNvSpPr>
          <p:nvPr>
            <p:ph type="body" sz="quarter" idx="12"/>
          </p:nvPr>
        </p:nvSpPr>
        <p:spPr/>
        <p:txBody>
          <a:bodyPr/>
          <a:lstStyle/>
          <a:p>
            <a:r>
              <a:rPr lang="en-US" dirty="0"/>
              <a:t>15:18</a:t>
            </a:r>
          </a:p>
        </p:txBody>
      </p:sp>
      <p:sp>
        <p:nvSpPr>
          <p:cNvPr id="4" name="Title 3"/>
          <p:cNvSpPr>
            <a:spLocks noGrp="1"/>
          </p:cNvSpPr>
          <p:nvPr>
            <p:ph type="title"/>
          </p:nvPr>
        </p:nvSpPr>
        <p:spPr/>
        <p:txBody>
          <a:bodyPr/>
          <a:lstStyle/>
          <a:p>
            <a:r>
              <a:rPr lang="en-US" dirty="0"/>
              <a:t>And all the </a:t>
            </a:r>
            <a:r>
              <a:rPr lang="en-US" dirty="0" err="1"/>
              <a:t>Gittites</a:t>
            </a:r>
            <a:r>
              <a:rPr lang="en-US" dirty="0"/>
              <a:t>, 600 men that came after him from Gath, passed on before the king</a:t>
            </a:r>
          </a:p>
        </p:txBody>
      </p:sp>
    </p:spTree>
    <p:extLst>
      <p:ext uri="{BB962C8B-B14F-4D97-AF65-F5344CB8AC3E}">
        <p14:creationId xmlns:p14="http://schemas.microsoft.com/office/powerpoint/2010/main" val="9211356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grass, outdoor, sheep, nature&#10;&#10;Description automatically generated">
            <a:extLst>
              <a:ext uri="{FF2B5EF4-FFF2-40B4-BE49-F238E27FC236}">
                <a16:creationId xmlns:a16="http://schemas.microsoft.com/office/drawing/2014/main" id="{AE45A2BE-FF9E-41C7-8819-3F8DFED8E9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Gath, modern Tell es-Safi (aerial view from the east)</a:t>
            </a:r>
          </a:p>
        </p:txBody>
      </p:sp>
      <p:sp>
        <p:nvSpPr>
          <p:cNvPr id="3" name="Text Placeholder 2"/>
          <p:cNvSpPr>
            <a:spLocks noGrp="1"/>
          </p:cNvSpPr>
          <p:nvPr>
            <p:ph type="body" sz="quarter" idx="12"/>
          </p:nvPr>
        </p:nvSpPr>
        <p:spPr/>
        <p:txBody>
          <a:bodyPr/>
          <a:lstStyle/>
          <a:p>
            <a:r>
              <a:rPr lang="en-US" dirty="0"/>
              <a:t>15:18</a:t>
            </a:r>
          </a:p>
        </p:txBody>
      </p:sp>
      <p:sp>
        <p:nvSpPr>
          <p:cNvPr id="4" name="Title 3"/>
          <p:cNvSpPr>
            <a:spLocks noGrp="1"/>
          </p:cNvSpPr>
          <p:nvPr>
            <p:ph type="title"/>
          </p:nvPr>
        </p:nvSpPr>
        <p:spPr/>
        <p:txBody>
          <a:bodyPr/>
          <a:lstStyle/>
          <a:p>
            <a:r>
              <a:rPr lang="en-US" dirty="0"/>
              <a:t>And all the </a:t>
            </a:r>
            <a:r>
              <a:rPr lang="en-US" dirty="0" err="1"/>
              <a:t>Gittites</a:t>
            </a:r>
            <a:r>
              <a:rPr lang="en-US" dirty="0"/>
              <a:t>, 600 men that came after him from Gath, passed on before the king</a:t>
            </a:r>
          </a:p>
        </p:txBody>
      </p:sp>
    </p:spTree>
    <p:extLst>
      <p:ext uri="{BB962C8B-B14F-4D97-AF65-F5344CB8AC3E}">
        <p14:creationId xmlns:p14="http://schemas.microsoft.com/office/powerpoint/2010/main" val="20838313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ath aerial from northeast, ws04191518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Gath (aerial view from the northeast)</a:t>
            </a:r>
          </a:p>
        </p:txBody>
      </p:sp>
      <p:sp>
        <p:nvSpPr>
          <p:cNvPr id="3" name="Text Placeholder 2"/>
          <p:cNvSpPr>
            <a:spLocks noGrp="1"/>
          </p:cNvSpPr>
          <p:nvPr>
            <p:ph type="body" sz="quarter" idx="12"/>
          </p:nvPr>
        </p:nvSpPr>
        <p:spPr/>
        <p:txBody>
          <a:bodyPr/>
          <a:lstStyle/>
          <a:p>
            <a:r>
              <a:rPr lang="en-US" dirty="0"/>
              <a:t>15:18</a:t>
            </a:r>
          </a:p>
        </p:txBody>
      </p:sp>
      <p:sp>
        <p:nvSpPr>
          <p:cNvPr id="4" name="Title 3"/>
          <p:cNvSpPr>
            <a:spLocks noGrp="1"/>
          </p:cNvSpPr>
          <p:nvPr>
            <p:ph type="title"/>
          </p:nvPr>
        </p:nvSpPr>
        <p:spPr/>
        <p:txBody>
          <a:bodyPr/>
          <a:lstStyle/>
          <a:p>
            <a:r>
              <a:rPr lang="en-US" dirty="0"/>
              <a:t>And all the </a:t>
            </a:r>
            <a:r>
              <a:rPr lang="en-US" dirty="0" err="1"/>
              <a:t>Gittites</a:t>
            </a:r>
            <a:r>
              <a:rPr lang="en-US" dirty="0"/>
              <a:t>, 600 men that came after him from Gath, passed on before the king</a:t>
            </a:r>
          </a:p>
        </p:txBody>
      </p:sp>
    </p:spTree>
    <p:extLst>
      <p:ext uri="{BB962C8B-B14F-4D97-AF65-F5344CB8AC3E}">
        <p14:creationId xmlns:p14="http://schemas.microsoft.com/office/powerpoint/2010/main" val="95644012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stone building&#10;&#10;Description automatically generated">
            <a:extLst>
              <a:ext uri="{FF2B5EF4-FFF2-40B4-BE49-F238E27FC236}">
                <a16:creationId xmlns:a16="http://schemas.microsoft.com/office/drawing/2014/main" id="{CA63102E-3D67-41A5-B430-C7F6B9FE4D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Philistine captives depicted at Medinet Habu, 12th century BC</a:t>
            </a:r>
          </a:p>
        </p:txBody>
      </p:sp>
      <p:sp>
        <p:nvSpPr>
          <p:cNvPr id="3" name="Text Placeholder 2"/>
          <p:cNvSpPr>
            <a:spLocks noGrp="1"/>
          </p:cNvSpPr>
          <p:nvPr>
            <p:ph type="body" sz="quarter" idx="12"/>
          </p:nvPr>
        </p:nvSpPr>
        <p:spPr/>
        <p:txBody>
          <a:bodyPr/>
          <a:lstStyle/>
          <a:p>
            <a:r>
              <a:rPr lang="en-US" dirty="0"/>
              <a:t>15:19</a:t>
            </a:r>
          </a:p>
        </p:txBody>
      </p:sp>
      <p:sp>
        <p:nvSpPr>
          <p:cNvPr id="4" name="Title 3"/>
          <p:cNvSpPr>
            <a:spLocks noGrp="1"/>
          </p:cNvSpPr>
          <p:nvPr>
            <p:ph type="title"/>
          </p:nvPr>
        </p:nvSpPr>
        <p:spPr/>
        <p:txBody>
          <a:bodyPr/>
          <a:lstStyle/>
          <a:p>
            <a:r>
              <a:rPr lang="en-US" dirty="0"/>
              <a:t>The king said to </a:t>
            </a:r>
            <a:r>
              <a:rPr lang="en-US" dirty="0" err="1"/>
              <a:t>Ittai</a:t>
            </a:r>
            <a:r>
              <a:rPr lang="en-US" dirty="0"/>
              <a:t> the Gittite, “Why are you going with us? Return and stay with the king”</a:t>
            </a:r>
          </a:p>
        </p:txBody>
      </p:sp>
    </p:spTree>
    <p:extLst>
      <p:ext uri="{BB962C8B-B14F-4D97-AF65-F5344CB8AC3E}">
        <p14:creationId xmlns:p14="http://schemas.microsoft.com/office/powerpoint/2010/main" val="1009456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Mark IBEX 2019-pcb\Gezer\Gezer Solomonic gate from east, mjb190220074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l="833"/>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Solomonic gate at Gezer (from the east)</a:t>
            </a:r>
          </a:p>
        </p:txBody>
      </p:sp>
      <p:sp>
        <p:nvSpPr>
          <p:cNvPr id="3" name="Text Placeholder 2"/>
          <p:cNvSpPr>
            <a:spLocks noGrp="1"/>
          </p:cNvSpPr>
          <p:nvPr>
            <p:ph type="body" sz="quarter" idx="12"/>
          </p:nvPr>
        </p:nvSpPr>
        <p:spPr/>
        <p:txBody>
          <a:bodyPr/>
          <a:lstStyle/>
          <a:p>
            <a:r>
              <a:rPr lang="en-US" dirty="0"/>
              <a:t>15:2</a:t>
            </a:r>
          </a:p>
        </p:txBody>
      </p:sp>
      <p:sp>
        <p:nvSpPr>
          <p:cNvPr id="4" name="Title 3"/>
          <p:cNvSpPr>
            <a:spLocks noGrp="1"/>
          </p:cNvSpPr>
          <p:nvPr>
            <p:ph type="title"/>
          </p:nvPr>
        </p:nvSpPr>
        <p:spPr/>
        <p:txBody>
          <a:bodyPr/>
          <a:lstStyle/>
          <a:p>
            <a:r>
              <a:rPr lang="en-US" dirty="0"/>
              <a:t>Absalom rose up early and stood beside the way of the gate</a:t>
            </a:r>
          </a:p>
        </p:txBody>
      </p:sp>
    </p:spTree>
    <p:extLst>
      <p:ext uri="{BB962C8B-B14F-4D97-AF65-F5344CB8AC3E}">
        <p14:creationId xmlns:p14="http://schemas.microsoft.com/office/powerpoint/2010/main" val="261029200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PLBL\04 Judah and the Dead Sea\Philistine Plain\Gath, Tell es-Safi, from west, tb06090616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367910"/>
            <a:ext cx="9144741" cy="612218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Gath (from the west)</a:t>
            </a:r>
          </a:p>
        </p:txBody>
      </p:sp>
      <p:sp>
        <p:nvSpPr>
          <p:cNvPr id="4" name="Text Placeholder 3"/>
          <p:cNvSpPr>
            <a:spLocks noGrp="1"/>
          </p:cNvSpPr>
          <p:nvPr>
            <p:ph type="body" sz="quarter" idx="12"/>
          </p:nvPr>
        </p:nvSpPr>
        <p:spPr/>
        <p:txBody>
          <a:bodyPr/>
          <a:lstStyle/>
          <a:p>
            <a:r>
              <a:rPr lang="en-US" dirty="0"/>
              <a:t>15:19</a:t>
            </a:r>
          </a:p>
        </p:txBody>
      </p:sp>
      <p:sp>
        <p:nvSpPr>
          <p:cNvPr id="2" name="Title 1"/>
          <p:cNvSpPr>
            <a:spLocks noGrp="1"/>
          </p:cNvSpPr>
          <p:nvPr>
            <p:ph type="title"/>
          </p:nvPr>
        </p:nvSpPr>
        <p:spPr/>
        <p:txBody>
          <a:bodyPr/>
          <a:lstStyle/>
          <a:p>
            <a:r>
              <a:rPr lang="en-US" dirty="0"/>
              <a:t>For you are a foreigner, an exile from your home</a:t>
            </a:r>
          </a:p>
        </p:txBody>
      </p:sp>
    </p:spTree>
    <p:extLst>
      <p:ext uri="{BB962C8B-B14F-4D97-AF65-F5344CB8AC3E}">
        <p14:creationId xmlns:p14="http://schemas.microsoft.com/office/powerpoint/2010/main" val="32253022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2 HVHL\49 American Colony Matson additional\Matson15k1\Mount of Olives\Bethany from northwest with path over Mount of Olives, mat16343.jpg"/>
          <p:cNvPicPr>
            <a:picLocks noChangeAspect="1" noChangeArrowheads="1"/>
          </p:cNvPicPr>
          <p:nvPr/>
        </p:nvPicPr>
        <p:blipFill rotWithShape="1">
          <a:blip r:embed="rId3">
            <a:extLst>
              <a:ext uri="{28A0092B-C50C-407E-A947-70E740481C1C}">
                <a14:useLocalDpi xmlns:a14="http://schemas.microsoft.com/office/drawing/2010/main" val="0"/>
              </a:ext>
            </a:extLst>
          </a:blip>
          <a:srcRect t="6124"/>
          <a:stretch/>
        </p:blipFill>
        <p:spPr bwMode="auto">
          <a:xfrm>
            <a:off x="0" y="133350"/>
            <a:ext cx="9144000" cy="664368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Man travelling the path over the Mount of Olives toward Bethany, circa 1935 </a:t>
            </a:r>
          </a:p>
        </p:txBody>
      </p:sp>
      <p:sp>
        <p:nvSpPr>
          <p:cNvPr id="4" name="Text Placeholder 3"/>
          <p:cNvSpPr>
            <a:spLocks noGrp="1"/>
          </p:cNvSpPr>
          <p:nvPr>
            <p:ph type="body" sz="quarter" idx="12"/>
          </p:nvPr>
        </p:nvSpPr>
        <p:spPr/>
        <p:txBody>
          <a:bodyPr/>
          <a:lstStyle/>
          <a:p>
            <a:r>
              <a:rPr lang="en-US" dirty="0"/>
              <a:t>15:20</a:t>
            </a:r>
          </a:p>
        </p:txBody>
      </p:sp>
      <p:sp>
        <p:nvSpPr>
          <p:cNvPr id="2" name="Title 1"/>
          <p:cNvSpPr>
            <a:spLocks noGrp="1"/>
          </p:cNvSpPr>
          <p:nvPr>
            <p:ph type="title"/>
          </p:nvPr>
        </p:nvSpPr>
        <p:spPr/>
        <p:txBody>
          <a:bodyPr/>
          <a:lstStyle/>
          <a:p>
            <a:r>
              <a:rPr lang="en-US" dirty="0"/>
              <a:t>Return, along with your brothers, and may mercy and truth be with you</a:t>
            </a:r>
          </a:p>
        </p:txBody>
      </p:sp>
    </p:spTree>
    <p:extLst>
      <p:ext uri="{BB962C8B-B14F-4D97-AF65-F5344CB8AC3E}">
        <p14:creationId xmlns:p14="http://schemas.microsoft.com/office/powerpoint/2010/main" val="21234643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22" r="3226"/>
          <a:stretch/>
        </p:blipFill>
        <p:spPr bwMode="auto">
          <a:xfrm>
            <a:off x="0" y="0"/>
            <a:ext cx="9144000" cy="6865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The divine name Yahweh on the Mesha Stele, circa 820 BC</a:t>
            </a:r>
          </a:p>
        </p:txBody>
      </p:sp>
      <p:sp>
        <p:nvSpPr>
          <p:cNvPr id="3" name="Text Placeholder 2"/>
          <p:cNvSpPr>
            <a:spLocks noGrp="1"/>
          </p:cNvSpPr>
          <p:nvPr>
            <p:ph type="body" sz="quarter" idx="12"/>
          </p:nvPr>
        </p:nvSpPr>
        <p:spPr/>
        <p:txBody>
          <a:bodyPr/>
          <a:lstStyle/>
          <a:p>
            <a:r>
              <a:rPr lang="en-US" dirty="0"/>
              <a:t>15:21</a:t>
            </a:r>
          </a:p>
        </p:txBody>
      </p:sp>
      <p:sp>
        <p:nvSpPr>
          <p:cNvPr id="5" name="Title 4"/>
          <p:cNvSpPr>
            <a:spLocks noGrp="1"/>
          </p:cNvSpPr>
          <p:nvPr>
            <p:ph type="title"/>
          </p:nvPr>
        </p:nvSpPr>
        <p:spPr/>
        <p:txBody>
          <a:bodyPr/>
          <a:lstStyle/>
          <a:p>
            <a:r>
              <a:rPr lang="en-US" dirty="0"/>
              <a:t>As Yahweh lives, and as my lord the king lives </a:t>
            </a:r>
          </a:p>
        </p:txBody>
      </p:sp>
    </p:spTree>
    <p:extLst>
      <p:ext uri="{BB962C8B-B14F-4D97-AF65-F5344CB8AC3E}">
        <p14:creationId xmlns:p14="http://schemas.microsoft.com/office/powerpoint/2010/main" val="17102695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0"/>
            <a:ext cx="9144000" cy="6865559"/>
            <a:chOff x="0" y="0"/>
            <a:chExt cx="9144000" cy="6865559"/>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22" r="3226"/>
            <a:stretch/>
          </p:blipFill>
          <p:spPr bwMode="auto">
            <a:xfrm>
              <a:off x="0" y="0"/>
              <a:ext cx="9144000" cy="6865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Freeform 7"/>
            <p:cNvSpPr/>
            <p:nvPr/>
          </p:nvSpPr>
          <p:spPr>
            <a:xfrm>
              <a:off x="7631112" y="3041650"/>
              <a:ext cx="185738" cy="139700"/>
            </a:xfrm>
            <a:custGeom>
              <a:avLst/>
              <a:gdLst>
                <a:gd name="connsiteX0" fmla="*/ 177800 w 177800"/>
                <a:gd name="connsiteY0" fmla="*/ 114300 h 139700"/>
                <a:gd name="connsiteX1" fmla="*/ 79375 w 177800"/>
                <a:gd name="connsiteY1" fmla="*/ 139700 h 139700"/>
                <a:gd name="connsiteX2" fmla="*/ 92075 w 177800"/>
                <a:gd name="connsiteY2" fmla="*/ 53975 h 139700"/>
                <a:gd name="connsiteX3" fmla="*/ 0 w 177800"/>
                <a:gd name="connsiteY3" fmla="*/ 79375 h 139700"/>
                <a:gd name="connsiteX4" fmla="*/ 92075 w 177800"/>
                <a:gd name="connsiteY4" fmla="*/ 53975 h 139700"/>
                <a:gd name="connsiteX5" fmla="*/ 101600 w 177800"/>
                <a:gd name="connsiteY5" fmla="*/ 0 h 139700"/>
                <a:gd name="connsiteX6" fmla="*/ 6350 w 177800"/>
                <a:gd name="connsiteY6" fmla="*/ 19050 h 139700"/>
                <a:gd name="connsiteX0" fmla="*/ 175418 w 175418"/>
                <a:gd name="connsiteY0" fmla="*/ 114300 h 139700"/>
                <a:gd name="connsiteX1" fmla="*/ 76993 w 175418"/>
                <a:gd name="connsiteY1" fmla="*/ 139700 h 139700"/>
                <a:gd name="connsiteX2" fmla="*/ 89693 w 175418"/>
                <a:gd name="connsiteY2" fmla="*/ 53975 h 139700"/>
                <a:gd name="connsiteX3" fmla="*/ 0 w 175418"/>
                <a:gd name="connsiteY3" fmla="*/ 69850 h 139700"/>
                <a:gd name="connsiteX4" fmla="*/ 89693 w 175418"/>
                <a:gd name="connsiteY4" fmla="*/ 53975 h 139700"/>
                <a:gd name="connsiteX5" fmla="*/ 99218 w 175418"/>
                <a:gd name="connsiteY5" fmla="*/ 0 h 139700"/>
                <a:gd name="connsiteX6" fmla="*/ 3968 w 175418"/>
                <a:gd name="connsiteY6" fmla="*/ 19050 h 139700"/>
                <a:gd name="connsiteX0" fmla="*/ 185738 w 185738"/>
                <a:gd name="connsiteY0" fmla="*/ 114300 h 139700"/>
                <a:gd name="connsiteX1" fmla="*/ 87313 w 185738"/>
                <a:gd name="connsiteY1" fmla="*/ 139700 h 139700"/>
                <a:gd name="connsiteX2" fmla="*/ 100013 w 185738"/>
                <a:gd name="connsiteY2" fmla="*/ 53975 h 139700"/>
                <a:gd name="connsiteX3" fmla="*/ 10320 w 185738"/>
                <a:gd name="connsiteY3" fmla="*/ 69850 h 139700"/>
                <a:gd name="connsiteX4" fmla="*/ 100013 w 185738"/>
                <a:gd name="connsiteY4" fmla="*/ 53975 h 139700"/>
                <a:gd name="connsiteX5" fmla="*/ 109538 w 185738"/>
                <a:gd name="connsiteY5" fmla="*/ 0 h 139700"/>
                <a:gd name="connsiteX6" fmla="*/ 0 w 185738"/>
                <a:gd name="connsiteY6" fmla="*/ 26194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738" h="139700">
                  <a:moveTo>
                    <a:pt x="185738" y="114300"/>
                  </a:moveTo>
                  <a:lnTo>
                    <a:pt x="87313" y="139700"/>
                  </a:lnTo>
                  <a:lnTo>
                    <a:pt x="100013" y="53975"/>
                  </a:lnTo>
                  <a:lnTo>
                    <a:pt x="10320" y="69850"/>
                  </a:lnTo>
                  <a:lnTo>
                    <a:pt x="100013" y="53975"/>
                  </a:lnTo>
                  <a:lnTo>
                    <a:pt x="109538" y="0"/>
                  </a:lnTo>
                  <a:lnTo>
                    <a:pt x="0" y="26194"/>
                  </a:lnTo>
                </a:path>
              </a:pathLst>
            </a:custGeom>
            <a:noFill/>
            <a:ln cap="rnd">
              <a:solidFill>
                <a:srgbClr val="FFFF00">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7407274" y="3059112"/>
              <a:ext cx="127124" cy="217488"/>
            </a:xfrm>
            <a:custGeom>
              <a:avLst/>
              <a:gdLst>
                <a:gd name="connsiteX0" fmla="*/ 127000 w 133350"/>
                <a:gd name="connsiteY0" fmla="*/ 222250 h 222250"/>
                <a:gd name="connsiteX1" fmla="*/ 120650 w 133350"/>
                <a:gd name="connsiteY1" fmla="*/ 104775 h 222250"/>
                <a:gd name="connsiteX2" fmla="*/ 44450 w 133350"/>
                <a:gd name="connsiteY2" fmla="*/ 130175 h 222250"/>
                <a:gd name="connsiteX3" fmla="*/ 123825 w 133350"/>
                <a:gd name="connsiteY3" fmla="*/ 98425 h 222250"/>
                <a:gd name="connsiteX4" fmla="*/ 120650 w 133350"/>
                <a:gd name="connsiteY4" fmla="*/ 53975 h 222250"/>
                <a:gd name="connsiteX5" fmla="*/ 38100 w 133350"/>
                <a:gd name="connsiteY5" fmla="*/ 79375 h 222250"/>
                <a:gd name="connsiteX6" fmla="*/ 127000 w 133350"/>
                <a:gd name="connsiteY6" fmla="*/ 50800 h 222250"/>
                <a:gd name="connsiteX7" fmla="*/ 133350 w 133350"/>
                <a:gd name="connsiteY7" fmla="*/ 0 h 222250"/>
                <a:gd name="connsiteX8" fmla="*/ 0 w 133350"/>
                <a:gd name="connsiteY8" fmla="*/ 38100 h 222250"/>
                <a:gd name="connsiteX0" fmla="*/ 127000 w 133350"/>
                <a:gd name="connsiteY0" fmla="*/ 222250 h 222250"/>
                <a:gd name="connsiteX1" fmla="*/ 130175 w 133350"/>
                <a:gd name="connsiteY1" fmla="*/ 100012 h 222250"/>
                <a:gd name="connsiteX2" fmla="*/ 44450 w 133350"/>
                <a:gd name="connsiteY2" fmla="*/ 130175 h 222250"/>
                <a:gd name="connsiteX3" fmla="*/ 123825 w 133350"/>
                <a:gd name="connsiteY3" fmla="*/ 98425 h 222250"/>
                <a:gd name="connsiteX4" fmla="*/ 120650 w 133350"/>
                <a:gd name="connsiteY4" fmla="*/ 53975 h 222250"/>
                <a:gd name="connsiteX5" fmla="*/ 38100 w 133350"/>
                <a:gd name="connsiteY5" fmla="*/ 79375 h 222250"/>
                <a:gd name="connsiteX6" fmla="*/ 127000 w 133350"/>
                <a:gd name="connsiteY6" fmla="*/ 50800 h 222250"/>
                <a:gd name="connsiteX7" fmla="*/ 133350 w 133350"/>
                <a:gd name="connsiteY7" fmla="*/ 0 h 222250"/>
                <a:gd name="connsiteX8" fmla="*/ 0 w 133350"/>
                <a:gd name="connsiteY8" fmla="*/ 38100 h 222250"/>
                <a:gd name="connsiteX0" fmla="*/ 127000 w 133350"/>
                <a:gd name="connsiteY0" fmla="*/ 222250 h 222250"/>
                <a:gd name="connsiteX1" fmla="*/ 123031 w 133350"/>
                <a:gd name="connsiteY1" fmla="*/ 100012 h 222250"/>
                <a:gd name="connsiteX2" fmla="*/ 44450 w 133350"/>
                <a:gd name="connsiteY2" fmla="*/ 130175 h 222250"/>
                <a:gd name="connsiteX3" fmla="*/ 123825 w 133350"/>
                <a:gd name="connsiteY3" fmla="*/ 98425 h 222250"/>
                <a:gd name="connsiteX4" fmla="*/ 120650 w 133350"/>
                <a:gd name="connsiteY4" fmla="*/ 53975 h 222250"/>
                <a:gd name="connsiteX5" fmla="*/ 38100 w 133350"/>
                <a:gd name="connsiteY5" fmla="*/ 79375 h 222250"/>
                <a:gd name="connsiteX6" fmla="*/ 127000 w 133350"/>
                <a:gd name="connsiteY6" fmla="*/ 50800 h 222250"/>
                <a:gd name="connsiteX7" fmla="*/ 133350 w 133350"/>
                <a:gd name="connsiteY7" fmla="*/ 0 h 222250"/>
                <a:gd name="connsiteX8" fmla="*/ 0 w 133350"/>
                <a:gd name="connsiteY8" fmla="*/ 38100 h 222250"/>
                <a:gd name="connsiteX0" fmla="*/ 127000 w 134144"/>
                <a:gd name="connsiteY0" fmla="*/ 222250 h 222250"/>
                <a:gd name="connsiteX1" fmla="*/ 123031 w 134144"/>
                <a:gd name="connsiteY1" fmla="*/ 100012 h 222250"/>
                <a:gd name="connsiteX2" fmla="*/ 44450 w 134144"/>
                <a:gd name="connsiteY2" fmla="*/ 130175 h 222250"/>
                <a:gd name="connsiteX3" fmla="*/ 123825 w 134144"/>
                <a:gd name="connsiteY3" fmla="*/ 98425 h 222250"/>
                <a:gd name="connsiteX4" fmla="*/ 120650 w 134144"/>
                <a:gd name="connsiteY4" fmla="*/ 53975 h 222250"/>
                <a:gd name="connsiteX5" fmla="*/ 38100 w 134144"/>
                <a:gd name="connsiteY5" fmla="*/ 79375 h 222250"/>
                <a:gd name="connsiteX6" fmla="*/ 134144 w 134144"/>
                <a:gd name="connsiteY6" fmla="*/ 46037 h 222250"/>
                <a:gd name="connsiteX7" fmla="*/ 133350 w 134144"/>
                <a:gd name="connsiteY7" fmla="*/ 0 h 222250"/>
                <a:gd name="connsiteX8" fmla="*/ 0 w 134144"/>
                <a:gd name="connsiteY8" fmla="*/ 38100 h 222250"/>
                <a:gd name="connsiteX0" fmla="*/ 127000 w 133355"/>
                <a:gd name="connsiteY0" fmla="*/ 222250 h 222250"/>
                <a:gd name="connsiteX1" fmla="*/ 123031 w 133355"/>
                <a:gd name="connsiteY1" fmla="*/ 100012 h 222250"/>
                <a:gd name="connsiteX2" fmla="*/ 44450 w 133355"/>
                <a:gd name="connsiteY2" fmla="*/ 130175 h 222250"/>
                <a:gd name="connsiteX3" fmla="*/ 123825 w 133355"/>
                <a:gd name="connsiteY3" fmla="*/ 98425 h 222250"/>
                <a:gd name="connsiteX4" fmla="*/ 120650 w 133355"/>
                <a:gd name="connsiteY4" fmla="*/ 53975 h 222250"/>
                <a:gd name="connsiteX5" fmla="*/ 38100 w 133355"/>
                <a:gd name="connsiteY5" fmla="*/ 79375 h 222250"/>
                <a:gd name="connsiteX6" fmla="*/ 124619 w 133355"/>
                <a:gd name="connsiteY6" fmla="*/ 53180 h 222250"/>
                <a:gd name="connsiteX7" fmla="*/ 133350 w 133355"/>
                <a:gd name="connsiteY7" fmla="*/ 0 h 222250"/>
                <a:gd name="connsiteX8" fmla="*/ 0 w 133355"/>
                <a:gd name="connsiteY8" fmla="*/ 38100 h 222250"/>
                <a:gd name="connsiteX0" fmla="*/ 127000 w 127124"/>
                <a:gd name="connsiteY0" fmla="*/ 217488 h 217488"/>
                <a:gd name="connsiteX1" fmla="*/ 123031 w 127124"/>
                <a:gd name="connsiteY1" fmla="*/ 95250 h 217488"/>
                <a:gd name="connsiteX2" fmla="*/ 44450 w 127124"/>
                <a:gd name="connsiteY2" fmla="*/ 125413 h 217488"/>
                <a:gd name="connsiteX3" fmla="*/ 123825 w 127124"/>
                <a:gd name="connsiteY3" fmla="*/ 93663 h 217488"/>
                <a:gd name="connsiteX4" fmla="*/ 120650 w 127124"/>
                <a:gd name="connsiteY4" fmla="*/ 49213 h 217488"/>
                <a:gd name="connsiteX5" fmla="*/ 38100 w 127124"/>
                <a:gd name="connsiteY5" fmla="*/ 74613 h 217488"/>
                <a:gd name="connsiteX6" fmla="*/ 124619 w 127124"/>
                <a:gd name="connsiteY6" fmla="*/ 48418 h 217488"/>
                <a:gd name="connsiteX7" fmla="*/ 121444 w 127124"/>
                <a:gd name="connsiteY7" fmla="*/ 0 h 217488"/>
                <a:gd name="connsiteX8" fmla="*/ 0 w 127124"/>
                <a:gd name="connsiteY8" fmla="*/ 33338 h 217488"/>
                <a:gd name="connsiteX0" fmla="*/ 127000 w 129381"/>
                <a:gd name="connsiteY0" fmla="*/ 217488 h 217488"/>
                <a:gd name="connsiteX1" fmla="*/ 123031 w 129381"/>
                <a:gd name="connsiteY1" fmla="*/ 95250 h 217488"/>
                <a:gd name="connsiteX2" fmla="*/ 44450 w 129381"/>
                <a:gd name="connsiteY2" fmla="*/ 125413 h 217488"/>
                <a:gd name="connsiteX3" fmla="*/ 123825 w 129381"/>
                <a:gd name="connsiteY3" fmla="*/ 93663 h 217488"/>
                <a:gd name="connsiteX4" fmla="*/ 120650 w 129381"/>
                <a:gd name="connsiteY4" fmla="*/ 49213 h 217488"/>
                <a:gd name="connsiteX5" fmla="*/ 38100 w 129381"/>
                <a:gd name="connsiteY5" fmla="*/ 74613 h 217488"/>
                <a:gd name="connsiteX6" fmla="*/ 129381 w 129381"/>
                <a:gd name="connsiteY6" fmla="*/ 46037 h 217488"/>
                <a:gd name="connsiteX7" fmla="*/ 121444 w 129381"/>
                <a:gd name="connsiteY7" fmla="*/ 0 h 217488"/>
                <a:gd name="connsiteX8" fmla="*/ 0 w 129381"/>
                <a:gd name="connsiteY8" fmla="*/ 33338 h 217488"/>
                <a:gd name="connsiteX0" fmla="*/ 127000 w 127124"/>
                <a:gd name="connsiteY0" fmla="*/ 217488 h 217488"/>
                <a:gd name="connsiteX1" fmla="*/ 123031 w 127124"/>
                <a:gd name="connsiteY1" fmla="*/ 95250 h 217488"/>
                <a:gd name="connsiteX2" fmla="*/ 44450 w 127124"/>
                <a:gd name="connsiteY2" fmla="*/ 125413 h 217488"/>
                <a:gd name="connsiteX3" fmla="*/ 123825 w 127124"/>
                <a:gd name="connsiteY3" fmla="*/ 93663 h 217488"/>
                <a:gd name="connsiteX4" fmla="*/ 120650 w 127124"/>
                <a:gd name="connsiteY4" fmla="*/ 49213 h 217488"/>
                <a:gd name="connsiteX5" fmla="*/ 38100 w 127124"/>
                <a:gd name="connsiteY5" fmla="*/ 74613 h 217488"/>
                <a:gd name="connsiteX6" fmla="*/ 122237 w 127124"/>
                <a:gd name="connsiteY6" fmla="*/ 48418 h 217488"/>
                <a:gd name="connsiteX7" fmla="*/ 121444 w 127124"/>
                <a:gd name="connsiteY7" fmla="*/ 0 h 217488"/>
                <a:gd name="connsiteX8" fmla="*/ 0 w 127124"/>
                <a:gd name="connsiteY8" fmla="*/ 33338 h 217488"/>
                <a:gd name="connsiteX0" fmla="*/ 127000 w 127124"/>
                <a:gd name="connsiteY0" fmla="*/ 217488 h 217488"/>
                <a:gd name="connsiteX1" fmla="*/ 123031 w 127124"/>
                <a:gd name="connsiteY1" fmla="*/ 95250 h 217488"/>
                <a:gd name="connsiteX2" fmla="*/ 44450 w 127124"/>
                <a:gd name="connsiteY2" fmla="*/ 125413 h 217488"/>
                <a:gd name="connsiteX3" fmla="*/ 123825 w 127124"/>
                <a:gd name="connsiteY3" fmla="*/ 100807 h 217488"/>
                <a:gd name="connsiteX4" fmla="*/ 120650 w 127124"/>
                <a:gd name="connsiteY4" fmla="*/ 49213 h 217488"/>
                <a:gd name="connsiteX5" fmla="*/ 38100 w 127124"/>
                <a:gd name="connsiteY5" fmla="*/ 74613 h 217488"/>
                <a:gd name="connsiteX6" fmla="*/ 122237 w 127124"/>
                <a:gd name="connsiteY6" fmla="*/ 48418 h 217488"/>
                <a:gd name="connsiteX7" fmla="*/ 121444 w 127124"/>
                <a:gd name="connsiteY7" fmla="*/ 0 h 217488"/>
                <a:gd name="connsiteX8" fmla="*/ 0 w 127124"/>
                <a:gd name="connsiteY8" fmla="*/ 33338 h 217488"/>
                <a:gd name="connsiteX0" fmla="*/ 127000 w 127124"/>
                <a:gd name="connsiteY0" fmla="*/ 217488 h 217488"/>
                <a:gd name="connsiteX1" fmla="*/ 123031 w 127124"/>
                <a:gd name="connsiteY1" fmla="*/ 95250 h 217488"/>
                <a:gd name="connsiteX2" fmla="*/ 44450 w 127124"/>
                <a:gd name="connsiteY2" fmla="*/ 125413 h 217488"/>
                <a:gd name="connsiteX3" fmla="*/ 123825 w 127124"/>
                <a:gd name="connsiteY3" fmla="*/ 100807 h 217488"/>
                <a:gd name="connsiteX4" fmla="*/ 120650 w 127124"/>
                <a:gd name="connsiteY4" fmla="*/ 49213 h 217488"/>
                <a:gd name="connsiteX5" fmla="*/ 38100 w 127124"/>
                <a:gd name="connsiteY5" fmla="*/ 74613 h 217488"/>
                <a:gd name="connsiteX6" fmla="*/ 122237 w 127124"/>
                <a:gd name="connsiteY6" fmla="*/ 48418 h 217488"/>
                <a:gd name="connsiteX7" fmla="*/ 121444 w 127124"/>
                <a:gd name="connsiteY7" fmla="*/ 0 h 217488"/>
                <a:gd name="connsiteX8" fmla="*/ 0 w 127124"/>
                <a:gd name="connsiteY8" fmla="*/ 33338 h 217488"/>
                <a:gd name="connsiteX0" fmla="*/ 127000 w 127124"/>
                <a:gd name="connsiteY0" fmla="*/ 217488 h 217488"/>
                <a:gd name="connsiteX1" fmla="*/ 123031 w 127124"/>
                <a:gd name="connsiteY1" fmla="*/ 95250 h 217488"/>
                <a:gd name="connsiteX2" fmla="*/ 44450 w 127124"/>
                <a:gd name="connsiteY2" fmla="*/ 125413 h 217488"/>
                <a:gd name="connsiteX3" fmla="*/ 126207 w 127124"/>
                <a:gd name="connsiteY3" fmla="*/ 107950 h 217488"/>
                <a:gd name="connsiteX4" fmla="*/ 120650 w 127124"/>
                <a:gd name="connsiteY4" fmla="*/ 49213 h 217488"/>
                <a:gd name="connsiteX5" fmla="*/ 38100 w 127124"/>
                <a:gd name="connsiteY5" fmla="*/ 74613 h 217488"/>
                <a:gd name="connsiteX6" fmla="*/ 122237 w 127124"/>
                <a:gd name="connsiteY6" fmla="*/ 48418 h 217488"/>
                <a:gd name="connsiteX7" fmla="*/ 121444 w 127124"/>
                <a:gd name="connsiteY7" fmla="*/ 0 h 217488"/>
                <a:gd name="connsiteX8" fmla="*/ 0 w 127124"/>
                <a:gd name="connsiteY8" fmla="*/ 33338 h 217488"/>
                <a:gd name="connsiteX0" fmla="*/ 127000 w 127124"/>
                <a:gd name="connsiteY0" fmla="*/ 217488 h 217488"/>
                <a:gd name="connsiteX1" fmla="*/ 123031 w 127124"/>
                <a:gd name="connsiteY1" fmla="*/ 95250 h 217488"/>
                <a:gd name="connsiteX2" fmla="*/ 44450 w 127124"/>
                <a:gd name="connsiteY2" fmla="*/ 125413 h 217488"/>
                <a:gd name="connsiteX3" fmla="*/ 121445 w 127124"/>
                <a:gd name="connsiteY3" fmla="*/ 98425 h 217488"/>
                <a:gd name="connsiteX4" fmla="*/ 120650 w 127124"/>
                <a:gd name="connsiteY4" fmla="*/ 49213 h 217488"/>
                <a:gd name="connsiteX5" fmla="*/ 38100 w 127124"/>
                <a:gd name="connsiteY5" fmla="*/ 74613 h 217488"/>
                <a:gd name="connsiteX6" fmla="*/ 122237 w 127124"/>
                <a:gd name="connsiteY6" fmla="*/ 48418 h 217488"/>
                <a:gd name="connsiteX7" fmla="*/ 121444 w 127124"/>
                <a:gd name="connsiteY7" fmla="*/ 0 h 217488"/>
                <a:gd name="connsiteX8" fmla="*/ 0 w 127124"/>
                <a:gd name="connsiteY8" fmla="*/ 33338 h 21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124" h="217488">
                  <a:moveTo>
                    <a:pt x="127000" y="217488"/>
                  </a:moveTo>
                  <a:cubicBezTo>
                    <a:pt x="128058" y="176742"/>
                    <a:pt x="121973" y="135996"/>
                    <a:pt x="123031" y="95250"/>
                  </a:cubicBezTo>
                  <a:lnTo>
                    <a:pt x="44450" y="125413"/>
                  </a:lnTo>
                  <a:lnTo>
                    <a:pt x="121445" y="98425"/>
                  </a:lnTo>
                  <a:lnTo>
                    <a:pt x="120650" y="49213"/>
                  </a:lnTo>
                  <a:lnTo>
                    <a:pt x="38100" y="74613"/>
                  </a:lnTo>
                  <a:lnTo>
                    <a:pt x="122237" y="48418"/>
                  </a:lnTo>
                  <a:cubicBezTo>
                    <a:pt x="121972" y="33072"/>
                    <a:pt x="121709" y="15346"/>
                    <a:pt x="121444" y="0"/>
                  </a:cubicBezTo>
                  <a:lnTo>
                    <a:pt x="0" y="33338"/>
                  </a:lnTo>
                </a:path>
              </a:pathLst>
            </a:custGeom>
            <a:noFill/>
            <a:ln cap="rnd">
              <a:solidFill>
                <a:srgbClr val="FFFF00">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7223125" y="3048000"/>
              <a:ext cx="139700" cy="247650"/>
            </a:xfrm>
            <a:custGeom>
              <a:avLst/>
              <a:gdLst>
                <a:gd name="connsiteX0" fmla="*/ 0 w 139700"/>
                <a:gd name="connsiteY0" fmla="*/ 6350 h 247650"/>
                <a:gd name="connsiteX1" fmla="*/ 0 w 139700"/>
                <a:gd name="connsiteY1" fmla="*/ 6350 h 247650"/>
                <a:gd name="connsiteX2" fmla="*/ 19050 w 139700"/>
                <a:gd name="connsiteY2" fmla="*/ 85725 h 247650"/>
                <a:gd name="connsiteX3" fmla="*/ 98425 w 139700"/>
                <a:gd name="connsiteY3" fmla="*/ 88900 h 247650"/>
                <a:gd name="connsiteX4" fmla="*/ 139700 w 139700"/>
                <a:gd name="connsiteY4" fmla="*/ 0 h 247650"/>
                <a:gd name="connsiteX5" fmla="*/ 95250 w 139700"/>
                <a:gd name="connsiteY5" fmla="*/ 92075 h 247650"/>
                <a:gd name="connsiteX6" fmla="*/ 117475 w 139700"/>
                <a:gd name="connsiteY6" fmla="*/ 247650 h 247650"/>
                <a:gd name="connsiteX0" fmla="*/ 0 w 139700"/>
                <a:gd name="connsiteY0" fmla="*/ 6350 h 247650"/>
                <a:gd name="connsiteX1" fmla="*/ 0 w 139700"/>
                <a:gd name="connsiteY1" fmla="*/ 6350 h 247650"/>
                <a:gd name="connsiteX2" fmla="*/ 19050 w 139700"/>
                <a:gd name="connsiteY2" fmla="*/ 85725 h 247650"/>
                <a:gd name="connsiteX3" fmla="*/ 98425 w 139700"/>
                <a:gd name="connsiteY3" fmla="*/ 88900 h 247650"/>
                <a:gd name="connsiteX4" fmla="*/ 139700 w 139700"/>
                <a:gd name="connsiteY4" fmla="*/ 0 h 247650"/>
                <a:gd name="connsiteX5" fmla="*/ 95250 w 139700"/>
                <a:gd name="connsiteY5" fmla="*/ 92075 h 247650"/>
                <a:gd name="connsiteX6" fmla="*/ 117475 w 139700"/>
                <a:gd name="connsiteY6" fmla="*/ 247650 h 247650"/>
                <a:gd name="connsiteX0" fmla="*/ 0 w 139700"/>
                <a:gd name="connsiteY0" fmla="*/ 6350 h 247650"/>
                <a:gd name="connsiteX1" fmla="*/ 0 w 139700"/>
                <a:gd name="connsiteY1" fmla="*/ 6350 h 247650"/>
                <a:gd name="connsiteX2" fmla="*/ 26193 w 139700"/>
                <a:gd name="connsiteY2" fmla="*/ 80962 h 247650"/>
                <a:gd name="connsiteX3" fmla="*/ 98425 w 139700"/>
                <a:gd name="connsiteY3" fmla="*/ 88900 h 247650"/>
                <a:gd name="connsiteX4" fmla="*/ 139700 w 139700"/>
                <a:gd name="connsiteY4" fmla="*/ 0 h 247650"/>
                <a:gd name="connsiteX5" fmla="*/ 95250 w 139700"/>
                <a:gd name="connsiteY5" fmla="*/ 92075 h 247650"/>
                <a:gd name="connsiteX6" fmla="*/ 117475 w 139700"/>
                <a:gd name="connsiteY6" fmla="*/ 247650 h 247650"/>
                <a:gd name="connsiteX0" fmla="*/ 0 w 139700"/>
                <a:gd name="connsiteY0" fmla="*/ 6350 h 247650"/>
                <a:gd name="connsiteX1" fmla="*/ 0 w 139700"/>
                <a:gd name="connsiteY1" fmla="*/ 6350 h 247650"/>
                <a:gd name="connsiteX2" fmla="*/ 26193 w 139700"/>
                <a:gd name="connsiteY2" fmla="*/ 80962 h 247650"/>
                <a:gd name="connsiteX3" fmla="*/ 98425 w 139700"/>
                <a:gd name="connsiteY3" fmla="*/ 88900 h 247650"/>
                <a:gd name="connsiteX4" fmla="*/ 139700 w 139700"/>
                <a:gd name="connsiteY4" fmla="*/ 0 h 247650"/>
                <a:gd name="connsiteX5" fmla="*/ 95250 w 139700"/>
                <a:gd name="connsiteY5" fmla="*/ 92075 h 247650"/>
                <a:gd name="connsiteX6" fmla="*/ 117475 w 139700"/>
                <a:gd name="connsiteY6" fmla="*/ 247650 h 247650"/>
                <a:gd name="connsiteX0" fmla="*/ 0 w 139700"/>
                <a:gd name="connsiteY0" fmla="*/ 6350 h 247650"/>
                <a:gd name="connsiteX1" fmla="*/ 0 w 139700"/>
                <a:gd name="connsiteY1" fmla="*/ 6350 h 247650"/>
                <a:gd name="connsiteX2" fmla="*/ 26193 w 139700"/>
                <a:gd name="connsiteY2" fmla="*/ 80962 h 247650"/>
                <a:gd name="connsiteX3" fmla="*/ 98425 w 139700"/>
                <a:gd name="connsiteY3" fmla="*/ 88900 h 247650"/>
                <a:gd name="connsiteX4" fmla="*/ 139700 w 139700"/>
                <a:gd name="connsiteY4" fmla="*/ 0 h 247650"/>
                <a:gd name="connsiteX5" fmla="*/ 95250 w 139700"/>
                <a:gd name="connsiteY5" fmla="*/ 92075 h 247650"/>
                <a:gd name="connsiteX6" fmla="*/ 117475 w 139700"/>
                <a:gd name="connsiteY6" fmla="*/ 247650 h 247650"/>
                <a:gd name="connsiteX0" fmla="*/ 0 w 139700"/>
                <a:gd name="connsiteY0" fmla="*/ 6350 h 247650"/>
                <a:gd name="connsiteX1" fmla="*/ 0 w 139700"/>
                <a:gd name="connsiteY1" fmla="*/ 6350 h 247650"/>
                <a:gd name="connsiteX2" fmla="*/ 26193 w 139700"/>
                <a:gd name="connsiteY2" fmla="*/ 80962 h 247650"/>
                <a:gd name="connsiteX3" fmla="*/ 98425 w 139700"/>
                <a:gd name="connsiteY3" fmla="*/ 88900 h 247650"/>
                <a:gd name="connsiteX4" fmla="*/ 139700 w 139700"/>
                <a:gd name="connsiteY4" fmla="*/ 0 h 247650"/>
                <a:gd name="connsiteX5" fmla="*/ 95250 w 139700"/>
                <a:gd name="connsiteY5" fmla="*/ 92075 h 247650"/>
                <a:gd name="connsiteX6" fmla="*/ 117475 w 139700"/>
                <a:gd name="connsiteY6" fmla="*/ 247650 h 247650"/>
                <a:gd name="connsiteX0" fmla="*/ 0 w 139700"/>
                <a:gd name="connsiteY0" fmla="*/ 6350 h 247650"/>
                <a:gd name="connsiteX1" fmla="*/ 0 w 139700"/>
                <a:gd name="connsiteY1" fmla="*/ 6350 h 247650"/>
                <a:gd name="connsiteX2" fmla="*/ 26193 w 139700"/>
                <a:gd name="connsiteY2" fmla="*/ 80962 h 247650"/>
                <a:gd name="connsiteX3" fmla="*/ 98425 w 139700"/>
                <a:gd name="connsiteY3" fmla="*/ 88900 h 247650"/>
                <a:gd name="connsiteX4" fmla="*/ 139700 w 139700"/>
                <a:gd name="connsiteY4" fmla="*/ 0 h 247650"/>
                <a:gd name="connsiteX5" fmla="*/ 95250 w 139700"/>
                <a:gd name="connsiteY5" fmla="*/ 92075 h 247650"/>
                <a:gd name="connsiteX6" fmla="*/ 117475 w 139700"/>
                <a:gd name="connsiteY6" fmla="*/ 247650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700" h="247650">
                  <a:moveTo>
                    <a:pt x="0" y="6350"/>
                  </a:moveTo>
                  <a:lnTo>
                    <a:pt x="0" y="6350"/>
                  </a:lnTo>
                  <a:cubicBezTo>
                    <a:pt x="4366" y="18785"/>
                    <a:pt x="9789" y="67204"/>
                    <a:pt x="26193" y="80962"/>
                  </a:cubicBezTo>
                  <a:cubicBezTo>
                    <a:pt x="42597" y="94720"/>
                    <a:pt x="78317" y="103187"/>
                    <a:pt x="98425" y="88900"/>
                  </a:cubicBezTo>
                  <a:cubicBezTo>
                    <a:pt x="119326" y="75936"/>
                    <a:pt x="137848" y="39159"/>
                    <a:pt x="139700" y="0"/>
                  </a:cubicBezTo>
                  <a:cubicBezTo>
                    <a:pt x="124883" y="30692"/>
                    <a:pt x="124354" y="73289"/>
                    <a:pt x="95250" y="92075"/>
                  </a:cubicBezTo>
                  <a:lnTo>
                    <a:pt x="117475" y="247650"/>
                  </a:lnTo>
                </a:path>
              </a:pathLst>
            </a:custGeom>
            <a:noFill/>
            <a:ln cap="rnd">
              <a:solidFill>
                <a:srgbClr val="FFFF00">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6978650" y="3057525"/>
              <a:ext cx="155575" cy="234950"/>
            </a:xfrm>
            <a:custGeom>
              <a:avLst/>
              <a:gdLst>
                <a:gd name="connsiteX0" fmla="*/ 146050 w 155575"/>
                <a:gd name="connsiteY0" fmla="*/ 234950 h 234950"/>
                <a:gd name="connsiteX1" fmla="*/ 149225 w 155575"/>
                <a:gd name="connsiteY1" fmla="*/ 114300 h 234950"/>
                <a:gd name="connsiteX2" fmla="*/ 50800 w 155575"/>
                <a:gd name="connsiteY2" fmla="*/ 142875 h 234950"/>
                <a:gd name="connsiteX3" fmla="*/ 155575 w 155575"/>
                <a:gd name="connsiteY3" fmla="*/ 111125 h 234950"/>
                <a:gd name="connsiteX4" fmla="*/ 155575 w 155575"/>
                <a:gd name="connsiteY4" fmla="*/ 53975 h 234950"/>
                <a:gd name="connsiteX5" fmla="*/ 50800 w 155575"/>
                <a:gd name="connsiteY5" fmla="*/ 92075 h 234950"/>
                <a:gd name="connsiteX6" fmla="*/ 155575 w 155575"/>
                <a:gd name="connsiteY6" fmla="*/ 57150 h 234950"/>
                <a:gd name="connsiteX7" fmla="*/ 152400 w 155575"/>
                <a:gd name="connsiteY7" fmla="*/ 0 h 234950"/>
                <a:gd name="connsiteX8" fmla="*/ 0 w 155575"/>
                <a:gd name="connsiteY8" fmla="*/ 57150 h 234950"/>
                <a:gd name="connsiteX0" fmla="*/ 146050 w 155575"/>
                <a:gd name="connsiteY0" fmla="*/ 234950 h 234950"/>
                <a:gd name="connsiteX1" fmla="*/ 149225 w 155575"/>
                <a:gd name="connsiteY1" fmla="*/ 114300 h 234950"/>
                <a:gd name="connsiteX2" fmla="*/ 50800 w 155575"/>
                <a:gd name="connsiteY2" fmla="*/ 142875 h 234950"/>
                <a:gd name="connsiteX3" fmla="*/ 155575 w 155575"/>
                <a:gd name="connsiteY3" fmla="*/ 111125 h 234950"/>
                <a:gd name="connsiteX4" fmla="*/ 155575 w 155575"/>
                <a:gd name="connsiteY4" fmla="*/ 53975 h 234950"/>
                <a:gd name="connsiteX5" fmla="*/ 50800 w 155575"/>
                <a:gd name="connsiteY5" fmla="*/ 92075 h 234950"/>
                <a:gd name="connsiteX6" fmla="*/ 155575 w 155575"/>
                <a:gd name="connsiteY6" fmla="*/ 57150 h 234950"/>
                <a:gd name="connsiteX7" fmla="*/ 152400 w 155575"/>
                <a:gd name="connsiteY7" fmla="*/ 0 h 234950"/>
                <a:gd name="connsiteX8" fmla="*/ 0 w 155575"/>
                <a:gd name="connsiteY8" fmla="*/ 57150 h 234950"/>
                <a:gd name="connsiteX0" fmla="*/ 146050 w 155575"/>
                <a:gd name="connsiteY0" fmla="*/ 234950 h 234950"/>
                <a:gd name="connsiteX1" fmla="*/ 149225 w 155575"/>
                <a:gd name="connsiteY1" fmla="*/ 114300 h 234950"/>
                <a:gd name="connsiteX2" fmla="*/ 50800 w 155575"/>
                <a:gd name="connsiteY2" fmla="*/ 142875 h 234950"/>
                <a:gd name="connsiteX3" fmla="*/ 155575 w 155575"/>
                <a:gd name="connsiteY3" fmla="*/ 113507 h 234950"/>
                <a:gd name="connsiteX4" fmla="*/ 155575 w 155575"/>
                <a:gd name="connsiteY4" fmla="*/ 53975 h 234950"/>
                <a:gd name="connsiteX5" fmla="*/ 50800 w 155575"/>
                <a:gd name="connsiteY5" fmla="*/ 92075 h 234950"/>
                <a:gd name="connsiteX6" fmla="*/ 155575 w 155575"/>
                <a:gd name="connsiteY6" fmla="*/ 57150 h 234950"/>
                <a:gd name="connsiteX7" fmla="*/ 152400 w 155575"/>
                <a:gd name="connsiteY7" fmla="*/ 0 h 234950"/>
                <a:gd name="connsiteX8" fmla="*/ 0 w 155575"/>
                <a:gd name="connsiteY8" fmla="*/ 57150 h 234950"/>
                <a:gd name="connsiteX0" fmla="*/ 146050 w 165100"/>
                <a:gd name="connsiteY0" fmla="*/ 234950 h 234950"/>
                <a:gd name="connsiteX1" fmla="*/ 149225 w 165100"/>
                <a:gd name="connsiteY1" fmla="*/ 114300 h 234950"/>
                <a:gd name="connsiteX2" fmla="*/ 50800 w 165100"/>
                <a:gd name="connsiteY2" fmla="*/ 142875 h 234950"/>
                <a:gd name="connsiteX3" fmla="*/ 165100 w 165100"/>
                <a:gd name="connsiteY3" fmla="*/ 118269 h 234950"/>
                <a:gd name="connsiteX4" fmla="*/ 155575 w 165100"/>
                <a:gd name="connsiteY4" fmla="*/ 53975 h 234950"/>
                <a:gd name="connsiteX5" fmla="*/ 50800 w 165100"/>
                <a:gd name="connsiteY5" fmla="*/ 92075 h 234950"/>
                <a:gd name="connsiteX6" fmla="*/ 155575 w 165100"/>
                <a:gd name="connsiteY6" fmla="*/ 57150 h 234950"/>
                <a:gd name="connsiteX7" fmla="*/ 152400 w 165100"/>
                <a:gd name="connsiteY7" fmla="*/ 0 h 234950"/>
                <a:gd name="connsiteX8" fmla="*/ 0 w 165100"/>
                <a:gd name="connsiteY8" fmla="*/ 57150 h 234950"/>
                <a:gd name="connsiteX0" fmla="*/ 146050 w 155575"/>
                <a:gd name="connsiteY0" fmla="*/ 234950 h 234950"/>
                <a:gd name="connsiteX1" fmla="*/ 149225 w 155575"/>
                <a:gd name="connsiteY1" fmla="*/ 114300 h 234950"/>
                <a:gd name="connsiteX2" fmla="*/ 50800 w 155575"/>
                <a:gd name="connsiteY2" fmla="*/ 142875 h 234950"/>
                <a:gd name="connsiteX3" fmla="*/ 155575 w 155575"/>
                <a:gd name="connsiteY3" fmla="*/ 108744 h 234950"/>
                <a:gd name="connsiteX4" fmla="*/ 155575 w 155575"/>
                <a:gd name="connsiteY4" fmla="*/ 53975 h 234950"/>
                <a:gd name="connsiteX5" fmla="*/ 50800 w 155575"/>
                <a:gd name="connsiteY5" fmla="*/ 92075 h 234950"/>
                <a:gd name="connsiteX6" fmla="*/ 155575 w 155575"/>
                <a:gd name="connsiteY6" fmla="*/ 57150 h 234950"/>
                <a:gd name="connsiteX7" fmla="*/ 152400 w 155575"/>
                <a:gd name="connsiteY7" fmla="*/ 0 h 234950"/>
                <a:gd name="connsiteX8" fmla="*/ 0 w 155575"/>
                <a:gd name="connsiteY8" fmla="*/ 57150 h 234950"/>
                <a:gd name="connsiteX0" fmla="*/ 146050 w 157957"/>
                <a:gd name="connsiteY0" fmla="*/ 234950 h 234950"/>
                <a:gd name="connsiteX1" fmla="*/ 149225 w 157957"/>
                <a:gd name="connsiteY1" fmla="*/ 114300 h 234950"/>
                <a:gd name="connsiteX2" fmla="*/ 50800 w 157957"/>
                <a:gd name="connsiteY2" fmla="*/ 142875 h 234950"/>
                <a:gd name="connsiteX3" fmla="*/ 157957 w 157957"/>
                <a:gd name="connsiteY3" fmla="*/ 106363 h 234950"/>
                <a:gd name="connsiteX4" fmla="*/ 155575 w 157957"/>
                <a:gd name="connsiteY4" fmla="*/ 53975 h 234950"/>
                <a:gd name="connsiteX5" fmla="*/ 50800 w 157957"/>
                <a:gd name="connsiteY5" fmla="*/ 92075 h 234950"/>
                <a:gd name="connsiteX6" fmla="*/ 155575 w 157957"/>
                <a:gd name="connsiteY6" fmla="*/ 57150 h 234950"/>
                <a:gd name="connsiteX7" fmla="*/ 152400 w 157957"/>
                <a:gd name="connsiteY7" fmla="*/ 0 h 234950"/>
                <a:gd name="connsiteX8" fmla="*/ 0 w 157957"/>
                <a:gd name="connsiteY8" fmla="*/ 57150 h 234950"/>
                <a:gd name="connsiteX0" fmla="*/ 146050 w 155575"/>
                <a:gd name="connsiteY0" fmla="*/ 234950 h 234950"/>
                <a:gd name="connsiteX1" fmla="*/ 149225 w 155575"/>
                <a:gd name="connsiteY1" fmla="*/ 114300 h 234950"/>
                <a:gd name="connsiteX2" fmla="*/ 50800 w 155575"/>
                <a:gd name="connsiteY2" fmla="*/ 142875 h 234950"/>
                <a:gd name="connsiteX3" fmla="*/ 148432 w 155575"/>
                <a:gd name="connsiteY3" fmla="*/ 115888 h 234950"/>
                <a:gd name="connsiteX4" fmla="*/ 155575 w 155575"/>
                <a:gd name="connsiteY4" fmla="*/ 53975 h 234950"/>
                <a:gd name="connsiteX5" fmla="*/ 50800 w 155575"/>
                <a:gd name="connsiteY5" fmla="*/ 92075 h 234950"/>
                <a:gd name="connsiteX6" fmla="*/ 155575 w 155575"/>
                <a:gd name="connsiteY6" fmla="*/ 57150 h 234950"/>
                <a:gd name="connsiteX7" fmla="*/ 152400 w 155575"/>
                <a:gd name="connsiteY7" fmla="*/ 0 h 234950"/>
                <a:gd name="connsiteX8" fmla="*/ 0 w 155575"/>
                <a:gd name="connsiteY8" fmla="*/ 57150 h 23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575" h="234950">
                  <a:moveTo>
                    <a:pt x="146050" y="234950"/>
                  </a:moveTo>
                  <a:cubicBezTo>
                    <a:pt x="147108" y="194733"/>
                    <a:pt x="148167" y="154517"/>
                    <a:pt x="149225" y="114300"/>
                  </a:cubicBezTo>
                  <a:lnTo>
                    <a:pt x="50800" y="142875"/>
                  </a:lnTo>
                  <a:lnTo>
                    <a:pt x="148432" y="115888"/>
                  </a:lnTo>
                  <a:lnTo>
                    <a:pt x="155575" y="53975"/>
                  </a:lnTo>
                  <a:lnTo>
                    <a:pt x="50800" y="92075"/>
                  </a:lnTo>
                  <a:lnTo>
                    <a:pt x="155575" y="57150"/>
                  </a:lnTo>
                  <a:lnTo>
                    <a:pt x="152400" y="0"/>
                  </a:lnTo>
                  <a:lnTo>
                    <a:pt x="0" y="57150"/>
                  </a:lnTo>
                </a:path>
              </a:pathLst>
            </a:custGeom>
            <a:noFill/>
            <a:ln cap="rnd">
              <a:solidFill>
                <a:srgbClr val="FFFF00">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descr="A close up of a brick wall&#10;&#10;Description automatically generated">
            <a:extLst>
              <a:ext uri="{FF2B5EF4-FFF2-40B4-BE49-F238E27FC236}">
                <a16:creationId xmlns:a16="http://schemas.microsoft.com/office/drawing/2014/main" id="{CCCE6942-F365-4837-AADB-5779455049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33"/>
            <a:ext cx="9144000" cy="6868991"/>
          </a:xfrm>
          <a:prstGeom prst="rect">
            <a:avLst/>
          </a:prstGeom>
        </p:spPr>
      </p:pic>
      <p:sp>
        <p:nvSpPr>
          <p:cNvPr id="2" name="Text Placeholder 1"/>
          <p:cNvSpPr>
            <a:spLocks noGrp="1"/>
          </p:cNvSpPr>
          <p:nvPr>
            <p:ph type="body" sz="quarter" idx="10"/>
          </p:nvPr>
        </p:nvSpPr>
        <p:spPr/>
        <p:txBody>
          <a:bodyPr/>
          <a:lstStyle/>
          <a:p>
            <a:r>
              <a:rPr lang="en-US" dirty="0"/>
              <a:t>The divine name Yahweh on the Mesha Stele, circa 820 BC</a:t>
            </a:r>
          </a:p>
        </p:txBody>
      </p:sp>
      <p:sp>
        <p:nvSpPr>
          <p:cNvPr id="3" name="Text Placeholder 2"/>
          <p:cNvSpPr>
            <a:spLocks noGrp="1"/>
          </p:cNvSpPr>
          <p:nvPr>
            <p:ph type="body" sz="quarter" idx="12"/>
          </p:nvPr>
        </p:nvSpPr>
        <p:spPr/>
        <p:txBody>
          <a:bodyPr/>
          <a:lstStyle/>
          <a:p>
            <a:r>
              <a:rPr lang="en-US" dirty="0"/>
              <a:t>15:21</a:t>
            </a:r>
          </a:p>
        </p:txBody>
      </p:sp>
      <p:sp>
        <p:nvSpPr>
          <p:cNvPr id="5" name="Title 4"/>
          <p:cNvSpPr>
            <a:spLocks noGrp="1"/>
          </p:cNvSpPr>
          <p:nvPr>
            <p:ph type="title"/>
          </p:nvPr>
        </p:nvSpPr>
        <p:spPr/>
        <p:txBody>
          <a:bodyPr/>
          <a:lstStyle/>
          <a:p>
            <a:r>
              <a:rPr lang="en-US" dirty="0"/>
              <a:t>As Yahweh lives, and as my lord the king lives </a:t>
            </a:r>
          </a:p>
        </p:txBody>
      </p:sp>
    </p:spTree>
    <p:extLst>
      <p:ext uri="{BB962C8B-B14F-4D97-AF65-F5344CB8AC3E}">
        <p14:creationId xmlns:p14="http://schemas.microsoft.com/office/powerpoint/2010/main" val="19974817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iring area, entrance forbidden sign on Mount Gilboa, tb031603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“Firing area, entrance forbidden” sign on Mount Gilboa</a:t>
            </a:r>
          </a:p>
        </p:txBody>
      </p:sp>
      <p:sp>
        <p:nvSpPr>
          <p:cNvPr id="3" name="Text Placeholder 2"/>
          <p:cNvSpPr>
            <a:spLocks noGrp="1"/>
          </p:cNvSpPr>
          <p:nvPr>
            <p:ph type="body" sz="quarter" idx="12"/>
          </p:nvPr>
        </p:nvSpPr>
        <p:spPr/>
        <p:txBody>
          <a:bodyPr/>
          <a:lstStyle/>
          <a:p>
            <a:r>
              <a:rPr lang="en-US" dirty="0"/>
              <a:t>15:21</a:t>
            </a:r>
          </a:p>
        </p:txBody>
      </p:sp>
      <p:sp>
        <p:nvSpPr>
          <p:cNvPr id="4" name="Title 3"/>
          <p:cNvSpPr>
            <a:spLocks noGrp="1"/>
          </p:cNvSpPr>
          <p:nvPr>
            <p:ph type="title"/>
          </p:nvPr>
        </p:nvSpPr>
        <p:spPr/>
        <p:txBody>
          <a:bodyPr/>
          <a:lstStyle/>
          <a:p>
            <a:r>
              <a:rPr lang="en-US" dirty="0"/>
              <a:t>Wherever my lord the king shall be, whether for death or for life, there also will your servant be</a:t>
            </a:r>
          </a:p>
        </p:txBody>
      </p:sp>
    </p:spTree>
    <p:extLst>
      <p:ext uri="{BB962C8B-B14F-4D97-AF65-F5344CB8AC3E}">
        <p14:creationId xmlns:p14="http://schemas.microsoft.com/office/powerpoint/2010/main" val="42552962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Family of exiled Jews portrayed on the Lachish Reliefs, from Nineveh, circa 700 BC</a:t>
            </a:r>
          </a:p>
        </p:txBody>
      </p:sp>
      <p:sp>
        <p:nvSpPr>
          <p:cNvPr id="3" name="Text Placeholder 2"/>
          <p:cNvSpPr>
            <a:spLocks noGrp="1"/>
          </p:cNvSpPr>
          <p:nvPr>
            <p:ph type="body" sz="quarter" idx="12"/>
          </p:nvPr>
        </p:nvSpPr>
        <p:spPr/>
        <p:txBody>
          <a:bodyPr/>
          <a:lstStyle/>
          <a:p>
            <a:r>
              <a:rPr lang="en-US" dirty="0"/>
              <a:t>15:22</a:t>
            </a:r>
          </a:p>
        </p:txBody>
      </p:sp>
      <p:sp>
        <p:nvSpPr>
          <p:cNvPr id="4" name="Title 3"/>
          <p:cNvSpPr>
            <a:spLocks noGrp="1"/>
          </p:cNvSpPr>
          <p:nvPr>
            <p:ph type="title"/>
          </p:nvPr>
        </p:nvSpPr>
        <p:spPr/>
        <p:txBody>
          <a:bodyPr/>
          <a:lstStyle/>
          <a:p>
            <a:r>
              <a:rPr lang="en-US" dirty="0"/>
              <a:t>So </a:t>
            </a:r>
            <a:r>
              <a:rPr lang="en-US" dirty="0" err="1"/>
              <a:t>Ittai</a:t>
            </a:r>
            <a:r>
              <a:rPr lang="en-US" dirty="0"/>
              <a:t> the Gittite passed over with all his men and all the little ones that were with him</a:t>
            </a:r>
          </a:p>
        </p:txBody>
      </p:sp>
      <p:pic>
        <p:nvPicPr>
          <p:cNvPr id="5" name="Picture 4" descr="Lachish reliefs, panel 9, exile family, tb112004314.jpg"/>
          <p:cNvPicPr>
            <a:picLocks noChangeAspect="1"/>
          </p:cNvPicPr>
          <p:nvPr/>
        </p:nvPicPr>
        <p:blipFill rotWithShape="1">
          <a:blip r:embed="rId3" cstate="print">
            <a:extLst>
              <a:ext uri="{28A0092B-C50C-407E-A947-70E740481C1C}">
                <a14:useLocalDpi xmlns:a14="http://schemas.microsoft.com/office/drawing/2010/main" val="0"/>
              </a:ext>
            </a:extLst>
          </a:blip>
          <a:srcRect r="5269" b="4185"/>
          <a:stretch/>
        </p:blipFill>
        <p:spPr>
          <a:xfrm>
            <a:off x="-1" y="369332"/>
            <a:ext cx="9144001" cy="6150340"/>
          </a:xfrm>
          <a:prstGeom prst="rect">
            <a:avLst/>
          </a:prstGeom>
        </p:spPr>
      </p:pic>
    </p:spTree>
    <p:extLst>
      <p:ext uri="{BB962C8B-B14F-4D97-AF65-F5344CB8AC3E}">
        <p14:creationId xmlns:p14="http://schemas.microsoft.com/office/powerpoint/2010/main" val="32911989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Temple Mount and City of David aerial from sw closeup"/>
          <p:cNvPicPr preferRelativeResize="0">
            <a:picLocks noChangeAspect="1" noChangeArrowheads="1"/>
          </p:cNvPicPr>
          <p:nvPr>
            <p:custDataLst>
              <p:tags r:id="rId1"/>
            </p:custDataLst>
          </p:nvPr>
        </p:nvPicPr>
        <p:blipFill>
          <a:blip r:embed="rId4"/>
          <a:srcRect/>
          <a:stretch>
            <a:fillRect/>
          </a:stretch>
        </p:blipFill>
        <p:spPr bwMode="auto">
          <a:xfrm>
            <a:off x="9524" y="3969"/>
            <a:ext cx="9134475" cy="6857212"/>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Temple Mount and the City of David (aerial view from the southwest)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The king also himself passed over the brook Kidron, and all the people passed over</a:t>
            </a:r>
          </a:p>
        </p:txBody>
      </p:sp>
    </p:spTree>
    <p:extLst>
      <p:ext uri="{BB962C8B-B14F-4D97-AF65-F5344CB8AC3E}">
        <p14:creationId xmlns:p14="http://schemas.microsoft.com/office/powerpoint/2010/main" val="6177005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Temple Mount and City of David aerial from sw closeup"/>
          <p:cNvPicPr preferRelativeResize="0">
            <a:picLocks noChangeAspect="1" noChangeArrowheads="1"/>
          </p:cNvPicPr>
          <p:nvPr>
            <p:custDataLst>
              <p:tags r:id="rId1"/>
            </p:custDataLst>
          </p:nvPr>
        </p:nvPicPr>
        <p:blipFill>
          <a:blip r:embed="rId4"/>
          <a:srcRect/>
          <a:stretch>
            <a:fillRect/>
          </a:stretch>
        </p:blipFill>
        <p:spPr bwMode="auto">
          <a:xfrm>
            <a:off x="9524" y="3969"/>
            <a:ext cx="9134475" cy="6857212"/>
          </a:xfrm>
          <a:prstGeom prst="rect">
            <a:avLst/>
          </a:prstGeom>
          <a:noFill/>
          <a:ln w="9525">
            <a:noFill/>
            <a:miter lim="800000"/>
            <a:headEnd/>
            <a:tailEnd/>
          </a:ln>
        </p:spPr>
      </p:pic>
      <p:sp>
        <p:nvSpPr>
          <p:cNvPr id="7" name="Freeform 6"/>
          <p:cNvSpPr/>
          <p:nvPr/>
        </p:nvSpPr>
        <p:spPr>
          <a:xfrm>
            <a:off x="2415431" y="948822"/>
            <a:ext cx="4904375" cy="4513879"/>
          </a:xfrm>
          <a:custGeom>
            <a:avLst/>
            <a:gdLst>
              <a:gd name="connsiteX0" fmla="*/ 1657350 w 5238750"/>
              <a:gd name="connsiteY0" fmla="*/ 0 h 4667250"/>
              <a:gd name="connsiteX1" fmla="*/ 0 w 5238750"/>
              <a:gd name="connsiteY1" fmla="*/ 361950 h 4667250"/>
              <a:gd name="connsiteX2" fmla="*/ 1962150 w 5238750"/>
              <a:gd name="connsiteY2" fmla="*/ 3143250 h 4667250"/>
              <a:gd name="connsiteX3" fmla="*/ 5238750 w 5238750"/>
              <a:gd name="connsiteY3" fmla="*/ 4667250 h 4667250"/>
              <a:gd name="connsiteX4" fmla="*/ 4667250 w 5238750"/>
              <a:gd name="connsiteY4" fmla="*/ 3048000 h 4667250"/>
              <a:gd name="connsiteX5" fmla="*/ 2571750 w 5238750"/>
              <a:gd name="connsiteY5" fmla="*/ 1657350 h 4667250"/>
              <a:gd name="connsiteX6" fmla="*/ 1714500 w 5238750"/>
              <a:gd name="connsiteY6" fmla="*/ 0 h 4667250"/>
              <a:gd name="connsiteX7" fmla="*/ 1714500 w 5238750"/>
              <a:gd name="connsiteY7" fmla="*/ 0 h 4667250"/>
              <a:gd name="connsiteX8" fmla="*/ 1657350 w 5238750"/>
              <a:gd name="connsiteY8" fmla="*/ 0 h 4667250"/>
              <a:gd name="connsiteX0" fmla="*/ 1657350 w 5238750"/>
              <a:gd name="connsiteY0" fmla="*/ 0 h 4667250"/>
              <a:gd name="connsiteX1" fmla="*/ 0 w 5238750"/>
              <a:gd name="connsiteY1" fmla="*/ 361950 h 4667250"/>
              <a:gd name="connsiteX2" fmla="*/ 1962150 w 5238750"/>
              <a:gd name="connsiteY2" fmla="*/ 3143250 h 4667250"/>
              <a:gd name="connsiteX3" fmla="*/ 5238750 w 5238750"/>
              <a:gd name="connsiteY3" fmla="*/ 4667250 h 4667250"/>
              <a:gd name="connsiteX4" fmla="*/ 4667250 w 5238750"/>
              <a:gd name="connsiteY4" fmla="*/ 3048000 h 4667250"/>
              <a:gd name="connsiteX5" fmla="*/ 2571750 w 5238750"/>
              <a:gd name="connsiteY5" fmla="*/ 1657350 h 4667250"/>
              <a:gd name="connsiteX6" fmla="*/ 1714500 w 5238750"/>
              <a:gd name="connsiteY6" fmla="*/ 0 h 4667250"/>
              <a:gd name="connsiteX7" fmla="*/ 1714500 w 5238750"/>
              <a:gd name="connsiteY7" fmla="*/ 0 h 4667250"/>
              <a:gd name="connsiteX8" fmla="*/ 1657350 w 5238750"/>
              <a:gd name="connsiteY8" fmla="*/ 0 h 4667250"/>
              <a:gd name="connsiteX0" fmla="*/ 1657350 w 5402248"/>
              <a:gd name="connsiteY0" fmla="*/ 0 h 4667476"/>
              <a:gd name="connsiteX1" fmla="*/ 0 w 5402248"/>
              <a:gd name="connsiteY1" fmla="*/ 361950 h 4667476"/>
              <a:gd name="connsiteX2" fmla="*/ 1962150 w 5402248"/>
              <a:gd name="connsiteY2" fmla="*/ 3143250 h 4667476"/>
              <a:gd name="connsiteX3" fmla="*/ 5238750 w 5402248"/>
              <a:gd name="connsiteY3" fmla="*/ 4667250 h 4667476"/>
              <a:gd name="connsiteX4" fmla="*/ 4667250 w 5402248"/>
              <a:gd name="connsiteY4" fmla="*/ 3048000 h 4667476"/>
              <a:gd name="connsiteX5" fmla="*/ 2571750 w 5402248"/>
              <a:gd name="connsiteY5" fmla="*/ 1657350 h 4667476"/>
              <a:gd name="connsiteX6" fmla="*/ 1714500 w 5402248"/>
              <a:gd name="connsiteY6" fmla="*/ 0 h 4667476"/>
              <a:gd name="connsiteX7" fmla="*/ 1714500 w 5402248"/>
              <a:gd name="connsiteY7" fmla="*/ 0 h 4667476"/>
              <a:gd name="connsiteX8" fmla="*/ 1657350 w 5402248"/>
              <a:gd name="connsiteY8" fmla="*/ 0 h 4667476"/>
              <a:gd name="connsiteX0" fmla="*/ 1657350 w 5109362"/>
              <a:gd name="connsiteY0" fmla="*/ 0 h 4546864"/>
              <a:gd name="connsiteX1" fmla="*/ 0 w 5109362"/>
              <a:gd name="connsiteY1" fmla="*/ 361950 h 4546864"/>
              <a:gd name="connsiteX2" fmla="*/ 1962150 w 5109362"/>
              <a:gd name="connsiteY2" fmla="*/ 3143250 h 4546864"/>
              <a:gd name="connsiteX3" fmla="*/ 4851400 w 5109362"/>
              <a:gd name="connsiteY3" fmla="*/ 4546600 h 4546864"/>
              <a:gd name="connsiteX4" fmla="*/ 4667250 w 5109362"/>
              <a:gd name="connsiteY4" fmla="*/ 3048000 h 4546864"/>
              <a:gd name="connsiteX5" fmla="*/ 2571750 w 5109362"/>
              <a:gd name="connsiteY5" fmla="*/ 1657350 h 4546864"/>
              <a:gd name="connsiteX6" fmla="*/ 1714500 w 5109362"/>
              <a:gd name="connsiteY6" fmla="*/ 0 h 4546864"/>
              <a:gd name="connsiteX7" fmla="*/ 1714500 w 5109362"/>
              <a:gd name="connsiteY7" fmla="*/ 0 h 4546864"/>
              <a:gd name="connsiteX8" fmla="*/ 1657350 w 5109362"/>
              <a:gd name="connsiteY8" fmla="*/ 0 h 4546864"/>
              <a:gd name="connsiteX0" fmla="*/ 1657350 w 5109362"/>
              <a:gd name="connsiteY0" fmla="*/ 0 h 4546864"/>
              <a:gd name="connsiteX1" fmla="*/ 0 w 5109362"/>
              <a:gd name="connsiteY1" fmla="*/ 361950 h 4546864"/>
              <a:gd name="connsiteX2" fmla="*/ 1962150 w 5109362"/>
              <a:gd name="connsiteY2" fmla="*/ 3143250 h 4546864"/>
              <a:gd name="connsiteX3" fmla="*/ 4851400 w 5109362"/>
              <a:gd name="connsiteY3" fmla="*/ 4546600 h 4546864"/>
              <a:gd name="connsiteX4" fmla="*/ 4667250 w 5109362"/>
              <a:gd name="connsiteY4" fmla="*/ 3048000 h 4546864"/>
              <a:gd name="connsiteX5" fmla="*/ 2571750 w 5109362"/>
              <a:gd name="connsiteY5" fmla="*/ 1657350 h 4546864"/>
              <a:gd name="connsiteX6" fmla="*/ 1714500 w 5109362"/>
              <a:gd name="connsiteY6" fmla="*/ 0 h 4546864"/>
              <a:gd name="connsiteX7" fmla="*/ 1714500 w 5109362"/>
              <a:gd name="connsiteY7" fmla="*/ 0 h 4546864"/>
              <a:gd name="connsiteX8" fmla="*/ 1657350 w 5109362"/>
              <a:gd name="connsiteY8" fmla="*/ 0 h 4546864"/>
              <a:gd name="connsiteX0" fmla="*/ 1657350 w 5109362"/>
              <a:gd name="connsiteY0" fmla="*/ 0 h 4546857"/>
              <a:gd name="connsiteX1" fmla="*/ 0 w 5109362"/>
              <a:gd name="connsiteY1" fmla="*/ 361950 h 4546857"/>
              <a:gd name="connsiteX2" fmla="*/ 1962150 w 5109362"/>
              <a:gd name="connsiteY2" fmla="*/ 3143250 h 4546857"/>
              <a:gd name="connsiteX3" fmla="*/ 4851400 w 5109362"/>
              <a:gd name="connsiteY3" fmla="*/ 4546600 h 4546857"/>
              <a:gd name="connsiteX4" fmla="*/ 4667250 w 5109362"/>
              <a:gd name="connsiteY4" fmla="*/ 3048000 h 4546857"/>
              <a:gd name="connsiteX5" fmla="*/ 2571750 w 5109362"/>
              <a:gd name="connsiteY5" fmla="*/ 1657350 h 4546857"/>
              <a:gd name="connsiteX6" fmla="*/ 1714500 w 5109362"/>
              <a:gd name="connsiteY6" fmla="*/ 0 h 4546857"/>
              <a:gd name="connsiteX7" fmla="*/ 1714500 w 5109362"/>
              <a:gd name="connsiteY7" fmla="*/ 0 h 4546857"/>
              <a:gd name="connsiteX8" fmla="*/ 1657350 w 5109362"/>
              <a:gd name="connsiteY8" fmla="*/ 0 h 4546857"/>
              <a:gd name="connsiteX0" fmla="*/ 1657350 w 5082023"/>
              <a:gd name="connsiteY0" fmla="*/ 0 h 4546894"/>
              <a:gd name="connsiteX1" fmla="*/ 0 w 5082023"/>
              <a:gd name="connsiteY1" fmla="*/ 361950 h 4546894"/>
              <a:gd name="connsiteX2" fmla="*/ 2343150 w 5082023"/>
              <a:gd name="connsiteY2" fmla="*/ 3149600 h 4546894"/>
              <a:gd name="connsiteX3" fmla="*/ 4851400 w 5082023"/>
              <a:gd name="connsiteY3" fmla="*/ 4546600 h 4546894"/>
              <a:gd name="connsiteX4" fmla="*/ 4667250 w 5082023"/>
              <a:gd name="connsiteY4" fmla="*/ 3048000 h 4546894"/>
              <a:gd name="connsiteX5" fmla="*/ 2571750 w 5082023"/>
              <a:gd name="connsiteY5" fmla="*/ 1657350 h 4546894"/>
              <a:gd name="connsiteX6" fmla="*/ 1714500 w 5082023"/>
              <a:gd name="connsiteY6" fmla="*/ 0 h 4546894"/>
              <a:gd name="connsiteX7" fmla="*/ 1714500 w 5082023"/>
              <a:gd name="connsiteY7" fmla="*/ 0 h 4546894"/>
              <a:gd name="connsiteX8" fmla="*/ 1657350 w 5082023"/>
              <a:gd name="connsiteY8" fmla="*/ 0 h 4546894"/>
              <a:gd name="connsiteX0" fmla="*/ 1517650 w 4942323"/>
              <a:gd name="connsiteY0" fmla="*/ 0 h 4546877"/>
              <a:gd name="connsiteX1" fmla="*/ 0 w 4942323"/>
              <a:gd name="connsiteY1" fmla="*/ 628650 h 4546877"/>
              <a:gd name="connsiteX2" fmla="*/ 2203450 w 4942323"/>
              <a:gd name="connsiteY2" fmla="*/ 3149600 h 4546877"/>
              <a:gd name="connsiteX3" fmla="*/ 4711700 w 4942323"/>
              <a:gd name="connsiteY3" fmla="*/ 4546600 h 4546877"/>
              <a:gd name="connsiteX4" fmla="*/ 4527550 w 4942323"/>
              <a:gd name="connsiteY4" fmla="*/ 3048000 h 4546877"/>
              <a:gd name="connsiteX5" fmla="*/ 2432050 w 4942323"/>
              <a:gd name="connsiteY5" fmla="*/ 1657350 h 4546877"/>
              <a:gd name="connsiteX6" fmla="*/ 1574800 w 4942323"/>
              <a:gd name="connsiteY6" fmla="*/ 0 h 4546877"/>
              <a:gd name="connsiteX7" fmla="*/ 1574800 w 4942323"/>
              <a:gd name="connsiteY7" fmla="*/ 0 h 4546877"/>
              <a:gd name="connsiteX8" fmla="*/ 1517650 w 4942323"/>
              <a:gd name="connsiteY8" fmla="*/ 0 h 4546877"/>
              <a:gd name="connsiteX0" fmla="*/ 1525199 w 4949872"/>
              <a:gd name="connsiteY0" fmla="*/ 0 h 4546877"/>
              <a:gd name="connsiteX1" fmla="*/ 7549 w 4949872"/>
              <a:gd name="connsiteY1" fmla="*/ 628650 h 4546877"/>
              <a:gd name="connsiteX2" fmla="*/ 2210999 w 4949872"/>
              <a:gd name="connsiteY2" fmla="*/ 3149600 h 4546877"/>
              <a:gd name="connsiteX3" fmla="*/ 4719249 w 4949872"/>
              <a:gd name="connsiteY3" fmla="*/ 4546600 h 4546877"/>
              <a:gd name="connsiteX4" fmla="*/ 4535099 w 4949872"/>
              <a:gd name="connsiteY4" fmla="*/ 3048000 h 4546877"/>
              <a:gd name="connsiteX5" fmla="*/ 2439599 w 4949872"/>
              <a:gd name="connsiteY5" fmla="*/ 1657350 h 4546877"/>
              <a:gd name="connsiteX6" fmla="*/ 1582349 w 4949872"/>
              <a:gd name="connsiteY6" fmla="*/ 0 h 4546877"/>
              <a:gd name="connsiteX7" fmla="*/ 1582349 w 4949872"/>
              <a:gd name="connsiteY7" fmla="*/ 0 h 4546877"/>
              <a:gd name="connsiteX8" fmla="*/ 1525199 w 4949872"/>
              <a:gd name="connsiteY8" fmla="*/ 0 h 4546877"/>
              <a:gd name="connsiteX0" fmla="*/ 1574800 w 4942323"/>
              <a:gd name="connsiteY0" fmla="*/ 0 h 4546877"/>
              <a:gd name="connsiteX1" fmla="*/ 0 w 4942323"/>
              <a:gd name="connsiteY1" fmla="*/ 628650 h 4546877"/>
              <a:gd name="connsiteX2" fmla="*/ 2203450 w 4942323"/>
              <a:gd name="connsiteY2" fmla="*/ 3149600 h 4546877"/>
              <a:gd name="connsiteX3" fmla="*/ 4711700 w 4942323"/>
              <a:gd name="connsiteY3" fmla="*/ 4546600 h 4546877"/>
              <a:gd name="connsiteX4" fmla="*/ 4527550 w 4942323"/>
              <a:gd name="connsiteY4" fmla="*/ 3048000 h 4546877"/>
              <a:gd name="connsiteX5" fmla="*/ 2432050 w 4942323"/>
              <a:gd name="connsiteY5" fmla="*/ 1657350 h 4546877"/>
              <a:gd name="connsiteX6" fmla="*/ 1574800 w 4942323"/>
              <a:gd name="connsiteY6" fmla="*/ 0 h 4546877"/>
              <a:gd name="connsiteX7" fmla="*/ 1574800 w 4942323"/>
              <a:gd name="connsiteY7" fmla="*/ 0 h 4546877"/>
              <a:gd name="connsiteX0" fmla="*/ 1644650 w 4942323"/>
              <a:gd name="connsiteY0" fmla="*/ 31750 h 4546877"/>
              <a:gd name="connsiteX1" fmla="*/ 0 w 4942323"/>
              <a:gd name="connsiteY1" fmla="*/ 628650 h 4546877"/>
              <a:gd name="connsiteX2" fmla="*/ 2203450 w 4942323"/>
              <a:gd name="connsiteY2" fmla="*/ 3149600 h 4546877"/>
              <a:gd name="connsiteX3" fmla="*/ 4711700 w 4942323"/>
              <a:gd name="connsiteY3" fmla="*/ 4546600 h 4546877"/>
              <a:gd name="connsiteX4" fmla="*/ 4527550 w 4942323"/>
              <a:gd name="connsiteY4" fmla="*/ 3048000 h 4546877"/>
              <a:gd name="connsiteX5" fmla="*/ 2432050 w 4942323"/>
              <a:gd name="connsiteY5" fmla="*/ 1657350 h 4546877"/>
              <a:gd name="connsiteX6" fmla="*/ 1574800 w 4942323"/>
              <a:gd name="connsiteY6" fmla="*/ 0 h 4546877"/>
              <a:gd name="connsiteX7" fmla="*/ 1644650 w 4942323"/>
              <a:gd name="connsiteY7" fmla="*/ 31750 h 4546877"/>
              <a:gd name="connsiteX0" fmla="*/ 1574800 w 4942323"/>
              <a:gd name="connsiteY0" fmla="*/ 0 h 4546877"/>
              <a:gd name="connsiteX1" fmla="*/ 0 w 4942323"/>
              <a:gd name="connsiteY1" fmla="*/ 628650 h 4546877"/>
              <a:gd name="connsiteX2" fmla="*/ 2203450 w 4942323"/>
              <a:gd name="connsiteY2" fmla="*/ 3149600 h 4546877"/>
              <a:gd name="connsiteX3" fmla="*/ 4711700 w 4942323"/>
              <a:gd name="connsiteY3" fmla="*/ 4546600 h 4546877"/>
              <a:gd name="connsiteX4" fmla="*/ 4527550 w 4942323"/>
              <a:gd name="connsiteY4" fmla="*/ 3048000 h 4546877"/>
              <a:gd name="connsiteX5" fmla="*/ 2432050 w 4942323"/>
              <a:gd name="connsiteY5" fmla="*/ 1657350 h 4546877"/>
              <a:gd name="connsiteX6" fmla="*/ 1574800 w 4942323"/>
              <a:gd name="connsiteY6" fmla="*/ 0 h 4546877"/>
              <a:gd name="connsiteX0" fmla="*/ 1720850 w 4942323"/>
              <a:gd name="connsiteY0" fmla="*/ 0 h 4451627"/>
              <a:gd name="connsiteX1" fmla="*/ 0 w 4942323"/>
              <a:gd name="connsiteY1" fmla="*/ 533400 h 4451627"/>
              <a:gd name="connsiteX2" fmla="*/ 2203450 w 4942323"/>
              <a:gd name="connsiteY2" fmla="*/ 3054350 h 4451627"/>
              <a:gd name="connsiteX3" fmla="*/ 4711700 w 4942323"/>
              <a:gd name="connsiteY3" fmla="*/ 4451350 h 4451627"/>
              <a:gd name="connsiteX4" fmla="*/ 4527550 w 4942323"/>
              <a:gd name="connsiteY4" fmla="*/ 2952750 h 4451627"/>
              <a:gd name="connsiteX5" fmla="*/ 2432050 w 4942323"/>
              <a:gd name="connsiteY5" fmla="*/ 1562100 h 4451627"/>
              <a:gd name="connsiteX6" fmla="*/ 1720850 w 4942323"/>
              <a:gd name="connsiteY6" fmla="*/ 0 h 4451627"/>
              <a:gd name="connsiteX0" fmla="*/ 1720850 w 4942323"/>
              <a:gd name="connsiteY0" fmla="*/ 50159 h 4501786"/>
              <a:gd name="connsiteX1" fmla="*/ 0 w 4942323"/>
              <a:gd name="connsiteY1" fmla="*/ 583559 h 4501786"/>
              <a:gd name="connsiteX2" fmla="*/ 2203450 w 4942323"/>
              <a:gd name="connsiteY2" fmla="*/ 3104509 h 4501786"/>
              <a:gd name="connsiteX3" fmla="*/ 4711700 w 4942323"/>
              <a:gd name="connsiteY3" fmla="*/ 4501509 h 4501786"/>
              <a:gd name="connsiteX4" fmla="*/ 4527550 w 4942323"/>
              <a:gd name="connsiteY4" fmla="*/ 3002909 h 4501786"/>
              <a:gd name="connsiteX5" fmla="*/ 2432050 w 4942323"/>
              <a:gd name="connsiteY5" fmla="*/ 1612259 h 4501786"/>
              <a:gd name="connsiteX6" fmla="*/ 1720850 w 4942323"/>
              <a:gd name="connsiteY6" fmla="*/ 50159 h 4501786"/>
              <a:gd name="connsiteX0" fmla="*/ 1730904 w 4952377"/>
              <a:gd name="connsiteY0" fmla="*/ 56841 h 4508468"/>
              <a:gd name="connsiteX1" fmla="*/ 10054 w 4952377"/>
              <a:gd name="connsiteY1" fmla="*/ 590241 h 4508468"/>
              <a:gd name="connsiteX2" fmla="*/ 2213504 w 4952377"/>
              <a:gd name="connsiteY2" fmla="*/ 3111191 h 4508468"/>
              <a:gd name="connsiteX3" fmla="*/ 4721754 w 4952377"/>
              <a:gd name="connsiteY3" fmla="*/ 4508191 h 4508468"/>
              <a:gd name="connsiteX4" fmla="*/ 4537604 w 4952377"/>
              <a:gd name="connsiteY4" fmla="*/ 3009591 h 4508468"/>
              <a:gd name="connsiteX5" fmla="*/ 2442104 w 4952377"/>
              <a:gd name="connsiteY5" fmla="*/ 1618941 h 4508468"/>
              <a:gd name="connsiteX6" fmla="*/ 1730904 w 4952377"/>
              <a:gd name="connsiteY6" fmla="*/ 56841 h 4508468"/>
              <a:gd name="connsiteX0" fmla="*/ 1730904 w 4952377"/>
              <a:gd name="connsiteY0" fmla="*/ 56841 h 4508468"/>
              <a:gd name="connsiteX1" fmla="*/ 10054 w 4952377"/>
              <a:gd name="connsiteY1" fmla="*/ 590241 h 4508468"/>
              <a:gd name="connsiteX2" fmla="*/ 2213504 w 4952377"/>
              <a:gd name="connsiteY2" fmla="*/ 3111191 h 4508468"/>
              <a:gd name="connsiteX3" fmla="*/ 4721754 w 4952377"/>
              <a:gd name="connsiteY3" fmla="*/ 4508191 h 4508468"/>
              <a:gd name="connsiteX4" fmla="*/ 4537604 w 4952377"/>
              <a:gd name="connsiteY4" fmla="*/ 3009591 h 4508468"/>
              <a:gd name="connsiteX5" fmla="*/ 2442104 w 4952377"/>
              <a:gd name="connsiteY5" fmla="*/ 1618941 h 4508468"/>
              <a:gd name="connsiteX6" fmla="*/ 1730904 w 4952377"/>
              <a:gd name="connsiteY6" fmla="*/ 56841 h 4508468"/>
              <a:gd name="connsiteX0" fmla="*/ 1730904 w 4929718"/>
              <a:gd name="connsiteY0" fmla="*/ 56841 h 4508468"/>
              <a:gd name="connsiteX1" fmla="*/ 10054 w 4929718"/>
              <a:gd name="connsiteY1" fmla="*/ 590241 h 4508468"/>
              <a:gd name="connsiteX2" fmla="*/ 2213504 w 4929718"/>
              <a:gd name="connsiteY2" fmla="*/ 3111191 h 4508468"/>
              <a:gd name="connsiteX3" fmla="*/ 4721754 w 4929718"/>
              <a:gd name="connsiteY3" fmla="*/ 4508191 h 4508468"/>
              <a:gd name="connsiteX4" fmla="*/ 4537604 w 4929718"/>
              <a:gd name="connsiteY4" fmla="*/ 3009591 h 4508468"/>
              <a:gd name="connsiteX5" fmla="*/ 2537354 w 4929718"/>
              <a:gd name="connsiteY5" fmla="*/ 1574491 h 4508468"/>
              <a:gd name="connsiteX6" fmla="*/ 1730904 w 4929718"/>
              <a:gd name="connsiteY6" fmla="*/ 56841 h 4508468"/>
              <a:gd name="connsiteX0" fmla="*/ 863789 w 4062603"/>
              <a:gd name="connsiteY0" fmla="*/ 82678 h 4534319"/>
              <a:gd name="connsiteX1" fmla="*/ 19239 w 4062603"/>
              <a:gd name="connsiteY1" fmla="*/ 400178 h 4534319"/>
              <a:gd name="connsiteX2" fmla="*/ 1346389 w 4062603"/>
              <a:gd name="connsiteY2" fmla="*/ 3137028 h 4534319"/>
              <a:gd name="connsiteX3" fmla="*/ 3854639 w 4062603"/>
              <a:gd name="connsiteY3" fmla="*/ 4534028 h 4534319"/>
              <a:gd name="connsiteX4" fmla="*/ 3670489 w 4062603"/>
              <a:gd name="connsiteY4" fmla="*/ 3035428 h 4534319"/>
              <a:gd name="connsiteX5" fmla="*/ 1670239 w 4062603"/>
              <a:gd name="connsiteY5" fmla="*/ 1600328 h 4534319"/>
              <a:gd name="connsiteX6" fmla="*/ 863789 w 4062603"/>
              <a:gd name="connsiteY6" fmla="*/ 82678 h 4534319"/>
              <a:gd name="connsiteX0" fmla="*/ 1013556 w 4212370"/>
              <a:gd name="connsiteY0" fmla="*/ 82678 h 4534319"/>
              <a:gd name="connsiteX1" fmla="*/ 16606 w 4212370"/>
              <a:gd name="connsiteY1" fmla="*/ 400178 h 4534319"/>
              <a:gd name="connsiteX2" fmla="*/ 1496156 w 4212370"/>
              <a:gd name="connsiteY2" fmla="*/ 3137028 h 4534319"/>
              <a:gd name="connsiteX3" fmla="*/ 4004406 w 4212370"/>
              <a:gd name="connsiteY3" fmla="*/ 4534028 h 4534319"/>
              <a:gd name="connsiteX4" fmla="*/ 3820256 w 4212370"/>
              <a:gd name="connsiteY4" fmla="*/ 3035428 h 4534319"/>
              <a:gd name="connsiteX5" fmla="*/ 1820006 w 4212370"/>
              <a:gd name="connsiteY5" fmla="*/ 1600328 h 4534319"/>
              <a:gd name="connsiteX6" fmla="*/ 1013556 w 4212370"/>
              <a:gd name="connsiteY6" fmla="*/ 82678 h 4534319"/>
              <a:gd name="connsiteX0" fmla="*/ 1693017 w 4891831"/>
              <a:gd name="connsiteY0" fmla="*/ 60826 h 4512456"/>
              <a:gd name="connsiteX1" fmla="*/ 10267 w 4891831"/>
              <a:gd name="connsiteY1" fmla="*/ 549776 h 4512456"/>
              <a:gd name="connsiteX2" fmla="*/ 2175617 w 4891831"/>
              <a:gd name="connsiteY2" fmla="*/ 3115176 h 4512456"/>
              <a:gd name="connsiteX3" fmla="*/ 4683867 w 4891831"/>
              <a:gd name="connsiteY3" fmla="*/ 4512176 h 4512456"/>
              <a:gd name="connsiteX4" fmla="*/ 4499717 w 4891831"/>
              <a:gd name="connsiteY4" fmla="*/ 3013576 h 4512456"/>
              <a:gd name="connsiteX5" fmla="*/ 2499467 w 4891831"/>
              <a:gd name="connsiteY5" fmla="*/ 1578476 h 4512456"/>
              <a:gd name="connsiteX6" fmla="*/ 1693017 w 4891831"/>
              <a:gd name="connsiteY6" fmla="*/ 60826 h 4512456"/>
              <a:gd name="connsiteX0" fmla="*/ 1693017 w 4904375"/>
              <a:gd name="connsiteY0" fmla="*/ 60826 h 4513879"/>
              <a:gd name="connsiteX1" fmla="*/ 10267 w 4904375"/>
              <a:gd name="connsiteY1" fmla="*/ 549776 h 4513879"/>
              <a:gd name="connsiteX2" fmla="*/ 2004167 w 4904375"/>
              <a:gd name="connsiteY2" fmla="*/ 3248526 h 4513879"/>
              <a:gd name="connsiteX3" fmla="*/ 4683867 w 4904375"/>
              <a:gd name="connsiteY3" fmla="*/ 4512176 h 4513879"/>
              <a:gd name="connsiteX4" fmla="*/ 4499717 w 4904375"/>
              <a:gd name="connsiteY4" fmla="*/ 3013576 h 4513879"/>
              <a:gd name="connsiteX5" fmla="*/ 2499467 w 4904375"/>
              <a:gd name="connsiteY5" fmla="*/ 1578476 h 4513879"/>
              <a:gd name="connsiteX6" fmla="*/ 1693017 w 4904375"/>
              <a:gd name="connsiteY6" fmla="*/ 60826 h 451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4375" h="4513879">
                <a:moveTo>
                  <a:pt x="1693017" y="60826"/>
                </a:moveTo>
                <a:cubicBezTo>
                  <a:pt x="1538500" y="-161424"/>
                  <a:pt x="-146366" y="276726"/>
                  <a:pt x="10267" y="549776"/>
                </a:cubicBezTo>
                <a:cubicBezTo>
                  <a:pt x="61067" y="1073651"/>
                  <a:pt x="1225234" y="2588126"/>
                  <a:pt x="2004167" y="3248526"/>
                </a:cubicBezTo>
                <a:cubicBezTo>
                  <a:pt x="2783100" y="3908926"/>
                  <a:pt x="4267942" y="4551334"/>
                  <a:pt x="4683867" y="4512176"/>
                </a:cubicBezTo>
                <a:cubicBezTo>
                  <a:pt x="5099792" y="4473018"/>
                  <a:pt x="4863784" y="3502526"/>
                  <a:pt x="4499717" y="3013576"/>
                </a:cubicBezTo>
                <a:cubicBezTo>
                  <a:pt x="4135650" y="2524626"/>
                  <a:pt x="2967250" y="2070601"/>
                  <a:pt x="2499467" y="1578476"/>
                </a:cubicBezTo>
                <a:cubicBezTo>
                  <a:pt x="2031684" y="1086351"/>
                  <a:pt x="1791442" y="368801"/>
                  <a:pt x="1693017" y="60826"/>
                </a:cubicBezTo>
                <a:close/>
              </a:path>
            </a:pathLst>
          </a:custGeom>
          <a:solidFill>
            <a:srgbClr val="FEFF00">
              <a:alpha val="30000"/>
            </a:srgbClr>
          </a:solidFill>
          <a:ln cap="rnd">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p:txBody>
          <a:bodyPr/>
          <a:lstStyle/>
          <a:p>
            <a:r>
              <a:rPr lang="en-US" dirty="0"/>
              <a:t>Temple Mount and the City of David (aerial view from the southwest)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The king also himself passed over the brook Kidron, and all the people passed over</a:t>
            </a:r>
          </a:p>
        </p:txBody>
      </p:sp>
      <p:sp>
        <p:nvSpPr>
          <p:cNvPr id="19" name="Text Box 9"/>
          <p:cNvSpPr txBox="1">
            <a:spLocks noChangeArrowheads="1"/>
          </p:cNvSpPr>
          <p:nvPr/>
        </p:nvSpPr>
        <p:spPr bwMode="auto">
          <a:xfrm rot="3466887">
            <a:off x="1499535" y="3372187"/>
            <a:ext cx="278854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Central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Tyropean</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Valley</a:t>
            </a:r>
          </a:p>
        </p:txBody>
      </p:sp>
      <p:sp>
        <p:nvSpPr>
          <p:cNvPr id="21" name="Text Box 11"/>
          <p:cNvSpPr txBox="1">
            <a:spLocks noChangeArrowheads="1"/>
          </p:cNvSpPr>
          <p:nvPr/>
        </p:nvSpPr>
        <p:spPr bwMode="auto">
          <a:xfrm rot="16908767">
            <a:off x="4771545" y="965887"/>
            <a:ext cx="154401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Kidron</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Valley</a:t>
            </a:r>
          </a:p>
        </p:txBody>
      </p:sp>
      <p:sp>
        <p:nvSpPr>
          <p:cNvPr id="8" name="Freeform 7"/>
          <p:cNvSpPr/>
          <p:nvPr/>
        </p:nvSpPr>
        <p:spPr>
          <a:xfrm>
            <a:off x="4895850" y="533400"/>
            <a:ext cx="1246444" cy="2085773"/>
          </a:xfrm>
          <a:custGeom>
            <a:avLst/>
            <a:gdLst>
              <a:gd name="connsiteX0" fmla="*/ 0 w 1047750"/>
              <a:gd name="connsiteY0" fmla="*/ 2019300 h 2019300"/>
              <a:gd name="connsiteX1" fmla="*/ 819150 w 1047750"/>
              <a:gd name="connsiteY1" fmla="*/ 2000250 h 2019300"/>
              <a:gd name="connsiteX2" fmla="*/ 723900 w 1047750"/>
              <a:gd name="connsiteY2" fmla="*/ 1143000 h 2019300"/>
              <a:gd name="connsiteX3" fmla="*/ 1009650 w 1047750"/>
              <a:gd name="connsiteY3" fmla="*/ 533400 h 2019300"/>
              <a:gd name="connsiteX4" fmla="*/ 1047750 w 1047750"/>
              <a:gd name="connsiteY4" fmla="*/ 0 h 2019300"/>
              <a:gd name="connsiteX0" fmla="*/ 0 w 1047750"/>
              <a:gd name="connsiteY0" fmla="*/ 2019300 h 2068910"/>
              <a:gd name="connsiteX1" fmla="*/ 819150 w 1047750"/>
              <a:gd name="connsiteY1" fmla="*/ 2000250 h 2068910"/>
              <a:gd name="connsiteX2" fmla="*/ 723900 w 1047750"/>
              <a:gd name="connsiteY2" fmla="*/ 1143000 h 2068910"/>
              <a:gd name="connsiteX3" fmla="*/ 1009650 w 1047750"/>
              <a:gd name="connsiteY3" fmla="*/ 533400 h 2068910"/>
              <a:gd name="connsiteX4" fmla="*/ 1047750 w 1047750"/>
              <a:gd name="connsiteY4" fmla="*/ 0 h 2068910"/>
              <a:gd name="connsiteX0" fmla="*/ 0 w 1047750"/>
              <a:gd name="connsiteY0" fmla="*/ 2019300 h 2097443"/>
              <a:gd name="connsiteX1" fmla="*/ 643890 w 1047750"/>
              <a:gd name="connsiteY1" fmla="*/ 2038350 h 2097443"/>
              <a:gd name="connsiteX2" fmla="*/ 723900 w 1047750"/>
              <a:gd name="connsiteY2" fmla="*/ 1143000 h 2097443"/>
              <a:gd name="connsiteX3" fmla="*/ 1009650 w 1047750"/>
              <a:gd name="connsiteY3" fmla="*/ 533400 h 2097443"/>
              <a:gd name="connsiteX4" fmla="*/ 1047750 w 1047750"/>
              <a:gd name="connsiteY4" fmla="*/ 0 h 2097443"/>
              <a:gd name="connsiteX0" fmla="*/ 0 w 1238250"/>
              <a:gd name="connsiteY0" fmla="*/ 1920240 h 2075210"/>
              <a:gd name="connsiteX1" fmla="*/ 834390 w 1238250"/>
              <a:gd name="connsiteY1" fmla="*/ 2038350 h 2075210"/>
              <a:gd name="connsiteX2" fmla="*/ 914400 w 1238250"/>
              <a:gd name="connsiteY2" fmla="*/ 1143000 h 2075210"/>
              <a:gd name="connsiteX3" fmla="*/ 1200150 w 1238250"/>
              <a:gd name="connsiteY3" fmla="*/ 533400 h 2075210"/>
              <a:gd name="connsiteX4" fmla="*/ 1238250 w 1238250"/>
              <a:gd name="connsiteY4" fmla="*/ 0 h 2075210"/>
              <a:gd name="connsiteX0" fmla="*/ 0 w 1238250"/>
              <a:gd name="connsiteY0" fmla="*/ 1920240 h 2068848"/>
              <a:gd name="connsiteX1" fmla="*/ 834390 w 1238250"/>
              <a:gd name="connsiteY1" fmla="*/ 2038350 h 2068848"/>
              <a:gd name="connsiteX2" fmla="*/ 914400 w 1238250"/>
              <a:gd name="connsiteY2" fmla="*/ 1143000 h 2068848"/>
              <a:gd name="connsiteX3" fmla="*/ 1200150 w 1238250"/>
              <a:gd name="connsiteY3" fmla="*/ 533400 h 2068848"/>
              <a:gd name="connsiteX4" fmla="*/ 1238250 w 1238250"/>
              <a:gd name="connsiteY4" fmla="*/ 0 h 2068848"/>
              <a:gd name="connsiteX0" fmla="*/ 0 w 1238250"/>
              <a:gd name="connsiteY0" fmla="*/ 1920240 h 2068848"/>
              <a:gd name="connsiteX1" fmla="*/ 834390 w 1238250"/>
              <a:gd name="connsiteY1" fmla="*/ 2038350 h 2068848"/>
              <a:gd name="connsiteX2" fmla="*/ 914400 w 1238250"/>
              <a:gd name="connsiteY2" fmla="*/ 1143000 h 2068848"/>
              <a:gd name="connsiteX3" fmla="*/ 1200150 w 1238250"/>
              <a:gd name="connsiteY3" fmla="*/ 533400 h 2068848"/>
              <a:gd name="connsiteX4" fmla="*/ 1238250 w 1238250"/>
              <a:gd name="connsiteY4" fmla="*/ 0 h 2068848"/>
              <a:gd name="connsiteX0" fmla="*/ 0 w 1246444"/>
              <a:gd name="connsiteY0" fmla="*/ 1920240 h 2068848"/>
              <a:gd name="connsiteX1" fmla="*/ 834390 w 1246444"/>
              <a:gd name="connsiteY1" fmla="*/ 2038350 h 2068848"/>
              <a:gd name="connsiteX2" fmla="*/ 914400 w 1246444"/>
              <a:gd name="connsiteY2" fmla="*/ 1143000 h 2068848"/>
              <a:gd name="connsiteX3" fmla="*/ 1200150 w 1246444"/>
              <a:gd name="connsiteY3" fmla="*/ 533400 h 2068848"/>
              <a:gd name="connsiteX4" fmla="*/ 1238250 w 1246444"/>
              <a:gd name="connsiteY4" fmla="*/ 0 h 2068848"/>
              <a:gd name="connsiteX0" fmla="*/ 0 w 1246444"/>
              <a:gd name="connsiteY0" fmla="*/ 1920240 h 2068848"/>
              <a:gd name="connsiteX1" fmla="*/ 1123950 w 1246444"/>
              <a:gd name="connsiteY1" fmla="*/ 2038350 h 2068848"/>
              <a:gd name="connsiteX2" fmla="*/ 914400 w 1246444"/>
              <a:gd name="connsiteY2" fmla="*/ 1143000 h 2068848"/>
              <a:gd name="connsiteX3" fmla="*/ 1200150 w 1246444"/>
              <a:gd name="connsiteY3" fmla="*/ 533400 h 2068848"/>
              <a:gd name="connsiteX4" fmla="*/ 1238250 w 1246444"/>
              <a:gd name="connsiteY4" fmla="*/ 0 h 2068848"/>
              <a:gd name="connsiteX0" fmla="*/ 0 w 1246444"/>
              <a:gd name="connsiteY0" fmla="*/ 1920240 h 2033896"/>
              <a:gd name="connsiteX1" fmla="*/ 1070610 w 1246444"/>
              <a:gd name="connsiteY1" fmla="*/ 2000250 h 2033896"/>
              <a:gd name="connsiteX2" fmla="*/ 914400 w 1246444"/>
              <a:gd name="connsiteY2" fmla="*/ 1143000 h 2033896"/>
              <a:gd name="connsiteX3" fmla="*/ 1200150 w 1246444"/>
              <a:gd name="connsiteY3" fmla="*/ 533400 h 2033896"/>
              <a:gd name="connsiteX4" fmla="*/ 1238250 w 1246444"/>
              <a:gd name="connsiteY4" fmla="*/ 0 h 2033896"/>
              <a:gd name="connsiteX0" fmla="*/ 0 w 1246444"/>
              <a:gd name="connsiteY0" fmla="*/ 1920240 h 2079215"/>
              <a:gd name="connsiteX1" fmla="*/ 1070610 w 1246444"/>
              <a:gd name="connsiteY1" fmla="*/ 2000250 h 2079215"/>
              <a:gd name="connsiteX2" fmla="*/ 914400 w 1246444"/>
              <a:gd name="connsiteY2" fmla="*/ 1143000 h 2079215"/>
              <a:gd name="connsiteX3" fmla="*/ 1200150 w 1246444"/>
              <a:gd name="connsiteY3" fmla="*/ 533400 h 2079215"/>
              <a:gd name="connsiteX4" fmla="*/ 1238250 w 1246444"/>
              <a:gd name="connsiteY4" fmla="*/ 0 h 2079215"/>
              <a:gd name="connsiteX0" fmla="*/ 0 w 1246444"/>
              <a:gd name="connsiteY0" fmla="*/ 1920240 h 2112278"/>
              <a:gd name="connsiteX1" fmla="*/ 986790 w 1246444"/>
              <a:gd name="connsiteY1" fmla="*/ 2038350 h 2112278"/>
              <a:gd name="connsiteX2" fmla="*/ 914400 w 1246444"/>
              <a:gd name="connsiteY2" fmla="*/ 1143000 h 2112278"/>
              <a:gd name="connsiteX3" fmla="*/ 1200150 w 1246444"/>
              <a:gd name="connsiteY3" fmla="*/ 533400 h 2112278"/>
              <a:gd name="connsiteX4" fmla="*/ 1238250 w 1246444"/>
              <a:gd name="connsiteY4" fmla="*/ 0 h 2112278"/>
              <a:gd name="connsiteX0" fmla="*/ 0 w 1246444"/>
              <a:gd name="connsiteY0" fmla="*/ 1920240 h 2085773"/>
              <a:gd name="connsiteX1" fmla="*/ 1024890 w 1246444"/>
              <a:gd name="connsiteY1" fmla="*/ 2007870 h 2085773"/>
              <a:gd name="connsiteX2" fmla="*/ 914400 w 1246444"/>
              <a:gd name="connsiteY2" fmla="*/ 1143000 h 2085773"/>
              <a:gd name="connsiteX3" fmla="*/ 1200150 w 1246444"/>
              <a:gd name="connsiteY3" fmla="*/ 533400 h 2085773"/>
              <a:gd name="connsiteX4" fmla="*/ 1238250 w 1246444"/>
              <a:gd name="connsiteY4" fmla="*/ 0 h 2085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444" h="2085773">
                <a:moveTo>
                  <a:pt x="0" y="1920240"/>
                </a:moveTo>
                <a:cubicBezTo>
                  <a:pt x="295910" y="1837690"/>
                  <a:pt x="674370" y="2251710"/>
                  <a:pt x="1024890" y="2007870"/>
                </a:cubicBezTo>
                <a:cubicBezTo>
                  <a:pt x="1189084" y="1893648"/>
                  <a:pt x="885190" y="1388745"/>
                  <a:pt x="914400" y="1143000"/>
                </a:cubicBezTo>
                <a:cubicBezTo>
                  <a:pt x="943610" y="897255"/>
                  <a:pt x="1104900" y="736600"/>
                  <a:pt x="1200150" y="533400"/>
                </a:cubicBezTo>
                <a:cubicBezTo>
                  <a:pt x="1284187" y="354120"/>
                  <a:pt x="1225550" y="177800"/>
                  <a:pt x="1238250"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25" name="Text Box 12"/>
          <p:cNvSpPr txBox="1">
            <a:spLocks noChangeArrowheads="1"/>
          </p:cNvSpPr>
          <p:nvPr/>
        </p:nvSpPr>
        <p:spPr bwMode="auto">
          <a:xfrm>
            <a:off x="4296409" y="3563084"/>
            <a:ext cx="1786566" cy="400110"/>
          </a:xfrm>
          <a:prstGeom prst="rect">
            <a:avLst/>
          </a:prstGeom>
          <a:noFill/>
          <a:ln w="9525">
            <a:noFill/>
            <a:miter lim="800000"/>
            <a:headEnd/>
            <a:tailEnd/>
          </a:ln>
        </p:spPr>
        <p:txBody>
          <a:bodyPr wrap="square">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Jerusalem</a:t>
            </a:r>
          </a:p>
        </p:txBody>
      </p:sp>
      <p:sp>
        <p:nvSpPr>
          <p:cNvPr id="17" name="Text Box 7"/>
          <p:cNvSpPr txBox="1">
            <a:spLocks noChangeArrowheads="1"/>
          </p:cNvSpPr>
          <p:nvPr/>
        </p:nvSpPr>
        <p:spPr bwMode="auto">
          <a:xfrm>
            <a:off x="5905113" y="1714499"/>
            <a:ext cx="152477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Gihon Spring</a:t>
            </a:r>
          </a:p>
        </p:txBody>
      </p:sp>
      <p:sp>
        <p:nvSpPr>
          <p:cNvPr id="18" name="Line 8"/>
          <p:cNvSpPr>
            <a:spLocks noChangeShapeType="1"/>
          </p:cNvSpPr>
          <p:nvPr/>
        </p:nvSpPr>
        <p:spPr bwMode="auto">
          <a:xfrm flipH="1">
            <a:off x="5769533" y="2095499"/>
            <a:ext cx="381000" cy="381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4" name="Text Box 7"/>
          <p:cNvSpPr txBox="1">
            <a:spLocks noChangeArrowheads="1"/>
          </p:cNvSpPr>
          <p:nvPr/>
        </p:nvSpPr>
        <p:spPr bwMode="auto">
          <a:xfrm>
            <a:off x="3577897" y="533400"/>
            <a:ext cx="167385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David’s Palace</a:t>
            </a:r>
          </a:p>
        </p:txBody>
      </p:sp>
      <p:sp>
        <p:nvSpPr>
          <p:cNvPr id="26" name="Line 8"/>
          <p:cNvSpPr>
            <a:spLocks noChangeShapeType="1"/>
          </p:cNvSpPr>
          <p:nvPr/>
        </p:nvSpPr>
        <p:spPr bwMode="auto">
          <a:xfrm flipH="1">
            <a:off x="3897855" y="914400"/>
            <a:ext cx="0" cy="381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4833666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Jerusalem aerial from sw closeup"/>
          <p:cNvPicPr preferRelativeResize="0">
            <a:picLocks noChangeAspect="1" noChangeArrowheads="1"/>
          </p:cNvPicPr>
          <p:nvPr>
            <p:custDataLst>
              <p:tags r:id="rId1"/>
            </p:custDataLst>
          </p:nvPr>
        </p:nvPicPr>
        <p:blipFill>
          <a:blip r:embed="rId4"/>
          <a:srcRect/>
          <a:stretch>
            <a:fillRect/>
          </a:stretch>
        </p:blipFill>
        <p:spPr bwMode="auto">
          <a:xfrm>
            <a:off x="3175" y="0"/>
            <a:ext cx="9139238" cy="68580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Jerusalem (aerial view from the southwest)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The king also himself passed over the brook Kidron, and all the people passed over</a:t>
            </a:r>
          </a:p>
        </p:txBody>
      </p:sp>
    </p:spTree>
    <p:extLst>
      <p:ext uri="{BB962C8B-B14F-4D97-AF65-F5344CB8AC3E}">
        <p14:creationId xmlns:p14="http://schemas.microsoft.com/office/powerpoint/2010/main" val="25700024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Jerusalem aerial from sw closeup"/>
          <p:cNvPicPr preferRelativeResize="0">
            <a:picLocks noChangeAspect="1" noChangeArrowheads="1"/>
          </p:cNvPicPr>
          <p:nvPr>
            <p:custDataLst>
              <p:tags r:id="rId1"/>
            </p:custDataLst>
          </p:nvPr>
        </p:nvPicPr>
        <p:blipFill>
          <a:blip r:embed="rId4"/>
          <a:srcRect/>
          <a:stretch>
            <a:fillRect/>
          </a:stretch>
        </p:blipFill>
        <p:spPr bwMode="auto">
          <a:xfrm>
            <a:off x="3175" y="0"/>
            <a:ext cx="9139238" cy="68580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Jerusalem (aerial view from the southwest)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The king also himself passed over the brook Kidron, and all the people passed over</a:t>
            </a:r>
          </a:p>
        </p:txBody>
      </p:sp>
      <p:sp>
        <p:nvSpPr>
          <p:cNvPr id="13" name="Text Box 7"/>
          <p:cNvSpPr txBox="1">
            <a:spLocks noChangeArrowheads="1"/>
          </p:cNvSpPr>
          <p:nvPr/>
        </p:nvSpPr>
        <p:spPr bwMode="auto">
          <a:xfrm rot="1376989">
            <a:off x="5335724" y="1254702"/>
            <a:ext cx="154401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00"/>
                </a:solidFill>
                <a:effectLst>
                  <a:glow rad="76200">
                    <a:srgbClr val="000000">
                      <a:alpha val="60000"/>
                    </a:srgbClr>
                  </a:glow>
                </a:effectLst>
                <a:uLnTx/>
                <a:uFillTx/>
                <a:latin typeface="Calibri" pitchFamily="34" charset="0"/>
                <a:cs typeface="Calibri" pitchFamily="34" charset="0"/>
              </a:rPr>
              <a:t>Kidron</a:t>
            </a: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 Valley</a:t>
            </a:r>
          </a:p>
        </p:txBody>
      </p:sp>
      <p:sp>
        <p:nvSpPr>
          <p:cNvPr id="14" name="Text Box 8"/>
          <p:cNvSpPr txBox="1">
            <a:spLocks noChangeArrowheads="1"/>
          </p:cNvSpPr>
          <p:nvPr/>
        </p:nvSpPr>
        <p:spPr bwMode="auto">
          <a:xfrm rot="1391405">
            <a:off x="2530583" y="5685076"/>
            <a:ext cx="168507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00"/>
                </a:solidFill>
                <a:effectLst>
                  <a:glow rad="76200">
                    <a:srgbClr val="000000">
                      <a:alpha val="60000"/>
                    </a:srgbClr>
                  </a:glow>
                </a:effectLst>
                <a:uLnTx/>
                <a:uFillTx/>
                <a:latin typeface="Calibri" pitchFamily="34" charset="0"/>
                <a:cs typeface="Calibri" pitchFamily="34" charset="0"/>
              </a:rPr>
              <a:t>Hinnom</a:t>
            </a: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 Valley</a:t>
            </a:r>
          </a:p>
        </p:txBody>
      </p:sp>
      <p:sp>
        <p:nvSpPr>
          <p:cNvPr id="15" name="Text Box 10"/>
          <p:cNvSpPr txBox="1">
            <a:spLocks noChangeArrowheads="1"/>
          </p:cNvSpPr>
          <p:nvPr/>
        </p:nvSpPr>
        <p:spPr bwMode="auto">
          <a:xfrm rot="656604">
            <a:off x="5759910" y="3349406"/>
            <a:ext cx="160813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Central Valley</a:t>
            </a:r>
          </a:p>
        </p:txBody>
      </p:sp>
      <p:sp>
        <p:nvSpPr>
          <p:cNvPr id="16" name="Freeform 15"/>
          <p:cNvSpPr/>
          <p:nvPr/>
        </p:nvSpPr>
        <p:spPr>
          <a:xfrm>
            <a:off x="402349" y="3935923"/>
            <a:ext cx="7657196" cy="2594607"/>
          </a:xfrm>
          <a:custGeom>
            <a:avLst/>
            <a:gdLst>
              <a:gd name="connsiteX0" fmla="*/ 0 w 7657196"/>
              <a:gd name="connsiteY0" fmla="*/ 0 h 2594607"/>
              <a:gd name="connsiteX1" fmla="*/ 2740999 w 7657196"/>
              <a:gd name="connsiteY1" fmla="*/ 2112572 h 2594607"/>
              <a:gd name="connsiteX2" fmla="*/ 5393985 w 7657196"/>
              <a:gd name="connsiteY2" fmla="*/ 2414368 h 2594607"/>
              <a:gd name="connsiteX3" fmla="*/ 7657196 w 7657196"/>
              <a:gd name="connsiteY3" fmla="*/ 1031136 h 2594607"/>
            </a:gdLst>
            <a:ahLst/>
            <a:cxnLst>
              <a:cxn ang="0">
                <a:pos x="connsiteX0" y="connsiteY0"/>
              </a:cxn>
              <a:cxn ang="0">
                <a:pos x="connsiteX1" y="connsiteY1"/>
              </a:cxn>
              <a:cxn ang="0">
                <a:pos x="connsiteX2" y="connsiteY2"/>
              </a:cxn>
              <a:cxn ang="0">
                <a:pos x="connsiteX3" y="connsiteY3"/>
              </a:cxn>
            </a:cxnLst>
            <a:rect l="l" t="t" r="r" b="b"/>
            <a:pathLst>
              <a:path w="7657196" h="2594607">
                <a:moveTo>
                  <a:pt x="0" y="0"/>
                </a:moveTo>
                <a:cubicBezTo>
                  <a:pt x="921001" y="855088"/>
                  <a:pt x="1842002" y="1710177"/>
                  <a:pt x="2740999" y="2112572"/>
                </a:cubicBezTo>
                <a:cubicBezTo>
                  <a:pt x="3639997" y="2514967"/>
                  <a:pt x="4574619" y="2594607"/>
                  <a:pt x="5393985" y="2414368"/>
                </a:cubicBezTo>
                <a:cubicBezTo>
                  <a:pt x="6213351" y="2234129"/>
                  <a:pt x="7657196" y="1031136"/>
                  <a:pt x="7657196" y="1031136"/>
                </a:cubicBezTo>
              </a:path>
            </a:pathLst>
          </a:custGeom>
          <a:noFill/>
          <a:ln w="22225" cap="flat" cmpd="sng" algn="ctr">
            <a:solidFill>
              <a:srgbClr val="FFFF00"/>
            </a:solidFill>
            <a:prstDash val="solid"/>
            <a:round/>
            <a:headEnd type="triangl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7" name="Freeform 16"/>
          <p:cNvSpPr/>
          <p:nvPr/>
        </p:nvSpPr>
        <p:spPr>
          <a:xfrm>
            <a:off x="3709151" y="603592"/>
            <a:ext cx="5280825" cy="4352988"/>
          </a:xfrm>
          <a:custGeom>
            <a:avLst/>
            <a:gdLst>
              <a:gd name="connsiteX0" fmla="*/ 0 w 5280825"/>
              <a:gd name="connsiteY0" fmla="*/ 0 h 4352988"/>
              <a:gd name="connsiteX1" fmla="*/ 1194472 w 5280825"/>
              <a:gd name="connsiteY1" fmla="*/ 603592 h 4352988"/>
              <a:gd name="connsiteX2" fmla="*/ 2451812 w 5280825"/>
              <a:gd name="connsiteY2" fmla="*/ 1156885 h 4352988"/>
              <a:gd name="connsiteX3" fmla="*/ 2652986 w 5280825"/>
              <a:gd name="connsiteY3" fmla="*/ 1823351 h 4352988"/>
              <a:gd name="connsiteX4" fmla="*/ 3105628 w 5280825"/>
              <a:gd name="connsiteY4" fmla="*/ 2175446 h 4352988"/>
              <a:gd name="connsiteX5" fmla="*/ 3671431 w 5280825"/>
              <a:gd name="connsiteY5" fmla="*/ 2552691 h 4352988"/>
              <a:gd name="connsiteX6" fmla="*/ 4350394 w 5280825"/>
              <a:gd name="connsiteY6" fmla="*/ 3344906 h 4352988"/>
              <a:gd name="connsiteX7" fmla="*/ 4601862 w 5280825"/>
              <a:gd name="connsiteY7" fmla="*/ 3860474 h 4352988"/>
              <a:gd name="connsiteX8" fmla="*/ 4664729 w 5280825"/>
              <a:gd name="connsiteY8" fmla="*/ 4174845 h 4352988"/>
              <a:gd name="connsiteX9" fmla="*/ 4979064 w 5280825"/>
              <a:gd name="connsiteY9" fmla="*/ 4325743 h 4352988"/>
              <a:gd name="connsiteX10" fmla="*/ 5280825 w 5280825"/>
              <a:gd name="connsiteY10" fmla="*/ 4338318 h 4352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80825" h="4352988">
                <a:moveTo>
                  <a:pt x="0" y="0"/>
                </a:moveTo>
                <a:cubicBezTo>
                  <a:pt x="392918" y="205389"/>
                  <a:pt x="785837" y="410778"/>
                  <a:pt x="1194472" y="603592"/>
                </a:cubicBezTo>
                <a:cubicBezTo>
                  <a:pt x="1603107" y="796406"/>
                  <a:pt x="2208726" y="953592"/>
                  <a:pt x="2451812" y="1156885"/>
                </a:cubicBezTo>
                <a:cubicBezTo>
                  <a:pt x="2694898" y="1360178"/>
                  <a:pt x="2544017" y="1653591"/>
                  <a:pt x="2652986" y="1823351"/>
                </a:cubicBezTo>
                <a:cubicBezTo>
                  <a:pt x="2761955" y="1993111"/>
                  <a:pt x="2935887" y="2053889"/>
                  <a:pt x="3105628" y="2175446"/>
                </a:cubicBezTo>
                <a:cubicBezTo>
                  <a:pt x="3275369" y="2297003"/>
                  <a:pt x="3463970" y="2357781"/>
                  <a:pt x="3671431" y="2552691"/>
                </a:cubicBezTo>
                <a:cubicBezTo>
                  <a:pt x="3878892" y="2747601"/>
                  <a:pt x="4195322" y="3126942"/>
                  <a:pt x="4350394" y="3344906"/>
                </a:cubicBezTo>
                <a:cubicBezTo>
                  <a:pt x="4505466" y="3562870"/>
                  <a:pt x="4549473" y="3722151"/>
                  <a:pt x="4601862" y="3860474"/>
                </a:cubicBezTo>
                <a:cubicBezTo>
                  <a:pt x="4654251" y="3998797"/>
                  <a:pt x="4601862" y="4097300"/>
                  <a:pt x="4664729" y="4174845"/>
                </a:cubicBezTo>
                <a:cubicBezTo>
                  <a:pt x="4727596" y="4252390"/>
                  <a:pt x="4876381" y="4298498"/>
                  <a:pt x="4979064" y="4325743"/>
                </a:cubicBezTo>
                <a:cubicBezTo>
                  <a:pt x="5081747" y="4352988"/>
                  <a:pt x="5280825" y="4338318"/>
                  <a:pt x="5280825" y="4338318"/>
                </a:cubicBezTo>
              </a:path>
            </a:pathLst>
          </a:custGeom>
          <a:noFill/>
          <a:ln w="22225" cap="flat" cmpd="sng" algn="ctr">
            <a:solidFill>
              <a:srgbClr val="FFFF00"/>
            </a:solidFill>
            <a:prstDash val="solid"/>
            <a:round/>
            <a:headEnd type="triangl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solidFill>
                  <a:srgbClr val="FFFF00"/>
                </a:solidFill>
              </a:ln>
              <a:solidFill>
                <a:srgbClr val="FFFF00"/>
              </a:solidFill>
              <a:effectLst/>
              <a:uLnTx/>
              <a:uFillTx/>
              <a:latin typeface="Calibri" pitchFamily="34" charset="0"/>
              <a:ea typeface="+mn-ea"/>
              <a:cs typeface="+mn-cs"/>
            </a:endParaRPr>
          </a:p>
        </p:txBody>
      </p:sp>
      <p:sp>
        <p:nvSpPr>
          <p:cNvPr id="18" name="Freeform 17"/>
          <p:cNvSpPr/>
          <p:nvPr/>
        </p:nvSpPr>
        <p:spPr>
          <a:xfrm>
            <a:off x="2929601" y="1949099"/>
            <a:ext cx="4538994" cy="1986824"/>
          </a:xfrm>
          <a:custGeom>
            <a:avLst/>
            <a:gdLst>
              <a:gd name="connsiteX0" fmla="*/ 0 w 4538994"/>
              <a:gd name="connsiteY0" fmla="*/ 0 h 1986824"/>
              <a:gd name="connsiteX1" fmla="*/ 1886008 w 4538994"/>
              <a:gd name="connsiteY1" fmla="*/ 553293 h 1986824"/>
              <a:gd name="connsiteX2" fmla="*/ 2590118 w 4538994"/>
              <a:gd name="connsiteY2" fmla="*/ 1433531 h 1986824"/>
              <a:gd name="connsiteX3" fmla="*/ 3080481 w 4538994"/>
              <a:gd name="connsiteY3" fmla="*/ 1710178 h 1986824"/>
              <a:gd name="connsiteX4" fmla="*/ 4538994 w 4538994"/>
              <a:gd name="connsiteY4" fmla="*/ 1986824 h 1986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8994" h="1986824">
                <a:moveTo>
                  <a:pt x="0" y="0"/>
                </a:moveTo>
                <a:cubicBezTo>
                  <a:pt x="727161" y="157185"/>
                  <a:pt x="1454322" y="314371"/>
                  <a:pt x="1886008" y="553293"/>
                </a:cubicBezTo>
                <a:cubicBezTo>
                  <a:pt x="2317694" y="792215"/>
                  <a:pt x="2391039" y="1240717"/>
                  <a:pt x="2590118" y="1433531"/>
                </a:cubicBezTo>
                <a:cubicBezTo>
                  <a:pt x="2789197" y="1626345"/>
                  <a:pt x="2755668" y="1617963"/>
                  <a:pt x="3080481" y="1710178"/>
                </a:cubicBezTo>
                <a:cubicBezTo>
                  <a:pt x="3405294" y="1802394"/>
                  <a:pt x="4538994" y="1986824"/>
                  <a:pt x="4538994" y="1986824"/>
                </a:cubicBezTo>
              </a:path>
            </a:pathLst>
          </a:custGeom>
          <a:noFill/>
          <a:ln w="22225" cap="flat" cmpd="sng" algn="ctr">
            <a:solidFill>
              <a:srgbClr val="FFFF00"/>
            </a:solidFill>
            <a:prstDash val="solid"/>
            <a:round/>
            <a:headEnd type="triangl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8"/>
          <p:cNvSpPr txBox="1">
            <a:spLocks noChangeArrowheads="1"/>
          </p:cNvSpPr>
          <p:nvPr/>
        </p:nvSpPr>
        <p:spPr bwMode="auto">
          <a:xfrm>
            <a:off x="2749678" y="3958358"/>
            <a:ext cx="147668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Western Hill</a:t>
            </a:r>
          </a:p>
        </p:txBody>
      </p:sp>
      <p:sp>
        <p:nvSpPr>
          <p:cNvPr id="19" name="Text Box 8"/>
          <p:cNvSpPr txBox="1">
            <a:spLocks noChangeArrowheads="1"/>
          </p:cNvSpPr>
          <p:nvPr/>
        </p:nvSpPr>
        <p:spPr bwMode="auto">
          <a:xfrm>
            <a:off x="6863153" y="464582"/>
            <a:ext cx="185659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Mount of Olives</a:t>
            </a:r>
          </a:p>
        </p:txBody>
      </p:sp>
    </p:spTree>
    <p:extLst>
      <p:ext uri="{BB962C8B-B14F-4D97-AF65-F5344CB8AC3E}">
        <p14:creationId xmlns:p14="http://schemas.microsoft.com/office/powerpoint/2010/main" val="1167471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Mark IBEX 2019-pcb\Gezer\Gezer Solomonic gate from east, mjb190220074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l="833"/>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Solomonic gate at Gezer (from the east)</a:t>
            </a:r>
          </a:p>
        </p:txBody>
      </p:sp>
      <p:sp>
        <p:nvSpPr>
          <p:cNvPr id="3" name="Text Placeholder 2"/>
          <p:cNvSpPr>
            <a:spLocks noGrp="1"/>
          </p:cNvSpPr>
          <p:nvPr>
            <p:ph type="body" sz="quarter" idx="12"/>
          </p:nvPr>
        </p:nvSpPr>
        <p:spPr/>
        <p:txBody>
          <a:bodyPr/>
          <a:lstStyle/>
          <a:p>
            <a:r>
              <a:rPr lang="en-US" dirty="0"/>
              <a:t>15:2</a:t>
            </a:r>
          </a:p>
        </p:txBody>
      </p:sp>
      <p:sp>
        <p:nvSpPr>
          <p:cNvPr id="4" name="Title 3"/>
          <p:cNvSpPr>
            <a:spLocks noGrp="1"/>
          </p:cNvSpPr>
          <p:nvPr>
            <p:ph type="title"/>
          </p:nvPr>
        </p:nvSpPr>
        <p:spPr/>
        <p:txBody>
          <a:bodyPr/>
          <a:lstStyle/>
          <a:p>
            <a:r>
              <a:rPr lang="en-US" dirty="0"/>
              <a:t>Absalom rose up early and stood beside the way of the gate</a:t>
            </a:r>
          </a:p>
        </p:txBody>
      </p:sp>
      <p:sp>
        <p:nvSpPr>
          <p:cNvPr id="9" name="Text Box 16"/>
          <p:cNvSpPr txBox="1">
            <a:spLocks noChangeArrowheads="1"/>
          </p:cNvSpPr>
          <p:nvPr/>
        </p:nvSpPr>
        <p:spPr bwMode="auto">
          <a:xfrm>
            <a:off x="5413645" y="2222431"/>
            <a:ext cx="105990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FF"/>
                </a:solidFill>
                <a:effectLst>
                  <a:glow rad="76200">
                    <a:srgbClr val="000000">
                      <a:alpha val="60000"/>
                    </a:srgbClr>
                  </a:glow>
                </a:effectLst>
                <a:latin typeface="Calibri" pitchFamily="34" charset="0"/>
                <a:cs typeface="Calibri" pitchFamily="34" charset="0"/>
              </a:rPr>
              <a:t>Benches</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0" name="Line 9"/>
          <p:cNvSpPr>
            <a:spLocks noChangeShapeType="1"/>
          </p:cNvSpPr>
          <p:nvPr/>
        </p:nvSpPr>
        <p:spPr bwMode="auto">
          <a:xfrm flipH="1">
            <a:off x="5078964" y="2622542"/>
            <a:ext cx="559836" cy="625514"/>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Line 9"/>
          <p:cNvSpPr>
            <a:spLocks noChangeShapeType="1"/>
          </p:cNvSpPr>
          <p:nvPr/>
        </p:nvSpPr>
        <p:spPr bwMode="auto">
          <a:xfrm>
            <a:off x="6381749" y="2635519"/>
            <a:ext cx="523875" cy="612537"/>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4913233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Jerusalem aerial from east"/>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Jerusalem (aerial view from the east)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The king also himself passed over the brook Kidron, and all the people passed over</a:t>
            </a:r>
          </a:p>
        </p:txBody>
      </p:sp>
    </p:spTree>
    <p:extLst>
      <p:ext uri="{BB962C8B-B14F-4D97-AF65-F5344CB8AC3E}">
        <p14:creationId xmlns:p14="http://schemas.microsoft.com/office/powerpoint/2010/main" val="10041065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Jerusalem aerial from east"/>
          <p:cNvPicPr preferRelativeResize="0">
            <a:picLocks noChangeAspect="1" noChangeArrowheads="1"/>
          </p:cNvPicPr>
          <p:nvPr>
            <p:custDataLst>
              <p:tags r:id="rId1"/>
            </p:custDataLst>
          </p:nvPr>
        </p:nvPicPr>
        <p:blipFill>
          <a:blip r:embed="rId4"/>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Jerusalem (aerial view from the east)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The king also himself passed over the brook Kidron, and all the people passed over</a:t>
            </a:r>
          </a:p>
        </p:txBody>
      </p:sp>
      <p:sp>
        <p:nvSpPr>
          <p:cNvPr id="19" name="Line 7"/>
          <p:cNvSpPr>
            <a:spLocks noChangeShapeType="1"/>
          </p:cNvSpPr>
          <p:nvPr/>
        </p:nvSpPr>
        <p:spPr bwMode="auto">
          <a:xfrm flipV="1">
            <a:off x="2743200" y="5105400"/>
            <a:ext cx="8382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0" name="Text Box 9"/>
          <p:cNvSpPr txBox="1">
            <a:spLocks noChangeArrowheads="1"/>
          </p:cNvSpPr>
          <p:nvPr/>
        </p:nvSpPr>
        <p:spPr bwMode="auto">
          <a:xfrm>
            <a:off x="2668552" y="590490"/>
            <a:ext cx="98904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Knesset</a:t>
            </a:r>
          </a:p>
        </p:txBody>
      </p:sp>
      <p:sp>
        <p:nvSpPr>
          <p:cNvPr id="21" name="Text Box 10"/>
          <p:cNvSpPr txBox="1">
            <a:spLocks noChangeArrowheads="1"/>
          </p:cNvSpPr>
          <p:nvPr/>
        </p:nvSpPr>
        <p:spPr bwMode="auto">
          <a:xfrm rot="20973454">
            <a:off x="1828800" y="2587795"/>
            <a:ext cx="168507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Hinnom</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Valley</a:t>
            </a:r>
          </a:p>
        </p:txBody>
      </p:sp>
      <p:sp>
        <p:nvSpPr>
          <p:cNvPr id="22" name="Text Box 11"/>
          <p:cNvSpPr txBox="1">
            <a:spLocks noChangeArrowheads="1"/>
          </p:cNvSpPr>
          <p:nvPr/>
        </p:nvSpPr>
        <p:spPr bwMode="auto">
          <a:xfrm>
            <a:off x="1143000" y="5562600"/>
            <a:ext cx="165391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Hill of Offense</a:t>
            </a:r>
          </a:p>
        </p:txBody>
      </p:sp>
      <p:sp>
        <p:nvSpPr>
          <p:cNvPr id="23" name="Text Box 12"/>
          <p:cNvSpPr txBox="1">
            <a:spLocks noChangeArrowheads="1"/>
          </p:cNvSpPr>
          <p:nvPr/>
        </p:nvSpPr>
        <p:spPr bwMode="auto">
          <a:xfrm rot="21247520">
            <a:off x="3293022" y="4376145"/>
            <a:ext cx="154401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Kidron</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Valley</a:t>
            </a:r>
          </a:p>
        </p:txBody>
      </p:sp>
      <p:sp>
        <p:nvSpPr>
          <p:cNvPr id="24" name="Freeform 23"/>
          <p:cNvSpPr/>
          <p:nvPr/>
        </p:nvSpPr>
        <p:spPr>
          <a:xfrm>
            <a:off x="339482" y="4617060"/>
            <a:ext cx="7103967" cy="941017"/>
          </a:xfrm>
          <a:custGeom>
            <a:avLst/>
            <a:gdLst>
              <a:gd name="connsiteX0" fmla="*/ 7103967 w 7103967"/>
              <a:gd name="connsiteY0" fmla="*/ 73353 h 941017"/>
              <a:gd name="connsiteX1" fmla="*/ 5481999 w 7103967"/>
              <a:gd name="connsiteY1" fmla="*/ 236826 h 941017"/>
              <a:gd name="connsiteX2" fmla="*/ 4916196 w 7103967"/>
              <a:gd name="connsiteY2" fmla="*/ 10479 h 941017"/>
              <a:gd name="connsiteX3" fmla="*/ 3809738 w 7103967"/>
              <a:gd name="connsiteY3" fmla="*/ 173952 h 941017"/>
              <a:gd name="connsiteX4" fmla="*/ 2527252 w 7103967"/>
              <a:gd name="connsiteY4" fmla="*/ 236826 h 941017"/>
              <a:gd name="connsiteX5" fmla="*/ 1546527 w 7103967"/>
              <a:gd name="connsiteY5" fmla="*/ 111078 h 941017"/>
              <a:gd name="connsiteX6" fmla="*/ 1181899 w 7103967"/>
              <a:gd name="connsiteY6" fmla="*/ 412874 h 941017"/>
              <a:gd name="connsiteX7" fmla="*/ 0 w 7103967"/>
              <a:gd name="connsiteY7" fmla="*/ 941017 h 94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03967" h="941017">
                <a:moveTo>
                  <a:pt x="7103967" y="73353"/>
                </a:moveTo>
                <a:cubicBezTo>
                  <a:pt x="6475297" y="160329"/>
                  <a:pt x="5846627" y="247305"/>
                  <a:pt x="5481999" y="236826"/>
                </a:cubicBezTo>
                <a:cubicBezTo>
                  <a:pt x="5117371" y="226347"/>
                  <a:pt x="5194906" y="20958"/>
                  <a:pt x="4916196" y="10479"/>
                </a:cubicBezTo>
                <a:cubicBezTo>
                  <a:pt x="4637486" y="0"/>
                  <a:pt x="4207895" y="136228"/>
                  <a:pt x="3809738" y="173952"/>
                </a:cubicBezTo>
                <a:cubicBezTo>
                  <a:pt x="3411581" y="211676"/>
                  <a:pt x="2904454" y="247305"/>
                  <a:pt x="2527252" y="236826"/>
                </a:cubicBezTo>
                <a:cubicBezTo>
                  <a:pt x="2150050" y="226347"/>
                  <a:pt x="1770753" y="81737"/>
                  <a:pt x="1546527" y="111078"/>
                </a:cubicBezTo>
                <a:cubicBezTo>
                  <a:pt x="1322302" y="140419"/>
                  <a:pt x="1439654" y="274551"/>
                  <a:pt x="1181899" y="412874"/>
                </a:cubicBezTo>
                <a:cubicBezTo>
                  <a:pt x="924144" y="551197"/>
                  <a:pt x="0" y="941017"/>
                  <a:pt x="0" y="941017"/>
                </a:cubicBezTo>
              </a:path>
            </a:pathLst>
          </a:custGeom>
          <a:noFill/>
          <a:ln w="22225" cap="flat" cmpd="sng" algn="ctr">
            <a:solidFill>
              <a:srgbClr val="FFFFFF"/>
            </a:solidFill>
            <a:prstDash val="solid"/>
            <a:round/>
            <a:headEnd type="triangl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5" name="Freeform 24"/>
          <p:cNvSpPr/>
          <p:nvPr/>
        </p:nvSpPr>
        <p:spPr>
          <a:xfrm>
            <a:off x="1389360" y="2534125"/>
            <a:ext cx="3715438" cy="1961675"/>
          </a:xfrm>
          <a:custGeom>
            <a:avLst/>
            <a:gdLst>
              <a:gd name="connsiteX0" fmla="*/ 3715438 w 3715438"/>
              <a:gd name="connsiteY0" fmla="*/ 0 h 1961675"/>
              <a:gd name="connsiteX1" fmla="*/ 3413676 w 3715438"/>
              <a:gd name="connsiteY1" fmla="*/ 289222 h 1961675"/>
              <a:gd name="connsiteX2" fmla="*/ 2810153 w 3715438"/>
              <a:gd name="connsiteY2" fmla="*/ 339521 h 1961675"/>
              <a:gd name="connsiteX3" fmla="*/ 2068323 w 3715438"/>
              <a:gd name="connsiteY3" fmla="*/ 377245 h 1961675"/>
              <a:gd name="connsiteX4" fmla="*/ 1351640 w 3715438"/>
              <a:gd name="connsiteY4" fmla="*/ 465269 h 1961675"/>
              <a:gd name="connsiteX5" fmla="*/ 810984 w 3715438"/>
              <a:gd name="connsiteY5" fmla="*/ 591018 h 1961675"/>
              <a:gd name="connsiteX6" fmla="*/ 270328 w 3715438"/>
              <a:gd name="connsiteY6" fmla="*/ 829939 h 1961675"/>
              <a:gd name="connsiteX7" fmla="*/ 56580 w 3715438"/>
              <a:gd name="connsiteY7" fmla="*/ 1144310 h 1961675"/>
              <a:gd name="connsiteX8" fmla="*/ 44007 w 3715438"/>
              <a:gd name="connsiteY8" fmla="*/ 1446106 h 1961675"/>
              <a:gd name="connsiteX9" fmla="*/ 320621 w 3715438"/>
              <a:gd name="connsiteY9" fmla="*/ 1961675 h 196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15438" h="1961675">
                <a:moveTo>
                  <a:pt x="3715438" y="0"/>
                </a:moveTo>
                <a:cubicBezTo>
                  <a:pt x="3639997" y="116317"/>
                  <a:pt x="3564557" y="232635"/>
                  <a:pt x="3413676" y="289222"/>
                </a:cubicBezTo>
                <a:cubicBezTo>
                  <a:pt x="3262795" y="345809"/>
                  <a:pt x="3034378" y="324851"/>
                  <a:pt x="2810153" y="339521"/>
                </a:cubicBezTo>
                <a:cubicBezTo>
                  <a:pt x="2585928" y="354191"/>
                  <a:pt x="2311408" y="356287"/>
                  <a:pt x="2068323" y="377245"/>
                </a:cubicBezTo>
                <a:cubicBezTo>
                  <a:pt x="1825238" y="398203"/>
                  <a:pt x="1561197" y="429640"/>
                  <a:pt x="1351640" y="465269"/>
                </a:cubicBezTo>
                <a:cubicBezTo>
                  <a:pt x="1142084" y="500898"/>
                  <a:pt x="991203" y="530240"/>
                  <a:pt x="810984" y="591018"/>
                </a:cubicBezTo>
                <a:cubicBezTo>
                  <a:pt x="630765" y="651796"/>
                  <a:pt x="396062" y="737724"/>
                  <a:pt x="270328" y="829939"/>
                </a:cubicBezTo>
                <a:cubicBezTo>
                  <a:pt x="144594" y="922154"/>
                  <a:pt x="94300" y="1041615"/>
                  <a:pt x="56580" y="1144310"/>
                </a:cubicBezTo>
                <a:cubicBezTo>
                  <a:pt x="18860" y="1247005"/>
                  <a:pt x="0" y="1309879"/>
                  <a:pt x="44007" y="1446106"/>
                </a:cubicBezTo>
                <a:cubicBezTo>
                  <a:pt x="88014" y="1582334"/>
                  <a:pt x="320621" y="1961675"/>
                  <a:pt x="320621" y="1961675"/>
                </a:cubicBezTo>
              </a:path>
            </a:pathLst>
          </a:custGeom>
          <a:noFill/>
          <a:ln w="22225" cap="flat" cmpd="sng" algn="ctr">
            <a:solidFill>
              <a:srgbClr val="FFFFFF"/>
            </a:solidFill>
            <a:prstDash val="solid"/>
            <a:round/>
            <a:headEnd type="triangl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6" name="Freeform 25"/>
          <p:cNvSpPr/>
          <p:nvPr/>
        </p:nvSpPr>
        <p:spPr>
          <a:xfrm>
            <a:off x="2879307" y="3634127"/>
            <a:ext cx="3130775" cy="943113"/>
          </a:xfrm>
          <a:custGeom>
            <a:avLst/>
            <a:gdLst>
              <a:gd name="connsiteX0" fmla="*/ 3130775 w 3130775"/>
              <a:gd name="connsiteY0" fmla="*/ 0 h 943113"/>
              <a:gd name="connsiteX1" fmla="*/ 1785422 w 3130775"/>
              <a:gd name="connsiteY1" fmla="*/ 339520 h 943113"/>
              <a:gd name="connsiteX2" fmla="*/ 716683 w 3130775"/>
              <a:gd name="connsiteY2" fmla="*/ 440119 h 943113"/>
              <a:gd name="connsiteX3" fmla="*/ 0 w 3130775"/>
              <a:gd name="connsiteY3" fmla="*/ 943113 h 943113"/>
            </a:gdLst>
            <a:ahLst/>
            <a:cxnLst>
              <a:cxn ang="0">
                <a:pos x="connsiteX0" y="connsiteY0"/>
              </a:cxn>
              <a:cxn ang="0">
                <a:pos x="connsiteX1" y="connsiteY1"/>
              </a:cxn>
              <a:cxn ang="0">
                <a:pos x="connsiteX2" y="connsiteY2"/>
              </a:cxn>
              <a:cxn ang="0">
                <a:pos x="connsiteX3" y="connsiteY3"/>
              </a:cxn>
            </a:cxnLst>
            <a:rect l="l" t="t" r="r" b="b"/>
            <a:pathLst>
              <a:path w="3130775" h="943113">
                <a:moveTo>
                  <a:pt x="3130775" y="0"/>
                </a:moveTo>
                <a:cubicBezTo>
                  <a:pt x="2659273" y="133083"/>
                  <a:pt x="2187771" y="266167"/>
                  <a:pt x="1785422" y="339520"/>
                </a:cubicBezTo>
                <a:cubicBezTo>
                  <a:pt x="1383073" y="412873"/>
                  <a:pt x="1014253" y="339520"/>
                  <a:pt x="716683" y="440119"/>
                </a:cubicBezTo>
                <a:cubicBezTo>
                  <a:pt x="419113" y="540718"/>
                  <a:pt x="0" y="943113"/>
                  <a:pt x="0" y="943113"/>
                </a:cubicBezTo>
              </a:path>
            </a:pathLst>
          </a:custGeom>
          <a:noFill/>
          <a:ln w="22225" cap="flat" cmpd="sng" algn="ctr">
            <a:solidFill>
              <a:srgbClr val="FFFFFF"/>
            </a:solidFill>
            <a:prstDash val="solid"/>
            <a:round/>
            <a:headEnd type="triangl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7" name="Text Box 15"/>
          <p:cNvSpPr txBox="1">
            <a:spLocks noChangeArrowheads="1"/>
          </p:cNvSpPr>
          <p:nvPr/>
        </p:nvSpPr>
        <p:spPr bwMode="auto">
          <a:xfrm rot="20813941">
            <a:off x="4311049" y="3453650"/>
            <a:ext cx="160813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Central Valley</a:t>
            </a:r>
          </a:p>
        </p:txBody>
      </p:sp>
      <p:sp>
        <p:nvSpPr>
          <p:cNvPr id="28" name="Oval 27"/>
          <p:cNvSpPr/>
          <p:nvPr/>
        </p:nvSpPr>
        <p:spPr>
          <a:xfrm>
            <a:off x="2834640" y="990600"/>
            <a:ext cx="6096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9" name="Oval 28"/>
          <p:cNvSpPr/>
          <p:nvPr/>
        </p:nvSpPr>
        <p:spPr>
          <a:xfrm>
            <a:off x="3291840" y="2133600"/>
            <a:ext cx="6096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0" name="Text Box 9"/>
          <p:cNvSpPr txBox="1">
            <a:spLocks noChangeArrowheads="1"/>
          </p:cNvSpPr>
          <p:nvPr/>
        </p:nvSpPr>
        <p:spPr bwMode="auto">
          <a:xfrm>
            <a:off x="3581400" y="1752600"/>
            <a:ext cx="189875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King David Hotel</a:t>
            </a:r>
          </a:p>
        </p:txBody>
      </p:sp>
      <p:sp>
        <p:nvSpPr>
          <p:cNvPr id="18" name="Text Box 11">
            <a:extLst>
              <a:ext uri="{FF2B5EF4-FFF2-40B4-BE49-F238E27FC236}">
                <a16:creationId xmlns:a16="http://schemas.microsoft.com/office/drawing/2014/main" id="{1FEB9168-4BAF-4815-A697-1D49073DA5CA}"/>
              </a:ext>
            </a:extLst>
          </p:cNvPr>
          <p:cNvSpPr txBox="1">
            <a:spLocks noChangeArrowheads="1"/>
          </p:cNvSpPr>
          <p:nvPr/>
        </p:nvSpPr>
        <p:spPr bwMode="auto">
          <a:xfrm>
            <a:off x="6792258" y="5410200"/>
            <a:ext cx="185659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Mount of Olives</a:t>
            </a:r>
          </a:p>
        </p:txBody>
      </p:sp>
    </p:spTree>
    <p:extLst>
      <p:ext uri="{BB962C8B-B14F-4D97-AF65-F5344CB8AC3E}">
        <p14:creationId xmlns:p14="http://schemas.microsoft.com/office/powerpoint/2010/main" val="353255095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1b PLBL, PCB size\03 Jerusalem\Mount of Olives\Mount of Olives, Kidron Valley from City of David, tb042306038.jpg"/>
          <p:cNvPicPr>
            <a:picLocks noChangeAspect="1" noChangeArrowheads="1"/>
          </p:cNvPicPr>
          <p:nvPr/>
        </p:nvPicPr>
        <p:blipFill rotWithShape="1">
          <a:blip r:embed="rId3">
            <a:extLs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Mount of Olives and the Kidron Valley from the City of David (from the southwest)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The king also himself passed over the brook Kidron, and all the people passed over</a:t>
            </a:r>
          </a:p>
        </p:txBody>
      </p:sp>
    </p:spTree>
    <p:extLst>
      <p:ext uri="{BB962C8B-B14F-4D97-AF65-F5344CB8AC3E}">
        <p14:creationId xmlns:p14="http://schemas.microsoft.com/office/powerpoint/2010/main" val="100712452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Kidron Valley and the eastern slope of the City of David (from the north)</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The king also himself passed over the brook Kidron, and all the people passed over</a:t>
            </a:r>
          </a:p>
        </p:txBody>
      </p:sp>
      <p:pic>
        <p:nvPicPr>
          <p:cNvPr id="5" name="Picture 4" descr="Kidron Valley from north, tb051908131-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70868685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1b PLBL, PCB size\03 Jerusalem\Valleys of Jerusalem\Kidron Valley view south from Tomb of Zechariah, tb0126032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Kidron Valley (from the north, from the Tomb of Zechariah)</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The king also himself passed over the brook Kidron, and all the people passed over</a:t>
            </a:r>
          </a:p>
        </p:txBody>
      </p:sp>
      <p:sp>
        <p:nvSpPr>
          <p:cNvPr id="6" name="Freeform 5"/>
          <p:cNvSpPr/>
          <p:nvPr/>
        </p:nvSpPr>
        <p:spPr>
          <a:xfrm>
            <a:off x="4323394" y="3711575"/>
            <a:ext cx="2902907" cy="2663825"/>
          </a:xfrm>
          <a:custGeom>
            <a:avLst/>
            <a:gdLst>
              <a:gd name="connsiteX0" fmla="*/ 2305050 w 2800350"/>
              <a:gd name="connsiteY0" fmla="*/ 0 h 2533650"/>
              <a:gd name="connsiteX1" fmla="*/ 2381250 w 2800350"/>
              <a:gd name="connsiteY1" fmla="*/ 38100 h 2533650"/>
              <a:gd name="connsiteX2" fmla="*/ 2800350 w 2800350"/>
              <a:gd name="connsiteY2" fmla="*/ 285750 h 2533650"/>
              <a:gd name="connsiteX3" fmla="*/ 2552700 w 2800350"/>
              <a:gd name="connsiteY3" fmla="*/ 419100 h 2533650"/>
              <a:gd name="connsiteX4" fmla="*/ 2476500 w 2800350"/>
              <a:gd name="connsiteY4" fmla="*/ 457200 h 2533650"/>
              <a:gd name="connsiteX5" fmla="*/ 0 w 2800350"/>
              <a:gd name="connsiteY5" fmla="*/ 1562100 h 2533650"/>
              <a:gd name="connsiteX6" fmla="*/ 2571750 w 2800350"/>
              <a:gd name="connsiteY6" fmla="*/ 2533650 h 2533650"/>
              <a:gd name="connsiteX0" fmla="*/ 2338201 w 2833501"/>
              <a:gd name="connsiteY0" fmla="*/ 0 h 2533650"/>
              <a:gd name="connsiteX1" fmla="*/ 2414401 w 2833501"/>
              <a:gd name="connsiteY1" fmla="*/ 38100 h 2533650"/>
              <a:gd name="connsiteX2" fmla="*/ 2833501 w 2833501"/>
              <a:gd name="connsiteY2" fmla="*/ 285750 h 2533650"/>
              <a:gd name="connsiteX3" fmla="*/ 2585851 w 2833501"/>
              <a:gd name="connsiteY3" fmla="*/ 419100 h 2533650"/>
              <a:gd name="connsiteX4" fmla="*/ 2509651 w 2833501"/>
              <a:gd name="connsiteY4" fmla="*/ 457200 h 2533650"/>
              <a:gd name="connsiteX5" fmla="*/ 33151 w 2833501"/>
              <a:gd name="connsiteY5" fmla="*/ 1562100 h 2533650"/>
              <a:gd name="connsiteX6" fmla="*/ 2604901 w 2833501"/>
              <a:gd name="connsiteY6" fmla="*/ 2533650 h 2533650"/>
              <a:gd name="connsiteX0" fmla="*/ 2322085 w 2817385"/>
              <a:gd name="connsiteY0" fmla="*/ 0 h 2533650"/>
              <a:gd name="connsiteX1" fmla="*/ 2398285 w 2817385"/>
              <a:gd name="connsiteY1" fmla="*/ 38100 h 2533650"/>
              <a:gd name="connsiteX2" fmla="*/ 2817385 w 2817385"/>
              <a:gd name="connsiteY2" fmla="*/ 285750 h 2533650"/>
              <a:gd name="connsiteX3" fmla="*/ 2569735 w 2817385"/>
              <a:gd name="connsiteY3" fmla="*/ 419100 h 2533650"/>
              <a:gd name="connsiteX4" fmla="*/ 2493535 w 2817385"/>
              <a:gd name="connsiteY4" fmla="*/ 457200 h 2533650"/>
              <a:gd name="connsiteX5" fmla="*/ 17035 w 2817385"/>
              <a:gd name="connsiteY5" fmla="*/ 1562100 h 2533650"/>
              <a:gd name="connsiteX6" fmla="*/ 2588785 w 2817385"/>
              <a:gd name="connsiteY6" fmla="*/ 2533650 h 2533650"/>
              <a:gd name="connsiteX0" fmla="*/ 2322085 w 2844955"/>
              <a:gd name="connsiteY0" fmla="*/ 0 h 2533650"/>
              <a:gd name="connsiteX1" fmla="*/ 2398285 w 2844955"/>
              <a:gd name="connsiteY1" fmla="*/ 38100 h 2533650"/>
              <a:gd name="connsiteX2" fmla="*/ 2817385 w 2844955"/>
              <a:gd name="connsiteY2" fmla="*/ 285750 h 2533650"/>
              <a:gd name="connsiteX3" fmla="*/ 2493535 w 2844955"/>
              <a:gd name="connsiteY3" fmla="*/ 457200 h 2533650"/>
              <a:gd name="connsiteX4" fmla="*/ 17035 w 2844955"/>
              <a:gd name="connsiteY4" fmla="*/ 1562100 h 2533650"/>
              <a:gd name="connsiteX5" fmla="*/ 2588785 w 2844955"/>
              <a:gd name="connsiteY5" fmla="*/ 2533650 h 2533650"/>
              <a:gd name="connsiteX0" fmla="*/ 2322085 w 2844955"/>
              <a:gd name="connsiteY0" fmla="*/ 0 h 2533650"/>
              <a:gd name="connsiteX1" fmla="*/ 2398285 w 2844955"/>
              <a:gd name="connsiteY1" fmla="*/ 38100 h 2533650"/>
              <a:gd name="connsiteX2" fmla="*/ 2817385 w 2844955"/>
              <a:gd name="connsiteY2" fmla="*/ 285750 h 2533650"/>
              <a:gd name="connsiteX3" fmla="*/ 2493535 w 2844955"/>
              <a:gd name="connsiteY3" fmla="*/ 457200 h 2533650"/>
              <a:gd name="connsiteX4" fmla="*/ 17035 w 2844955"/>
              <a:gd name="connsiteY4" fmla="*/ 1562100 h 2533650"/>
              <a:gd name="connsiteX5" fmla="*/ 2588785 w 2844955"/>
              <a:gd name="connsiteY5" fmla="*/ 2533650 h 2533650"/>
              <a:gd name="connsiteX0" fmla="*/ 2305662 w 2917950"/>
              <a:gd name="connsiteY0" fmla="*/ 0 h 2533650"/>
              <a:gd name="connsiteX1" fmla="*/ 2381862 w 2917950"/>
              <a:gd name="connsiteY1" fmla="*/ 38100 h 2533650"/>
              <a:gd name="connsiteX2" fmla="*/ 2800962 w 2917950"/>
              <a:gd name="connsiteY2" fmla="*/ 285750 h 2533650"/>
              <a:gd name="connsiteX3" fmla="*/ 612 w 2917950"/>
              <a:gd name="connsiteY3" fmla="*/ 1562100 h 2533650"/>
              <a:gd name="connsiteX4" fmla="*/ 2572362 w 2917950"/>
              <a:gd name="connsiteY4" fmla="*/ 2533650 h 2533650"/>
              <a:gd name="connsiteX0" fmla="*/ 2305186 w 2811322"/>
              <a:gd name="connsiteY0" fmla="*/ 0 h 2533650"/>
              <a:gd name="connsiteX1" fmla="*/ 2381386 w 2811322"/>
              <a:gd name="connsiteY1" fmla="*/ 38100 h 2533650"/>
              <a:gd name="connsiteX2" fmla="*/ 2678566 w 2811322"/>
              <a:gd name="connsiteY2" fmla="*/ 415290 h 2533650"/>
              <a:gd name="connsiteX3" fmla="*/ 136 w 2811322"/>
              <a:gd name="connsiteY3" fmla="*/ 1562100 h 2533650"/>
              <a:gd name="connsiteX4" fmla="*/ 2571886 w 2811322"/>
              <a:gd name="connsiteY4" fmla="*/ 2533650 h 2533650"/>
              <a:gd name="connsiteX0" fmla="*/ 2305186 w 2678566"/>
              <a:gd name="connsiteY0" fmla="*/ 0 h 2533650"/>
              <a:gd name="connsiteX1" fmla="*/ 2678566 w 2678566"/>
              <a:gd name="connsiteY1" fmla="*/ 415290 h 2533650"/>
              <a:gd name="connsiteX2" fmla="*/ 136 w 2678566"/>
              <a:gd name="connsiteY2" fmla="*/ 1562100 h 2533650"/>
              <a:gd name="connsiteX3" fmla="*/ 2571886 w 2678566"/>
              <a:gd name="connsiteY3" fmla="*/ 2533650 h 2533650"/>
              <a:gd name="connsiteX0" fmla="*/ 2305186 w 2800782"/>
              <a:gd name="connsiteY0" fmla="*/ 0 h 2533650"/>
              <a:gd name="connsiteX1" fmla="*/ 2678566 w 2800782"/>
              <a:gd name="connsiteY1" fmla="*/ 415290 h 2533650"/>
              <a:gd name="connsiteX2" fmla="*/ 136 w 2800782"/>
              <a:gd name="connsiteY2" fmla="*/ 1562100 h 2533650"/>
              <a:gd name="connsiteX3" fmla="*/ 2571886 w 2800782"/>
              <a:gd name="connsiteY3" fmla="*/ 2533650 h 2533650"/>
              <a:gd name="connsiteX0" fmla="*/ 2305051 w 2716167"/>
              <a:gd name="connsiteY0" fmla="*/ 0 h 2533650"/>
              <a:gd name="connsiteX1" fmla="*/ 2579371 w 2716167"/>
              <a:gd name="connsiteY1" fmla="*/ 400050 h 2533650"/>
              <a:gd name="connsiteX2" fmla="*/ 1 w 2716167"/>
              <a:gd name="connsiteY2" fmla="*/ 1562100 h 2533650"/>
              <a:gd name="connsiteX3" fmla="*/ 2571751 w 2716167"/>
              <a:gd name="connsiteY3" fmla="*/ 2533650 h 2533650"/>
              <a:gd name="connsiteX0" fmla="*/ 2305051 w 2742236"/>
              <a:gd name="connsiteY0" fmla="*/ 0 h 2533650"/>
              <a:gd name="connsiteX1" fmla="*/ 2579371 w 2742236"/>
              <a:gd name="connsiteY1" fmla="*/ 400050 h 2533650"/>
              <a:gd name="connsiteX2" fmla="*/ 1 w 2742236"/>
              <a:gd name="connsiteY2" fmla="*/ 1562100 h 2533650"/>
              <a:gd name="connsiteX3" fmla="*/ 2571751 w 2742236"/>
              <a:gd name="connsiteY3" fmla="*/ 2533650 h 2533650"/>
              <a:gd name="connsiteX0" fmla="*/ 2305051 w 2755350"/>
              <a:gd name="connsiteY0" fmla="*/ 0 h 2533650"/>
              <a:gd name="connsiteX1" fmla="*/ 2579371 w 2755350"/>
              <a:gd name="connsiteY1" fmla="*/ 400050 h 2533650"/>
              <a:gd name="connsiteX2" fmla="*/ 1 w 2755350"/>
              <a:gd name="connsiteY2" fmla="*/ 1562100 h 2533650"/>
              <a:gd name="connsiteX3" fmla="*/ 2571751 w 2755350"/>
              <a:gd name="connsiteY3" fmla="*/ 2533650 h 2533650"/>
              <a:gd name="connsiteX0" fmla="*/ 2438401 w 2751830"/>
              <a:gd name="connsiteY0" fmla="*/ 0 h 2422525"/>
              <a:gd name="connsiteX1" fmla="*/ 2579371 w 2751830"/>
              <a:gd name="connsiteY1" fmla="*/ 288925 h 2422525"/>
              <a:gd name="connsiteX2" fmla="*/ 1 w 2751830"/>
              <a:gd name="connsiteY2" fmla="*/ 1450975 h 2422525"/>
              <a:gd name="connsiteX3" fmla="*/ 2571751 w 2751830"/>
              <a:gd name="connsiteY3" fmla="*/ 2422525 h 2422525"/>
              <a:gd name="connsiteX0" fmla="*/ 2438401 w 2765921"/>
              <a:gd name="connsiteY0" fmla="*/ 0 h 2422525"/>
              <a:gd name="connsiteX1" fmla="*/ 2579371 w 2765921"/>
              <a:gd name="connsiteY1" fmla="*/ 288925 h 2422525"/>
              <a:gd name="connsiteX2" fmla="*/ 1 w 2765921"/>
              <a:gd name="connsiteY2" fmla="*/ 1450975 h 2422525"/>
              <a:gd name="connsiteX3" fmla="*/ 2571751 w 2765921"/>
              <a:gd name="connsiteY3" fmla="*/ 2422525 h 2422525"/>
              <a:gd name="connsiteX0" fmla="*/ 2439357 w 2902907"/>
              <a:gd name="connsiteY0" fmla="*/ 0 h 2663825"/>
              <a:gd name="connsiteX1" fmla="*/ 2580327 w 2902907"/>
              <a:gd name="connsiteY1" fmla="*/ 288925 h 2663825"/>
              <a:gd name="connsiteX2" fmla="*/ 957 w 2902907"/>
              <a:gd name="connsiteY2" fmla="*/ 1450975 h 2663825"/>
              <a:gd name="connsiteX3" fmla="*/ 2902907 w 2902907"/>
              <a:gd name="connsiteY3" fmla="*/ 2663825 h 2663825"/>
              <a:gd name="connsiteX0" fmla="*/ 2439357 w 2902907"/>
              <a:gd name="connsiteY0" fmla="*/ 0 h 2663825"/>
              <a:gd name="connsiteX1" fmla="*/ 2580327 w 2902907"/>
              <a:gd name="connsiteY1" fmla="*/ 288925 h 2663825"/>
              <a:gd name="connsiteX2" fmla="*/ 957 w 2902907"/>
              <a:gd name="connsiteY2" fmla="*/ 1450975 h 2663825"/>
              <a:gd name="connsiteX3" fmla="*/ 2902907 w 2902907"/>
              <a:gd name="connsiteY3" fmla="*/ 2663825 h 2663825"/>
            </a:gdLst>
            <a:ahLst/>
            <a:cxnLst>
              <a:cxn ang="0">
                <a:pos x="connsiteX0" y="connsiteY0"/>
              </a:cxn>
              <a:cxn ang="0">
                <a:pos x="connsiteX1" y="connsiteY1"/>
              </a:cxn>
              <a:cxn ang="0">
                <a:pos x="connsiteX2" y="connsiteY2"/>
              </a:cxn>
              <a:cxn ang="0">
                <a:pos x="connsiteX3" y="connsiteY3"/>
              </a:cxn>
            </a:cxnLst>
            <a:rect l="l" t="t" r="r" b="b"/>
            <a:pathLst>
              <a:path w="2902907" h="2663825">
                <a:moveTo>
                  <a:pt x="2439357" y="0"/>
                </a:moveTo>
                <a:cubicBezTo>
                  <a:pt x="2630492" y="49530"/>
                  <a:pt x="2986727" y="47096"/>
                  <a:pt x="2580327" y="288925"/>
                </a:cubicBezTo>
                <a:cubicBezTo>
                  <a:pt x="2173927" y="530754"/>
                  <a:pt x="-52806" y="1055158"/>
                  <a:pt x="957" y="1450975"/>
                </a:cubicBezTo>
                <a:cubicBezTo>
                  <a:pt x="54720" y="1846792"/>
                  <a:pt x="1944057" y="2009775"/>
                  <a:pt x="2902907" y="2663825"/>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162375683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erusalem and City of David aerial from south, ws02221547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with the City of David and Mount of Olives (aerial view from the south)</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Toward the way of the wilderness</a:t>
            </a:r>
          </a:p>
        </p:txBody>
      </p:sp>
    </p:spTree>
    <p:extLst>
      <p:ext uri="{BB962C8B-B14F-4D97-AF65-F5344CB8AC3E}">
        <p14:creationId xmlns:p14="http://schemas.microsoft.com/office/powerpoint/2010/main" val="142133785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erusalem and City of David aerial from south, ws02221547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with the City of David and Mount of Olives (aerial view from the south)</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Toward the way of the wilderness</a:t>
            </a:r>
          </a:p>
        </p:txBody>
      </p:sp>
      <p:sp>
        <p:nvSpPr>
          <p:cNvPr id="9" name="Line 9"/>
          <p:cNvSpPr>
            <a:spLocks noChangeShapeType="1"/>
          </p:cNvSpPr>
          <p:nvPr/>
        </p:nvSpPr>
        <p:spPr bwMode="auto">
          <a:xfrm flipH="1">
            <a:off x="3703584" y="1990755"/>
            <a:ext cx="0" cy="59049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6"/>
          <p:cNvSpPr txBox="1">
            <a:spLocks noChangeArrowheads="1"/>
          </p:cNvSpPr>
          <p:nvPr/>
        </p:nvSpPr>
        <p:spPr bwMode="auto">
          <a:xfrm>
            <a:off x="2925808" y="1533555"/>
            <a:ext cx="163217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Central Valley</a:t>
            </a:r>
          </a:p>
        </p:txBody>
      </p:sp>
      <p:sp>
        <p:nvSpPr>
          <p:cNvPr id="11" name="Text Box 16"/>
          <p:cNvSpPr txBox="1">
            <a:spLocks noChangeArrowheads="1"/>
          </p:cNvSpPr>
          <p:nvPr/>
        </p:nvSpPr>
        <p:spPr bwMode="auto">
          <a:xfrm>
            <a:off x="4581525" y="971490"/>
            <a:ext cx="154003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Kidron Valley</a:t>
            </a:r>
          </a:p>
        </p:txBody>
      </p:sp>
      <p:sp>
        <p:nvSpPr>
          <p:cNvPr id="15" name="Text Box 16"/>
          <p:cNvSpPr txBox="1">
            <a:spLocks noChangeArrowheads="1"/>
          </p:cNvSpPr>
          <p:nvPr/>
        </p:nvSpPr>
        <p:spPr bwMode="auto">
          <a:xfrm>
            <a:off x="4808646" y="2948001"/>
            <a:ext cx="150188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City of David</a:t>
            </a:r>
          </a:p>
        </p:txBody>
      </p:sp>
      <p:sp>
        <p:nvSpPr>
          <p:cNvPr id="16" name="Line 9"/>
          <p:cNvSpPr>
            <a:spLocks noChangeShapeType="1"/>
          </p:cNvSpPr>
          <p:nvPr/>
        </p:nvSpPr>
        <p:spPr bwMode="auto">
          <a:xfrm>
            <a:off x="1219199" y="3530600"/>
            <a:ext cx="228600" cy="431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7" name="Text Box 16"/>
          <p:cNvSpPr txBox="1">
            <a:spLocks noChangeArrowheads="1"/>
          </p:cNvSpPr>
          <p:nvPr/>
        </p:nvSpPr>
        <p:spPr bwMode="auto">
          <a:xfrm>
            <a:off x="368821" y="3154857"/>
            <a:ext cx="170075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Hinnom Valley</a:t>
            </a:r>
          </a:p>
        </p:txBody>
      </p:sp>
      <p:sp>
        <p:nvSpPr>
          <p:cNvPr id="18" name="Line 9"/>
          <p:cNvSpPr>
            <a:spLocks noChangeShapeType="1"/>
          </p:cNvSpPr>
          <p:nvPr/>
        </p:nvSpPr>
        <p:spPr bwMode="auto">
          <a:xfrm flipH="1">
            <a:off x="6645439" y="850960"/>
            <a:ext cx="0" cy="80258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9" name="Text Box 16"/>
          <p:cNvSpPr txBox="1">
            <a:spLocks noChangeArrowheads="1"/>
          </p:cNvSpPr>
          <p:nvPr/>
        </p:nvSpPr>
        <p:spPr bwMode="auto">
          <a:xfrm>
            <a:off x="5940473" y="450850"/>
            <a:ext cx="185659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Mount of Olives</a:t>
            </a:r>
          </a:p>
        </p:txBody>
      </p:sp>
      <p:sp>
        <p:nvSpPr>
          <p:cNvPr id="5" name="Freeform 4"/>
          <p:cNvSpPr/>
          <p:nvPr/>
        </p:nvSpPr>
        <p:spPr>
          <a:xfrm>
            <a:off x="3867034" y="2338388"/>
            <a:ext cx="806221" cy="995813"/>
          </a:xfrm>
          <a:custGeom>
            <a:avLst/>
            <a:gdLst>
              <a:gd name="connsiteX0" fmla="*/ 685800 w 823912"/>
              <a:gd name="connsiteY0" fmla="*/ 0 h 995362"/>
              <a:gd name="connsiteX1" fmla="*/ 295275 w 823912"/>
              <a:gd name="connsiteY1" fmla="*/ 14287 h 995362"/>
              <a:gd name="connsiteX2" fmla="*/ 0 w 823912"/>
              <a:gd name="connsiteY2" fmla="*/ 414337 h 995362"/>
              <a:gd name="connsiteX3" fmla="*/ 538162 w 823912"/>
              <a:gd name="connsiteY3" fmla="*/ 995362 h 995362"/>
              <a:gd name="connsiteX4" fmla="*/ 823912 w 823912"/>
              <a:gd name="connsiteY4" fmla="*/ 533400 h 995362"/>
              <a:gd name="connsiteX5" fmla="*/ 633412 w 823912"/>
              <a:gd name="connsiteY5" fmla="*/ 247650 h 995362"/>
              <a:gd name="connsiteX6" fmla="*/ 685800 w 823912"/>
              <a:gd name="connsiteY6" fmla="*/ 0 h 995362"/>
              <a:gd name="connsiteX0" fmla="*/ 690678 w 828790"/>
              <a:gd name="connsiteY0" fmla="*/ 0 h 995362"/>
              <a:gd name="connsiteX1" fmla="*/ 300153 w 828790"/>
              <a:gd name="connsiteY1" fmla="*/ 14287 h 995362"/>
              <a:gd name="connsiteX2" fmla="*/ 4878 w 828790"/>
              <a:gd name="connsiteY2" fmla="*/ 414337 h 995362"/>
              <a:gd name="connsiteX3" fmla="*/ 543040 w 828790"/>
              <a:gd name="connsiteY3" fmla="*/ 995362 h 995362"/>
              <a:gd name="connsiteX4" fmla="*/ 828790 w 828790"/>
              <a:gd name="connsiteY4" fmla="*/ 533400 h 995362"/>
              <a:gd name="connsiteX5" fmla="*/ 638290 w 828790"/>
              <a:gd name="connsiteY5" fmla="*/ 247650 h 995362"/>
              <a:gd name="connsiteX6" fmla="*/ 690678 w 828790"/>
              <a:gd name="connsiteY6" fmla="*/ 0 h 995362"/>
              <a:gd name="connsiteX0" fmla="*/ 690678 w 829762"/>
              <a:gd name="connsiteY0" fmla="*/ 0 h 995362"/>
              <a:gd name="connsiteX1" fmla="*/ 300153 w 829762"/>
              <a:gd name="connsiteY1" fmla="*/ 14287 h 995362"/>
              <a:gd name="connsiteX2" fmla="*/ 4878 w 829762"/>
              <a:gd name="connsiteY2" fmla="*/ 414337 h 995362"/>
              <a:gd name="connsiteX3" fmla="*/ 543040 w 829762"/>
              <a:gd name="connsiteY3" fmla="*/ 995362 h 995362"/>
              <a:gd name="connsiteX4" fmla="*/ 828790 w 829762"/>
              <a:gd name="connsiteY4" fmla="*/ 533400 h 995362"/>
              <a:gd name="connsiteX5" fmla="*/ 638290 w 829762"/>
              <a:gd name="connsiteY5" fmla="*/ 247650 h 995362"/>
              <a:gd name="connsiteX6" fmla="*/ 690678 w 829762"/>
              <a:gd name="connsiteY6" fmla="*/ 0 h 995362"/>
              <a:gd name="connsiteX0" fmla="*/ 690678 w 829762"/>
              <a:gd name="connsiteY0" fmla="*/ 0 h 1012189"/>
              <a:gd name="connsiteX1" fmla="*/ 300153 w 829762"/>
              <a:gd name="connsiteY1" fmla="*/ 14287 h 1012189"/>
              <a:gd name="connsiteX2" fmla="*/ 4878 w 829762"/>
              <a:gd name="connsiteY2" fmla="*/ 414337 h 1012189"/>
              <a:gd name="connsiteX3" fmla="*/ 543040 w 829762"/>
              <a:gd name="connsiteY3" fmla="*/ 995362 h 1012189"/>
              <a:gd name="connsiteX4" fmla="*/ 828790 w 829762"/>
              <a:gd name="connsiteY4" fmla="*/ 533400 h 1012189"/>
              <a:gd name="connsiteX5" fmla="*/ 638290 w 829762"/>
              <a:gd name="connsiteY5" fmla="*/ 247650 h 1012189"/>
              <a:gd name="connsiteX6" fmla="*/ 690678 w 829762"/>
              <a:gd name="connsiteY6" fmla="*/ 0 h 1012189"/>
              <a:gd name="connsiteX0" fmla="*/ 690678 w 829762"/>
              <a:gd name="connsiteY0" fmla="*/ 0 h 995456"/>
              <a:gd name="connsiteX1" fmla="*/ 300153 w 829762"/>
              <a:gd name="connsiteY1" fmla="*/ 14287 h 995456"/>
              <a:gd name="connsiteX2" fmla="*/ 4878 w 829762"/>
              <a:gd name="connsiteY2" fmla="*/ 414337 h 995456"/>
              <a:gd name="connsiteX3" fmla="*/ 543040 w 829762"/>
              <a:gd name="connsiteY3" fmla="*/ 995362 h 995456"/>
              <a:gd name="connsiteX4" fmla="*/ 828790 w 829762"/>
              <a:gd name="connsiteY4" fmla="*/ 533400 h 995456"/>
              <a:gd name="connsiteX5" fmla="*/ 638290 w 829762"/>
              <a:gd name="connsiteY5" fmla="*/ 247650 h 995456"/>
              <a:gd name="connsiteX6" fmla="*/ 690678 w 829762"/>
              <a:gd name="connsiteY6" fmla="*/ 0 h 995456"/>
              <a:gd name="connsiteX0" fmla="*/ 690678 w 829762"/>
              <a:gd name="connsiteY0" fmla="*/ 0 h 995456"/>
              <a:gd name="connsiteX1" fmla="*/ 300153 w 829762"/>
              <a:gd name="connsiteY1" fmla="*/ 14287 h 995456"/>
              <a:gd name="connsiteX2" fmla="*/ 4878 w 829762"/>
              <a:gd name="connsiteY2" fmla="*/ 414337 h 995456"/>
              <a:gd name="connsiteX3" fmla="*/ 543040 w 829762"/>
              <a:gd name="connsiteY3" fmla="*/ 995362 h 995456"/>
              <a:gd name="connsiteX4" fmla="*/ 828790 w 829762"/>
              <a:gd name="connsiteY4" fmla="*/ 533400 h 995456"/>
              <a:gd name="connsiteX5" fmla="*/ 638290 w 829762"/>
              <a:gd name="connsiteY5" fmla="*/ 247650 h 995456"/>
              <a:gd name="connsiteX6" fmla="*/ 690678 w 829762"/>
              <a:gd name="connsiteY6" fmla="*/ 0 h 995456"/>
              <a:gd name="connsiteX0" fmla="*/ 690678 w 828931"/>
              <a:gd name="connsiteY0" fmla="*/ 0 h 995456"/>
              <a:gd name="connsiteX1" fmla="*/ 300153 w 828931"/>
              <a:gd name="connsiteY1" fmla="*/ 14287 h 995456"/>
              <a:gd name="connsiteX2" fmla="*/ 4878 w 828931"/>
              <a:gd name="connsiteY2" fmla="*/ 414337 h 995456"/>
              <a:gd name="connsiteX3" fmla="*/ 543040 w 828931"/>
              <a:gd name="connsiteY3" fmla="*/ 995362 h 995456"/>
              <a:gd name="connsiteX4" fmla="*/ 828790 w 828931"/>
              <a:gd name="connsiteY4" fmla="*/ 533400 h 995456"/>
              <a:gd name="connsiteX5" fmla="*/ 638290 w 828931"/>
              <a:gd name="connsiteY5" fmla="*/ 247650 h 995456"/>
              <a:gd name="connsiteX6" fmla="*/ 690678 w 828931"/>
              <a:gd name="connsiteY6" fmla="*/ 0 h 995456"/>
              <a:gd name="connsiteX0" fmla="*/ 690678 w 795545"/>
              <a:gd name="connsiteY0" fmla="*/ 0 h 995813"/>
              <a:gd name="connsiteX1" fmla="*/ 300153 w 795545"/>
              <a:gd name="connsiteY1" fmla="*/ 14287 h 995813"/>
              <a:gd name="connsiteX2" fmla="*/ 4878 w 795545"/>
              <a:gd name="connsiteY2" fmla="*/ 414337 h 995813"/>
              <a:gd name="connsiteX3" fmla="*/ 543040 w 795545"/>
              <a:gd name="connsiteY3" fmla="*/ 995362 h 995813"/>
              <a:gd name="connsiteX4" fmla="*/ 795452 w 795545"/>
              <a:gd name="connsiteY4" fmla="*/ 500063 h 995813"/>
              <a:gd name="connsiteX5" fmla="*/ 638290 w 795545"/>
              <a:gd name="connsiteY5" fmla="*/ 247650 h 995813"/>
              <a:gd name="connsiteX6" fmla="*/ 690678 w 795545"/>
              <a:gd name="connsiteY6" fmla="*/ 0 h 995813"/>
              <a:gd name="connsiteX0" fmla="*/ 690678 w 806221"/>
              <a:gd name="connsiteY0" fmla="*/ 0 h 995813"/>
              <a:gd name="connsiteX1" fmla="*/ 300153 w 806221"/>
              <a:gd name="connsiteY1" fmla="*/ 14287 h 995813"/>
              <a:gd name="connsiteX2" fmla="*/ 4878 w 806221"/>
              <a:gd name="connsiteY2" fmla="*/ 414337 h 995813"/>
              <a:gd name="connsiteX3" fmla="*/ 543040 w 806221"/>
              <a:gd name="connsiteY3" fmla="*/ 995362 h 995813"/>
              <a:gd name="connsiteX4" fmla="*/ 795452 w 806221"/>
              <a:gd name="connsiteY4" fmla="*/ 500063 h 995813"/>
              <a:gd name="connsiteX5" fmla="*/ 638290 w 806221"/>
              <a:gd name="connsiteY5" fmla="*/ 247650 h 995813"/>
              <a:gd name="connsiteX6" fmla="*/ 690678 w 806221"/>
              <a:gd name="connsiteY6" fmla="*/ 0 h 99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221" h="995813">
                <a:moveTo>
                  <a:pt x="690678" y="0"/>
                </a:moveTo>
                <a:lnTo>
                  <a:pt x="300153" y="14287"/>
                </a:lnTo>
                <a:cubicBezTo>
                  <a:pt x="185853" y="83343"/>
                  <a:pt x="-35603" y="250825"/>
                  <a:pt x="4878" y="414337"/>
                </a:cubicBezTo>
                <a:cubicBezTo>
                  <a:pt x="45359" y="577850"/>
                  <a:pt x="411278" y="981074"/>
                  <a:pt x="543040" y="995362"/>
                </a:cubicBezTo>
                <a:cubicBezTo>
                  <a:pt x="674802" y="1009650"/>
                  <a:pt x="851840" y="681084"/>
                  <a:pt x="795452" y="500063"/>
                </a:cubicBezTo>
                <a:cubicBezTo>
                  <a:pt x="752714" y="362861"/>
                  <a:pt x="655752" y="330994"/>
                  <a:pt x="638290" y="247650"/>
                </a:cubicBezTo>
                <a:cubicBezTo>
                  <a:pt x="620828" y="164306"/>
                  <a:pt x="747034" y="38894"/>
                  <a:pt x="690678" y="0"/>
                </a:cubicBezTo>
                <a:close/>
              </a:path>
            </a:pathLst>
          </a:custGeom>
          <a:solidFill>
            <a:srgbClr val="FEFF00">
              <a:alpha val="30000"/>
            </a:srgbClr>
          </a:solidFill>
          <a:ln cap="rnd">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Line 9"/>
          <p:cNvSpPr>
            <a:spLocks noChangeShapeType="1"/>
          </p:cNvSpPr>
          <p:nvPr/>
        </p:nvSpPr>
        <p:spPr bwMode="auto">
          <a:xfrm flipH="1" flipV="1">
            <a:off x="4422721" y="2986101"/>
            <a:ext cx="427885" cy="16195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1" name="Line 9"/>
          <p:cNvSpPr>
            <a:spLocks noChangeShapeType="1"/>
          </p:cNvSpPr>
          <p:nvPr/>
        </p:nvSpPr>
        <p:spPr bwMode="auto">
          <a:xfrm flipH="1">
            <a:off x="8274214" y="1797140"/>
            <a:ext cx="0" cy="27305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2" name="Text Box 16"/>
          <p:cNvSpPr txBox="1">
            <a:spLocks noChangeArrowheads="1"/>
          </p:cNvSpPr>
          <p:nvPr/>
        </p:nvSpPr>
        <p:spPr bwMode="auto">
          <a:xfrm>
            <a:off x="7103728" y="1089254"/>
            <a:ext cx="1940848"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rgbClr val="000000">
                      <a:alpha val="60000"/>
                    </a:srgbClr>
                  </a:glow>
                </a:effectLst>
                <a:latin typeface="Calibri" pitchFamily="34" charset="0"/>
                <a:cs typeface="Calibri" pitchFamily="34" charset="0"/>
              </a:rPr>
              <a:t>Way of the Wilderness</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8" name="Freeform 7"/>
          <p:cNvSpPr/>
          <p:nvPr/>
        </p:nvSpPr>
        <p:spPr>
          <a:xfrm>
            <a:off x="4528820" y="1851661"/>
            <a:ext cx="1864360" cy="908854"/>
          </a:xfrm>
          <a:custGeom>
            <a:avLst/>
            <a:gdLst>
              <a:gd name="connsiteX0" fmla="*/ 0 w 2270760"/>
              <a:gd name="connsiteY0" fmla="*/ 784860 h 853440"/>
              <a:gd name="connsiteX1" fmla="*/ 220980 w 2270760"/>
              <a:gd name="connsiteY1" fmla="*/ 853440 h 853440"/>
              <a:gd name="connsiteX2" fmla="*/ 449580 w 2270760"/>
              <a:gd name="connsiteY2" fmla="*/ 845820 h 853440"/>
              <a:gd name="connsiteX3" fmla="*/ 502920 w 2270760"/>
              <a:gd name="connsiteY3" fmla="*/ 640080 h 853440"/>
              <a:gd name="connsiteX4" fmla="*/ 640080 w 2270760"/>
              <a:gd name="connsiteY4" fmla="*/ 480060 h 853440"/>
              <a:gd name="connsiteX5" fmla="*/ 624840 w 2270760"/>
              <a:gd name="connsiteY5" fmla="*/ 342900 h 853440"/>
              <a:gd name="connsiteX6" fmla="*/ 1021080 w 2270760"/>
              <a:gd name="connsiteY6" fmla="*/ 266700 h 853440"/>
              <a:gd name="connsiteX7" fmla="*/ 2034540 w 2270760"/>
              <a:gd name="connsiteY7" fmla="*/ 53340 h 853440"/>
              <a:gd name="connsiteX8" fmla="*/ 2270760 w 2270760"/>
              <a:gd name="connsiteY8" fmla="*/ 0 h 853440"/>
              <a:gd name="connsiteX0" fmla="*/ 0 w 2270760"/>
              <a:gd name="connsiteY0" fmla="*/ 784860 h 853440"/>
              <a:gd name="connsiteX1" fmla="*/ 220980 w 2270760"/>
              <a:gd name="connsiteY1" fmla="*/ 853440 h 853440"/>
              <a:gd name="connsiteX2" fmla="*/ 449580 w 2270760"/>
              <a:gd name="connsiteY2" fmla="*/ 845820 h 853440"/>
              <a:gd name="connsiteX3" fmla="*/ 502920 w 2270760"/>
              <a:gd name="connsiteY3" fmla="*/ 640080 h 853440"/>
              <a:gd name="connsiteX4" fmla="*/ 640080 w 2270760"/>
              <a:gd name="connsiteY4" fmla="*/ 480060 h 853440"/>
              <a:gd name="connsiteX5" fmla="*/ 624840 w 2270760"/>
              <a:gd name="connsiteY5" fmla="*/ 342900 h 853440"/>
              <a:gd name="connsiteX6" fmla="*/ 1021080 w 2270760"/>
              <a:gd name="connsiteY6" fmla="*/ 266700 h 853440"/>
              <a:gd name="connsiteX7" fmla="*/ 2270760 w 2270760"/>
              <a:gd name="connsiteY7" fmla="*/ 0 h 853440"/>
              <a:gd name="connsiteX0" fmla="*/ 0 w 1775460"/>
              <a:gd name="connsiteY0" fmla="*/ 822960 h 891540"/>
              <a:gd name="connsiteX1" fmla="*/ 220980 w 1775460"/>
              <a:gd name="connsiteY1" fmla="*/ 891540 h 891540"/>
              <a:gd name="connsiteX2" fmla="*/ 449580 w 1775460"/>
              <a:gd name="connsiteY2" fmla="*/ 883920 h 891540"/>
              <a:gd name="connsiteX3" fmla="*/ 502920 w 1775460"/>
              <a:gd name="connsiteY3" fmla="*/ 678180 h 891540"/>
              <a:gd name="connsiteX4" fmla="*/ 640080 w 1775460"/>
              <a:gd name="connsiteY4" fmla="*/ 518160 h 891540"/>
              <a:gd name="connsiteX5" fmla="*/ 624840 w 1775460"/>
              <a:gd name="connsiteY5" fmla="*/ 381000 h 891540"/>
              <a:gd name="connsiteX6" fmla="*/ 1021080 w 1775460"/>
              <a:gd name="connsiteY6" fmla="*/ 304800 h 891540"/>
              <a:gd name="connsiteX7" fmla="*/ 1775460 w 1775460"/>
              <a:gd name="connsiteY7" fmla="*/ 0 h 891540"/>
              <a:gd name="connsiteX0" fmla="*/ 0 w 1775460"/>
              <a:gd name="connsiteY0" fmla="*/ 822960 h 891540"/>
              <a:gd name="connsiteX1" fmla="*/ 220980 w 1775460"/>
              <a:gd name="connsiteY1" fmla="*/ 891540 h 891540"/>
              <a:gd name="connsiteX2" fmla="*/ 449580 w 1775460"/>
              <a:gd name="connsiteY2" fmla="*/ 883920 h 891540"/>
              <a:gd name="connsiteX3" fmla="*/ 502920 w 1775460"/>
              <a:gd name="connsiteY3" fmla="*/ 678180 h 891540"/>
              <a:gd name="connsiteX4" fmla="*/ 640080 w 1775460"/>
              <a:gd name="connsiteY4" fmla="*/ 518160 h 891540"/>
              <a:gd name="connsiteX5" fmla="*/ 624840 w 1775460"/>
              <a:gd name="connsiteY5" fmla="*/ 381000 h 891540"/>
              <a:gd name="connsiteX6" fmla="*/ 1021080 w 1775460"/>
              <a:gd name="connsiteY6" fmla="*/ 304800 h 891540"/>
              <a:gd name="connsiteX7" fmla="*/ 1775460 w 1775460"/>
              <a:gd name="connsiteY7" fmla="*/ 0 h 891540"/>
              <a:gd name="connsiteX0" fmla="*/ 0 w 1775460"/>
              <a:gd name="connsiteY0" fmla="*/ 822960 h 891540"/>
              <a:gd name="connsiteX1" fmla="*/ 220980 w 1775460"/>
              <a:gd name="connsiteY1" fmla="*/ 891540 h 891540"/>
              <a:gd name="connsiteX2" fmla="*/ 449580 w 1775460"/>
              <a:gd name="connsiteY2" fmla="*/ 883920 h 891540"/>
              <a:gd name="connsiteX3" fmla="*/ 502920 w 1775460"/>
              <a:gd name="connsiteY3" fmla="*/ 678180 h 891540"/>
              <a:gd name="connsiteX4" fmla="*/ 640080 w 1775460"/>
              <a:gd name="connsiteY4" fmla="*/ 518160 h 891540"/>
              <a:gd name="connsiteX5" fmla="*/ 624840 w 1775460"/>
              <a:gd name="connsiteY5" fmla="*/ 381000 h 891540"/>
              <a:gd name="connsiteX6" fmla="*/ 1573530 w 1775460"/>
              <a:gd name="connsiteY6" fmla="*/ 190500 h 891540"/>
              <a:gd name="connsiteX7" fmla="*/ 1775460 w 1775460"/>
              <a:gd name="connsiteY7" fmla="*/ 0 h 891540"/>
              <a:gd name="connsiteX0" fmla="*/ 0 w 1775460"/>
              <a:gd name="connsiteY0" fmla="*/ 822960 h 891540"/>
              <a:gd name="connsiteX1" fmla="*/ 220980 w 1775460"/>
              <a:gd name="connsiteY1" fmla="*/ 891540 h 891540"/>
              <a:gd name="connsiteX2" fmla="*/ 449580 w 1775460"/>
              <a:gd name="connsiteY2" fmla="*/ 883920 h 891540"/>
              <a:gd name="connsiteX3" fmla="*/ 502920 w 1775460"/>
              <a:gd name="connsiteY3" fmla="*/ 678180 h 891540"/>
              <a:gd name="connsiteX4" fmla="*/ 640080 w 1775460"/>
              <a:gd name="connsiteY4" fmla="*/ 518160 h 891540"/>
              <a:gd name="connsiteX5" fmla="*/ 675640 w 1775460"/>
              <a:gd name="connsiteY5" fmla="*/ 368300 h 891540"/>
              <a:gd name="connsiteX6" fmla="*/ 1573530 w 1775460"/>
              <a:gd name="connsiteY6" fmla="*/ 190500 h 891540"/>
              <a:gd name="connsiteX7" fmla="*/ 1775460 w 1775460"/>
              <a:gd name="connsiteY7" fmla="*/ 0 h 891540"/>
              <a:gd name="connsiteX0" fmla="*/ 0 w 1775460"/>
              <a:gd name="connsiteY0" fmla="*/ 822960 h 891540"/>
              <a:gd name="connsiteX1" fmla="*/ 220980 w 1775460"/>
              <a:gd name="connsiteY1" fmla="*/ 891540 h 891540"/>
              <a:gd name="connsiteX2" fmla="*/ 449580 w 1775460"/>
              <a:gd name="connsiteY2" fmla="*/ 883920 h 891540"/>
              <a:gd name="connsiteX3" fmla="*/ 502920 w 1775460"/>
              <a:gd name="connsiteY3" fmla="*/ 678180 h 891540"/>
              <a:gd name="connsiteX4" fmla="*/ 640080 w 1775460"/>
              <a:gd name="connsiteY4" fmla="*/ 518160 h 891540"/>
              <a:gd name="connsiteX5" fmla="*/ 675640 w 1775460"/>
              <a:gd name="connsiteY5" fmla="*/ 368300 h 891540"/>
              <a:gd name="connsiteX6" fmla="*/ 1573530 w 1775460"/>
              <a:gd name="connsiteY6" fmla="*/ 190500 h 891540"/>
              <a:gd name="connsiteX7" fmla="*/ 1775460 w 1775460"/>
              <a:gd name="connsiteY7" fmla="*/ 0 h 891540"/>
              <a:gd name="connsiteX0" fmla="*/ 0 w 1775460"/>
              <a:gd name="connsiteY0" fmla="*/ 822960 h 891540"/>
              <a:gd name="connsiteX1" fmla="*/ 220980 w 1775460"/>
              <a:gd name="connsiteY1" fmla="*/ 891540 h 891540"/>
              <a:gd name="connsiteX2" fmla="*/ 449580 w 1775460"/>
              <a:gd name="connsiteY2" fmla="*/ 883920 h 891540"/>
              <a:gd name="connsiteX3" fmla="*/ 502920 w 1775460"/>
              <a:gd name="connsiteY3" fmla="*/ 678180 h 891540"/>
              <a:gd name="connsiteX4" fmla="*/ 640080 w 1775460"/>
              <a:gd name="connsiteY4" fmla="*/ 518160 h 891540"/>
              <a:gd name="connsiteX5" fmla="*/ 675640 w 1775460"/>
              <a:gd name="connsiteY5" fmla="*/ 368300 h 891540"/>
              <a:gd name="connsiteX6" fmla="*/ 1573530 w 1775460"/>
              <a:gd name="connsiteY6" fmla="*/ 190500 h 891540"/>
              <a:gd name="connsiteX7" fmla="*/ 1775460 w 1775460"/>
              <a:gd name="connsiteY7" fmla="*/ 0 h 891540"/>
              <a:gd name="connsiteX0" fmla="*/ 0 w 1775460"/>
              <a:gd name="connsiteY0" fmla="*/ 822960 h 891540"/>
              <a:gd name="connsiteX1" fmla="*/ 220980 w 1775460"/>
              <a:gd name="connsiteY1" fmla="*/ 891540 h 891540"/>
              <a:gd name="connsiteX2" fmla="*/ 449580 w 1775460"/>
              <a:gd name="connsiteY2" fmla="*/ 883920 h 891540"/>
              <a:gd name="connsiteX3" fmla="*/ 433070 w 1775460"/>
              <a:gd name="connsiteY3" fmla="*/ 684530 h 891540"/>
              <a:gd name="connsiteX4" fmla="*/ 640080 w 1775460"/>
              <a:gd name="connsiteY4" fmla="*/ 518160 h 891540"/>
              <a:gd name="connsiteX5" fmla="*/ 675640 w 1775460"/>
              <a:gd name="connsiteY5" fmla="*/ 368300 h 891540"/>
              <a:gd name="connsiteX6" fmla="*/ 1573530 w 1775460"/>
              <a:gd name="connsiteY6" fmla="*/ 190500 h 891540"/>
              <a:gd name="connsiteX7" fmla="*/ 1775460 w 1775460"/>
              <a:gd name="connsiteY7" fmla="*/ 0 h 891540"/>
              <a:gd name="connsiteX0" fmla="*/ 0 w 1775460"/>
              <a:gd name="connsiteY0" fmla="*/ 822960 h 891540"/>
              <a:gd name="connsiteX1" fmla="*/ 220980 w 1775460"/>
              <a:gd name="connsiteY1" fmla="*/ 891540 h 891540"/>
              <a:gd name="connsiteX2" fmla="*/ 449580 w 1775460"/>
              <a:gd name="connsiteY2" fmla="*/ 883920 h 891540"/>
              <a:gd name="connsiteX3" fmla="*/ 433070 w 1775460"/>
              <a:gd name="connsiteY3" fmla="*/ 684530 h 891540"/>
              <a:gd name="connsiteX4" fmla="*/ 640080 w 1775460"/>
              <a:gd name="connsiteY4" fmla="*/ 518160 h 891540"/>
              <a:gd name="connsiteX5" fmla="*/ 675640 w 1775460"/>
              <a:gd name="connsiteY5" fmla="*/ 368300 h 891540"/>
              <a:gd name="connsiteX6" fmla="*/ 1573530 w 1775460"/>
              <a:gd name="connsiteY6" fmla="*/ 190500 h 891540"/>
              <a:gd name="connsiteX7" fmla="*/ 1775460 w 1775460"/>
              <a:gd name="connsiteY7" fmla="*/ 0 h 891540"/>
              <a:gd name="connsiteX0" fmla="*/ 0 w 1775460"/>
              <a:gd name="connsiteY0" fmla="*/ 822960 h 904645"/>
              <a:gd name="connsiteX1" fmla="*/ 220980 w 1775460"/>
              <a:gd name="connsiteY1" fmla="*/ 891540 h 904645"/>
              <a:gd name="connsiteX2" fmla="*/ 449580 w 1775460"/>
              <a:gd name="connsiteY2" fmla="*/ 883920 h 904645"/>
              <a:gd name="connsiteX3" fmla="*/ 433070 w 1775460"/>
              <a:gd name="connsiteY3" fmla="*/ 684530 h 904645"/>
              <a:gd name="connsiteX4" fmla="*/ 640080 w 1775460"/>
              <a:gd name="connsiteY4" fmla="*/ 518160 h 904645"/>
              <a:gd name="connsiteX5" fmla="*/ 675640 w 1775460"/>
              <a:gd name="connsiteY5" fmla="*/ 368300 h 904645"/>
              <a:gd name="connsiteX6" fmla="*/ 1573530 w 1775460"/>
              <a:gd name="connsiteY6" fmla="*/ 190500 h 904645"/>
              <a:gd name="connsiteX7" fmla="*/ 1775460 w 1775460"/>
              <a:gd name="connsiteY7" fmla="*/ 0 h 904645"/>
              <a:gd name="connsiteX0" fmla="*/ 0 w 1864360"/>
              <a:gd name="connsiteY0" fmla="*/ 753110 h 908854"/>
              <a:gd name="connsiteX1" fmla="*/ 309880 w 1864360"/>
              <a:gd name="connsiteY1" fmla="*/ 891540 h 908854"/>
              <a:gd name="connsiteX2" fmla="*/ 538480 w 1864360"/>
              <a:gd name="connsiteY2" fmla="*/ 883920 h 908854"/>
              <a:gd name="connsiteX3" fmla="*/ 521970 w 1864360"/>
              <a:gd name="connsiteY3" fmla="*/ 684530 h 908854"/>
              <a:gd name="connsiteX4" fmla="*/ 728980 w 1864360"/>
              <a:gd name="connsiteY4" fmla="*/ 518160 h 908854"/>
              <a:gd name="connsiteX5" fmla="*/ 764540 w 1864360"/>
              <a:gd name="connsiteY5" fmla="*/ 368300 h 908854"/>
              <a:gd name="connsiteX6" fmla="*/ 1662430 w 1864360"/>
              <a:gd name="connsiteY6" fmla="*/ 190500 h 908854"/>
              <a:gd name="connsiteX7" fmla="*/ 1864360 w 1864360"/>
              <a:gd name="connsiteY7" fmla="*/ 0 h 908854"/>
              <a:gd name="connsiteX0" fmla="*/ 0 w 1864360"/>
              <a:gd name="connsiteY0" fmla="*/ 753110 h 908854"/>
              <a:gd name="connsiteX1" fmla="*/ 309880 w 1864360"/>
              <a:gd name="connsiteY1" fmla="*/ 891540 h 908854"/>
              <a:gd name="connsiteX2" fmla="*/ 538480 w 1864360"/>
              <a:gd name="connsiteY2" fmla="*/ 883920 h 908854"/>
              <a:gd name="connsiteX3" fmla="*/ 521970 w 1864360"/>
              <a:gd name="connsiteY3" fmla="*/ 684530 h 908854"/>
              <a:gd name="connsiteX4" fmla="*/ 728980 w 1864360"/>
              <a:gd name="connsiteY4" fmla="*/ 518160 h 908854"/>
              <a:gd name="connsiteX5" fmla="*/ 528796 w 1864360"/>
              <a:gd name="connsiteY5" fmla="*/ 258763 h 908854"/>
              <a:gd name="connsiteX6" fmla="*/ 1662430 w 1864360"/>
              <a:gd name="connsiteY6" fmla="*/ 190500 h 908854"/>
              <a:gd name="connsiteX7" fmla="*/ 1864360 w 1864360"/>
              <a:gd name="connsiteY7" fmla="*/ 0 h 908854"/>
              <a:gd name="connsiteX0" fmla="*/ 0 w 1864360"/>
              <a:gd name="connsiteY0" fmla="*/ 753110 h 908854"/>
              <a:gd name="connsiteX1" fmla="*/ 309880 w 1864360"/>
              <a:gd name="connsiteY1" fmla="*/ 891540 h 908854"/>
              <a:gd name="connsiteX2" fmla="*/ 538480 w 1864360"/>
              <a:gd name="connsiteY2" fmla="*/ 883920 h 908854"/>
              <a:gd name="connsiteX3" fmla="*/ 521970 w 1864360"/>
              <a:gd name="connsiteY3" fmla="*/ 684530 h 908854"/>
              <a:gd name="connsiteX4" fmla="*/ 728980 w 1864360"/>
              <a:gd name="connsiteY4" fmla="*/ 518160 h 908854"/>
              <a:gd name="connsiteX5" fmla="*/ 528796 w 1864360"/>
              <a:gd name="connsiteY5" fmla="*/ 258763 h 908854"/>
              <a:gd name="connsiteX6" fmla="*/ 1495743 w 1864360"/>
              <a:gd name="connsiteY6" fmla="*/ 150018 h 908854"/>
              <a:gd name="connsiteX7" fmla="*/ 1864360 w 1864360"/>
              <a:gd name="connsiteY7" fmla="*/ 0 h 90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4360" h="908854">
                <a:moveTo>
                  <a:pt x="0" y="753110"/>
                </a:moveTo>
                <a:cubicBezTo>
                  <a:pt x="73660" y="775970"/>
                  <a:pt x="220133" y="869738"/>
                  <a:pt x="309880" y="891540"/>
                </a:cubicBezTo>
                <a:cubicBezTo>
                  <a:pt x="399627" y="913342"/>
                  <a:pt x="503132" y="918422"/>
                  <a:pt x="538480" y="883920"/>
                </a:cubicBezTo>
                <a:cubicBezTo>
                  <a:pt x="573828" y="849418"/>
                  <a:pt x="490220" y="745490"/>
                  <a:pt x="521970" y="684530"/>
                </a:cubicBezTo>
                <a:cubicBezTo>
                  <a:pt x="553720" y="623570"/>
                  <a:pt x="688552" y="570865"/>
                  <a:pt x="728980" y="518160"/>
                </a:cubicBezTo>
                <a:cubicBezTo>
                  <a:pt x="757767" y="466513"/>
                  <a:pt x="401002" y="320120"/>
                  <a:pt x="528796" y="258763"/>
                </a:cubicBezTo>
                <a:cubicBezTo>
                  <a:pt x="656590" y="197406"/>
                  <a:pt x="1312440" y="211401"/>
                  <a:pt x="1495743" y="150018"/>
                </a:cubicBezTo>
                <a:cubicBezTo>
                  <a:pt x="1679046" y="88635"/>
                  <a:pt x="1638300" y="63500"/>
                  <a:pt x="1864360"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7" name="Line 9"/>
          <p:cNvSpPr>
            <a:spLocks noChangeShapeType="1"/>
          </p:cNvSpPr>
          <p:nvPr/>
        </p:nvSpPr>
        <p:spPr bwMode="auto">
          <a:xfrm flipH="1">
            <a:off x="5105400" y="1403410"/>
            <a:ext cx="0" cy="88259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08580743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32B64320-DDDD-4D4E-803E-60690ED78C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Ascent of Adummim, route from Gilgal to Gibeah (aerial view from the east)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Toward the way of the wilderness</a:t>
            </a:r>
          </a:p>
        </p:txBody>
      </p:sp>
    </p:spTree>
    <p:extLst>
      <p:ext uri="{BB962C8B-B14F-4D97-AF65-F5344CB8AC3E}">
        <p14:creationId xmlns:p14="http://schemas.microsoft.com/office/powerpoint/2010/main" val="77531649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32B64320-DDDD-4D4E-803E-60690ED78C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Ascent of Adummim, route from Gilgal to Gibeah (aerial view from the east)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Toward the way of the wilderness</a:t>
            </a:r>
          </a:p>
        </p:txBody>
      </p:sp>
      <p:sp>
        <p:nvSpPr>
          <p:cNvPr id="18" name="Text Box 6"/>
          <p:cNvSpPr txBox="1">
            <a:spLocks noChangeArrowheads="1"/>
          </p:cNvSpPr>
          <p:nvPr/>
        </p:nvSpPr>
        <p:spPr bwMode="auto">
          <a:xfrm>
            <a:off x="2971800" y="2209800"/>
            <a:ext cx="115460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Wadi Qilt</a:t>
            </a:r>
          </a:p>
        </p:txBody>
      </p:sp>
      <p:sp>
        <p:nvSpPr>
          <p:cNvPr id="20" name="Text Box 9"/>
          <p:cNvSpPr txBox="1">
            <a:spLocks noChangeArrowheads="1"/>
          </p:cNvSpPr>
          <p:nvPr/>
        </p:nvSpPr>
        <p:spPr bwMode="auto">
          <a:xfrm rot="1246687">
            <a:off x="2197193" y="3826200"/>
            <a:ext cx="2312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Ascent of Adummim</a:t>
            </a:r>
          </a:p>
        </p:txBody>
      </p:sp>
      <p:sp>
        <p:nvSpPr>
          <p:cNvPr id="22" name="Line 12"/>
          <p:cNvSpPr>
            <a:spLocks noChangeShapeType="1"/>
          </p:cNvSpPr>
          <p:nvPr/>
        </p:nvSpPr>
        <p:spPr bwMode="auto">
          <a:xfrm>
            <a:off x="3733800" y="2590800"/>
            <a:ext cx="152400" cy="76200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4" name="Freeform 23"/>
          <p:cNvSpPr/>
          <p:nvPr/>
        </p:nvSpPr>
        <p:spPr>
          <a:xfrm>
            <a:off x="2430978" y="1244282"/>
            <a:ext cx="2973057" cy="4883467"/>
          </a:xfrm>
          <a:custGeom>
            <a:avLst/>
            <a:gdLst>
              <a:gd name="connsiteX0" fmla="*/ 1720850 w 1870075"/>
              <a:gd name="connsiteY0" fmla="*/ 1987550 h 1987550"/>
              <a:gd name="connsiteX1" fmla="*/ 1720850 w 1870075"/>
              <a:gd name="connsiteY1" fmla="*/ 1695450 h 1987550"/>
              <a:gd name="connsiteX2" fmla="*/ 1809750 w 1870075"/>
              <a:gd name="connsiteY2" fmla="*/ 1536700 h 1987550"/>
              <a:gd name="connsiteX3" fmla="*/ 1790700 w 1870075"/>
              <a:gd name="connsiteY3" fmla="*/ 1346200 h 1987550"/>
              <a:gd name="connsiteX4" fmla="*/ 1841500 w 1870075"/>
              <a:gd name="connsiteY4" fmla="*/ 1200150 h 1987550"/>
              <a:gd name="connsiteX5" fmla="*/ 1619250 w 1870075"/>
              <a:gd name="connsiteY5" fmla="*/ 1136650 h 1987550"/>
              <a:gd name="connsiteX6" fmla="*/ 1371600 w 1870075"/>
              <a:gd name="connsiteY6" fmla="*/ 920750 h 1987550"/>
              <a:gd name="connsiteX7" fmla="*/ 1111250 w 1870075"/>
              <a:gd name="connsiteY7" fmla="*/ 742950 h 1987550"/>
              <a:gd name="connsiteX8" fmla="*/ 1111250 w 1870075"/>
              <a:gd name="connsiteY8" fmla="*/ 438150 h 1987550"/>
              <a:gd name="connsiteX9" fmla="*/ 882650 w 1870075"/>
              <a:gd name="connsiteY9" fmla="*/ 330200 h 1987550"/>
              <a:gd name="connsiteX10" fmla="*/ 520700 w 1870075"/>
              <a:gd name="connsiteY10" fmla="*/ 317500 h 1987550"/>
              <a:gd name="connsiteX11" fmla="*/ 0 w 1870075"/>
              <a:gd name="connsiteY11" fmla="*/ 0 h 1987550"/>
              <a:gd name="connsiteX0" fmla="*/ 4146550 w 4146550"/>
              <a:gd name="connsiteY0" fmla="*/ 2876550 h 2876550"/>
              <a:gd name="connsiteX1" fmla="*/ 1720850 w 4146550"/>
              <a:gd name="connsiteY1" fmla="*/ 1695450 h 2876550"/>
              <a:gd name="connsiteX2" fmla="*/ 1809750 w 4146550"/>
              <a:gd name="connsiteY2" fmla="*/ 1536700 h 2876550"/>
              <a:gd name="connsiteX3" fmla="*/ 1790700 w 4146550"/>
              <a:gd name="connsiteY3" fmla="*/ 1346200 h 2876550"/>
              <a:gd name="connsiteX4" fmla="*/ 1841500 w 4146550"/>
              <a:gd name="connsiteY4" fmla="*/ 1200150 h 2876550"/>
              <a:gd name="connsiteX5" fmla="*/ 1619250 w 4146550"/>
              <a:gd name="connsiteY5" fmla="*/ 1136650 h 2876550"/>
              <a:gd name="connsiteX6" fmla="*/ 1371600 w 4146550"/>
              <a:gd name="connsiteY6" fmla="*/ 920750 h 2876550"/>
              <a:gd name="connsiteX7" fmla="*/ 1111250 w 4146550"/>
              <a:gd name="connsiteY7" fmla="*/ 742950 h 2876550"/>
              <a:gd name="connsiteX8" fmla="*/ 1111250 w 4146550"/>
              <a:gd name="connsiteY8" fmla="*/ 438150 h 2876550"/>
              <a:gd name="connsiteX9" fmla="*/ 882650 w 4146550"/>
              <a:gd name="connsiteY9" fmla="*/ 330200 h 2876550"/>
              <a:gd name="connsiteX10" fmla="*/ 520700 w 4146550"/>
              <a:gd name="connsiteY10" fmla="*/ 317500 h 2876550"/>
              <a:gd name="connsiteX11" fmla="*/ 0 w 4146550"/>
              <a:gd name="connsiteY11" fmla="*/ 0 h 2876550"/>
              <a:gd name="connsiteX0" fmla="*/ 4146550 w 4146550"/>
              <a:gd name="connsiteY0" fmla="*/ 2876550 h 2876550"/>
              <a:gd name="connsiteX1" fmla="*/ 1720850 w 4146550"/>
              <a:gd name="connsiteY1" fmla="*/ 2533650 h 2876550"/>
              <a:gd name="connsiteX2" fmla="*/ 1809750 w 4146550"/>
              <a:gd name="connsiteY2" fmla="*/ 1536700 h 2876550"/>
              <a:gd name="connsiteX3" fmla="*/ 1790700 w 4146550"/>
              <a:gd name="connsiteY3" fmla="*/ 1346200 h 2876550"/>
              <a:gd name="connsiteX4" fmla="*/ 1841500 w 4146550"/>
              <a:gd name="connsiteY4" fmla="*/ 1200150 h 2876550"/>
              <a:gd name="connsiteX5" fmla="*/ 1619250 w 4146550"/>
              <a:gd name="connsiteY5" fmla="*/ 1136650 h 2876550"/>
              <a:gd name="connsiteX6" fmla="*/ 1371600 w 4146550"/>
              <a:gd name="connsiteY6" fmla="*/ 920750 h 2876550"/>
              <a:gd name="connsiteX7" fmla="*/ 1111250 w 4146550"/>
              <a:gd name="connsiteY7" fmla="*/ 742950 h 2876550"/>
              <a:gd name="connsiteX8" fmla="*/ 1111250 w 4146550"/>
              <a:gd name="connsiteY8" fmla="*/ 438150 h 2876550"/>
              <a:gd name="connsiteX9" fmla="*/ 882650 w 4146550"/>
              <a:gd name="connsiteY9" fmla="*/ 330200 h 2876550"/>
              <a:gd name="connsiteX10" fmla="*/ 520700 w 4146550"/>
              <a:gd name="connsiteY10" fmla="*/ 317500 h 2876550"/>
              <a:gd name="connsiteX11" fmla="*/ 0 w 4146550"/>
              <a:gd name="connsiteY11" fmla="*/ 0 h 2876550"/>
              <a:gd name="connsiteX0" fmla="*/ 4235450 w 4235450"/>
              <a:gd name="connsiteY0" fmla="*/ 2698750 h 2698750"/>
              <a:gd name="connsiteX1" fmla="*/ 1720850 w 4235450"/>
              <a:gd name="connsiteY1" fmla="*/ 2533650 h 2698750"/>
              <a:gd name="connsiteX2" fmla="*/ 1809750 w 4235450"/>
              <a:gd name="connsiteY2" fmla="*/ 1536700 h 2698750"/>
              <a:gd name="connsiteX3" fmla="*/ 1790700 w 4235450"/>
              <a:gd name="connsiteY3" fmla="*/ 1346200 h 2698750"/>
              <a:gd name="connsiteX4" fmla="*/ 1841500 w 4235450"/>
              <a:gd name="connsiteY4" fmla="*/ 1200150 h 2698750"/>
              <a:gd name="connsiteX5" fmla="*/ 1619250 w 4235450"/>
              <a:gd name="connsiteY5" fmla="*/ 1136650 h 2698750"/>
              <a:gd name="connsiteX6" fmla="*/ 1371600 w 4235450"/>
              <a:gd name="connsiteY6" fmla="*/ 920750 h 2698750"/>
              <a:gd name="connsiteX7" fmla="*/ 1111250 w 4235450"/>
              <a:gd name="connsiteY7" fmla="*/ 742950 h 2698750"/>
              <a:gd name="connsiteX8" fmla="*/ 1111250 w 4235450"/>
              <a:gd name="connsiteY8" fmla="*/ 438150 h 2698750"/>
              <a:gd name="connsiteX9" fmla="*/ 882650 w 4235450"/>
              <a:gd name="connsiteY9" fmla="*/ 330200 h 2698750"/>
              <a:gd name="connsiteX10" fmla="*/ 520700 w 4235450"/>
              <a:gd name="connsiteY10" fmla="*/ 317500 h 2698750"/>
              <a:gd name="connsiteX11" fmla="*/ 0 w 4235450"/>
              <a:gd name="connsiteY11" fmla="*/ 0 h 2698750"/>
              <a:gd name="connsiteX0" fmla="*/ 4235450 w 4235450"/>
              <a:gd name="connsiteY0" fmla="*/ 2698750 h 2698750"/>
              <a:gd name="connsiteX1" fmla="*/ 1720850 w 4235450"/>
              <a:gd name="connsiteY1" fmla="*/ 2533650 h 2698750"/>
              <a:gd name="connsiteX2" fmla="*/ 1809750 w 4235450"/>
              <a:gd name="connsiteY2" fmla="*/ 1536700 h 2698750"/>
              <a:gd name="connsiteX3" fmla="*/ 1790700 w 4235450"/>
              <a:gd name="connsiteY3" fmla="*/ 1346200 h 2698750"/>
              <a:gd name="connsiteX4" fmla="*/ 1841500 w 4235450"/>
              <a:gd name="connsiteY4" fmla="*/ 1200150 h 2698750"/>
              <a:gd name="connsiteX5" fmla="*/ 1619250 w 4235450"/>
              <a:gd name="connsiteY5" fmla="*/ 1136650 h 2698750"/>
              <a:gd name="connsiteX6" fmla="*/ 1371600 w 4235450"/>
              <a:gd name="connsiteY6" fmla="*/ 920750 h 2698750"/>
              <a:gd name="connsiteX7" fmla="*/ 1111250 w 4235450"/>
              <a:gd name="connsiteY7" fmla="*/ 742950 h 2698750"/>
              <a:gd name="connsiteX8" fmla="*/ 1111250 w 4235450"/>
              <a:gd name="connsiteY8" fmla="*/ 438150 h 2698750"/>
              <a:gd name="connsiteX9" fmla="*/ 882650 w 4235450"/>
              <a:gd name="connsiteY9" fmla="*/ 330200 h 2698750"/>
              <a:gd name="connsiteX10" fmla="*/ 520700 w 4235450"/>
              <a:gd name="connsiteY10" fmla="*/ 317500 h 2698750"/>
              <a:gd name="connsiteX11" fmla="*/ 0 w 4235450"/>
              <a:gd name="connsiteY11" fmla="*/ 0 h 2698750"/>
              <a:gd name="connsiteX0" fmla="*/ 4400550 w 4400550"/>
              <a:gd name="connsiteY0" fmla="*/ 4667250 h 4667250"/>
              <a:gd name="connsiteX1" fmla="*/ 1885950 w 4400550"/>
              <a:gd name="connsiteY1" fmla="*/ 4502150 h 4667250"/>
              <a:gd name="connsiteX2" fmla="*/ 1974850 w 4400550"/>
              <a:gd name="connsiteY2" fmla="*/ 3505200 h 4667250"/>
              <a:gd name="connsiteX3" fmla="*/ 1955800 w 4400550"/>
              <a:gd name="connsiteY3" fmla="*/ 3314700 h 4667250"/>
              <a:gd name="connsiteX4" fmla="*/ 2006600 w 4400550"/>
              <a:gd name="connsiteY4" fmla="*/ 3168650 h 4667250"/>
              <a:gd name="connsiteX5" fmla="*/ 1784350 w 4400550"/>
              <a:gd name="connsiteY5" fmla="*/ 3105150 h 4667250"/>
              <a:gd name="connsiteX6" fmla="*/ 1536700 w 4400550"/>
              <a:gd name="connsiteY6" fmla="*/ 2889250 h 4667250"/>
              <a:gd name="connsiteX7" fmla="*/ 1276350 w 4400550"/>
              <a:gd name="connsiteY7" fmla="*/ 2711450 h 4667250"/>
              <a:gd name="connsiteX8" fmla="*/ 1276350 w 4400550"/>
              <a:gd name="connsiteY8" fmla="*/ 2406650 h 4667250"/>
              <a:gd name="connsiteX9" fmla="*/ 1047750 w 4400550"/>
              <a:gd name="connsiteY9" fmla="*/ 2298700 h 4667250"/>
              <a:gd name="connsiteX10" fmla="*/ 685800 w 4400550"/>
              <a:gd name="connsiteY10" fmla="*/ 2286000 h 4667250"/>
              <a:gd name="connsiteX11" fmla="*/ 0 w 4400550"/>
              <a:gd name="connsiteY11" fmla="*/ 0 h 4667250"/>
              <a:gd name="connsiteX0" fmla="*/ 5323418 w 5323418"/>
              <a:gd name="connsiteY0" fmla="*/ 4667250 h 4667250"/>
              <a:gd name="connsiteX1" fmla="*/ 2808818 w 5323418"/>
              <a:gd name="connsiteY1" fmla="*/ 4502150 h 4667250"/>
              <a:gd name="connsiteX2" fmla="*/ 2897718 w 5323418"/>
              <a:gd name="connsiteY2" fmla="*/ 3505200 h 4667250"/>
              <a:gd name="connsiteX3" fmla="*/ 2878668 w 5323418"/>
              <a:gd name="connsiteY3" fmla="*/ 3314700 h 4667250"/>
              <a:gd name="connsiteX4" fmla="*/ 2929468 w 5323418"/>
              <a:gd name="connsiteY4" fmla="*/ 3168650 h 4667250"/>
              <a:gd name="connsiteX5" fmla="*/ 2707218 w 5323418"/>
              <a:gd name="connsiteY5" fmla="*/ 3105150 h 4667250"/>
              <a:gd name="connsiteX6" fmla="*/ 2459568 w 5323418"/>
              <a:gd name="connsiteY6" fmla="*/ 2889250 h 4667250"/>
              <a:gd name="connsiteX7" fmla="*/ 2199218 w 5323418"/>
              <a:gd name="connsiteY7" fmla="*/ 2711450 h 4667250"/>
              <a:gd name="connsiteX8" fmla="*/ 2199218 w 5323418"/>
              <a:gd name="connsiteY8" fmla="*/ 2406650 h 4667250"/>
              <a:gd name="connsiteX9" fmla="*/ 1970618 w 5323418"/>
              <a:gd name="connsiteY9" fmla="*/ 2298700 h 4667250"/>
              <a:gd name="connsiteX10" fmla="*/ 1608668 w 5323418"/>
              <a:gd name="connsiteY10" fmla="*/ 2286000 h 4667250"/>
              <a:gd name="connsiteX11" fmla="*/ 8467 w 5323418"/>
              <a:gd name="connsiteY11" fmla="*/ 1511300 h 4667250"/>
              <a:gd name="connsiteX12" fmla="*/ 922868 w 5323418"/>
              <a:gd name="connsiteY12" fmla="*/ 0 h 4667250"/>
              <a:gd name="connsiteX0" fmla="*/ 5323418 w 5323418"/>
              <a:gd name="connsiteY0" fmla="*/ 4667250 h 4667250"/>
              <a:gd name="connsiteX1" fmla="*/ 2808818 w 5323418"/>
              <a:gd name="connsiteY1" fmla="*/ 4502150 h 4667250"/>
              <a:gd name="connsiteX2" fmla="*/ 2897718 w 5323418"/>
              <a:gd name="connsiteY2" fmla="*/ 3505200 h 4667250"/>
              <a:gd name="connsiteX3" fmla="*/ 2878668 w 5323418"/>
              <a:gd name="connsiteY3" fmla="*/ 3314700 h 4667250"/>
              <a:gd name="connsiteX4" fmla="*/ 2929468 w 5323418"/>
              <a:gd name="connsiteY4" fmla="*/ 3168650 h 4667250"/>
              <a:gd name="connsiteX5" fmla="*/ 2707218 w 5323418"/>
              <a:gd name="connsiteY5" fmla="*/ 3105150 h 4667250"/>
              <a:gd name="connsiteX6" fmla="*/ 2459568 w 5323418"/>
              <a:gd name="connsiteY6" fmla="*/ 2889250 h 4667250"/>
              <a:gd name="connsiteX7" fmla="*/ 2199218 w 5323418"/>
              <a:gd name="connsiteY7" fmla="*/ 2711450 h 4667250"/>
              <a:gd name="connsiteX8" fmla="*/ 2199218 w 5323418"/>
              <a:gd name="connsiteY8" fmla="*/ 2406650 h 4667250"/>
              <a:gd name="connsiteX9" fmla="*/ 1970618 w 5323418"/>
              <a:gd name="connsiteY9" fmla="*/ 2298700 h 4667250"/>
              <a:gd name="connsiteX10" fmla="*/ 1608668 w 5323418"/>
              <a:gd name="connsiteY10" fmla="*/ 2286000 h 4667250"/>
              <a:gd name="connsiteX11" fmla="*/ 795867 w 5323418"/>
              <a:gd name="connsiteY11" fmla="*/ 1917700 h 4667250"/>
              <a:gd name="connsiteX12" fmla="*/ 8467 w 5323418"/>
              <a:gd name="connsiteY12" fmla="*/ 1511300 h 4667250"/>
              <a:gd name="connsiteX13" fmla="*/ 922868 w 5323418"/>
              <a:gd name="connsiteY13" fmla="*/ 0 h 4667250"/>
              <a:gd name="connsiteX0" fmla="*/ 5323418 w 5323418"/>
              <a:gd name="connsiteY0" fmla="*/ 4667250 h 4667250"/>
              <a:gd name="connsiteX1" fmla="*/ 2808818 w 5323418"/>
              <a:gd name="connsiteY1" fmla="*/ 4502150 h 4667250"/>
              <a:gd name="connsiteX2" fmla="*/ 2897718 w 5323418"/>
              <a:gd name="connsiteY2" fmla="*/ 3505200 h 4667250"/>
              <a:gd name="connsiteX3" fmla="*/ 2878668 w 5323418"/>
              <a:gd name="connsiteY3" fmla="*/ 3314700 h 4667250"/>
              <a:gd name="connsiteX4" fmla="*/ 2929468 w 5323418"/>
              <a:gd name="connsiteY4" fmla="*/ 3168650 h 4667250"/>
              <a:gd name="connsiteX5" fmla="*/ 2707218 w 5323418"/>
              <a:gd name="connsiteY5" fmla="*/ 3105150 h 4667250"/>
              <a:gd name="connsiteX6" fmla="*/ 2459568 w 5323418"/>
              <a:gd name="connsiteY6" fmla="*/ 2889250 h 4667250"/>
              <a:gd name="connsiteX7" fmla="*/ 2199218 w 5323418"/>
              <a:gd name="connsiteY7" fmla="*/ 2711450 h 4667250"/>
              <a:gd name="connsiteX8" fmla="*/ 2199218 w 5323418"/>
              <a:gd name="connsiteY8" fmla="*/ 2406650 h 4667250"/>
              <a:gd name="connsiteX9" fmla="*/ 1970618 w 5323418"/>
              <a:gd name="connsiteY9" fmla="*/ 2298700 h 4667250"/>
              <a:gd name="connsiteX10" fmla="*/ 1608668 w 5323418"/>
              <a:gd name="connsiteY10" fmla="*/ 2286000 h 4667250"/>
              <a:gd name="connsiteX11" fmla="*/ 1138767 w 5323418"/>
              <a:gd name="connsiteY11" fmla="*/ 2184400 h 4667250"/>
              <a:gd name="connsiteX12" fmla="*/ 795867 w 5323418"/>
              <a:gd name="connsiteY12" fmla="*/ 1917700 h 4667250"/>
              <a:gd name="connsiteX13" fmla="*/ 8467 w 5323418"/>
              <a:gd name="connsiteY13" fmla="*/ 1511300 h 4667250"/>
              <a:gd name="connsiteX14" fmla="*/ 922868 w 5323418"/>
              <a:gd name="connsiteY14" fmla="*/ 0 h 4667250"/>
              <a:gd name="connsiteX0" fmla="*/ 5386009 w 5386009"/>
              <a:gd name="connsiteY0" fmla="*/ 4667250 h 4667250"/>
              <a:gd name="connsiteX1" fmla="*/ 2871409 w 5386009"/>
              <a:gd name="connsiteY1" fmla="*/ 4502150 h 4667250"/>
              <a:gd name="connsiteX2" fmla="*/ 2960309 w 5386009"/>
              <a:gd name="connsiteY2" fmla="*/ 3505200 h 4667250"/>
              <a:gd name="connsiteX3" fmla="*/ 2941259 w 5386009"/>
              <a:gd name="connsiteY3" fmla="*/ 3314700 h 4667250"/>
              <a:gd name="connsiteX4" fmla="*/ 2992059 w 5386009"/>
              <a:gd name="connsiteY4" fmla="*/ 3168650 h 4667250"/>
              <a:gd name="connsiteX5" fmla="*/ 2769809 w 5386009"/>
              <a:gd name="connsiteY5" fmla="*/ 3105150 h 4667250"/>
              <a:gd name="connsiteX6" fmla="*/ 2522159 w 5386009"/>
              <a:gd name="connsiteY6" fmla="*/ 2889250 h 4667250"/>
              <a:gd name="connsiteX7" fmla="*/ 2261809 w 5386009"/>
              <a:gd name="connsiteY7" fmla="*/ 2711450 h 4667250"/>
              <a:gd name="connsiteX8" fmla="*/ 2261809 w 5386009"/>
              <a:gd name="connsiteY8" fmla="*/ 2406650 h 4667250"/>
              <a:gd name="connsiteX9" fmla="*/ 2033209 w 5386009"/>
              <a:gd name="connsiteY9" fmla="*/ 2298700 h 4667250"/>
              <a:gd name="connsiteX10" fmla="*/ 1671259 w 5386009"/>
              <a:gd name="connsiteY10" fmla="*/ 2286000 h 4667250"/>
              <a:gd name="connsiteX11" fmla="*/ 1201358 w 5386009"/>
              <a:gd name="connsiteY11" fmla="*/ 2184400 h 4667250"/>
              <a:gd name="connsiteX12" fmla="*/ 858458 w 5386009"/>
              <a:gd name="connsiteY12" fmla="*/ 1917700 h 4667250"/>
              <a:gd name="connsiteX13" fmla="*/ 71058 w 5386009"/>
              <a:gd name="connsiteY13" fmla="*/ 1511300 h 4667250"/>
              <a:gd name="connsiteX14" fmla="*/ 147258 w 5386009"/>
              <a:gd name="connsiteY14" fmla="*/ 1333500 h 4667250"/>
              <a:gd name="connsiteX15" fmla="*/ 985459 w 5386009"/>
              <a:gd name="connsiteY15" fmla="*/ 0 h 4667250"/>
              <a:gd name="connsiteX0" fmla="*/ 5378132 w 5378132"/>
              <a:gd name="connsiteY0" fmla="*/ 4667250 h 4667250"/>
              <a:gd name="connsiteX1" fmla="*/ 2863532 w 5378132"/>
              <a:gd name="connsiteY1" fmla="*/ 4502150 h 4667250"/>
              <a:gd name="connsiteX2" fmla="*/ 2952432 w 5378132"/>
              <a:gd name="connsiteY2" fmla="*/ 3505200 h 4667250"/>
              <a:gd name="connsiteX3" fmla="*/ 2933382 w 5378132"/>
              <a:gd name="connsiteY3" fmla="*/ 3314700 h 4667250"/>
              <a:gd name="connsiteX4" fmla="*/ 2984182 w 5378132"/>
              <a:gd name="connsiteY4" fmla="*/ 3168650 h 4667250"/>
              <a:gd name="connsiteX5" fmla="*/ 2761932 w 5378132"/>
              <a:gd name="connsiteY5" fmla="*/ 3105150 h 4667250"/>
              <a:gd name="connsiteX6" fmla="*/ 2514282 w 5378132"/>
              <a:gd name="connsiteY6" fmla="*/ 2889250 h 4667250"/>
              <a:gd name="connsiteX7" fmla="*/ 2253932 w 5378132"/>
              <a:gd name="connsiteY7" fmla="*/ 2711450 h 4667250"/>
              <a:gd name="connsiteX8" fmla="*/ 2253932 w 5378132"/>
              <a:gd name="connsiteY8" fmla="*/ 2406650 h 4667250"/>
              <a:gd name="connsiteX9" fmla="*/ 2025332 w 5378132"/>
              <a:gd name="connsiteY9" fmla="*/ 2298700 h 4667250"/>
              <a:gd name="connsiteX10" fmla="*/ 1663382 w 5378132"/>
              <a:gd name="connsiteY10" fmla="*/ 2286000 h 4667250"/>
              <a:gd name="connsiteX11" fmla="*/ 1193481 w 5378132"/>
              <a:gd name="connsiteY11" fmla="*/ 2184400 h 4667250"/>
              <a:gd name="connsiteX12" fmla="*/ 850581 w 5378132"/>
              <a:gd name="connsiteY12" fmla="*/ 1917700 h 4667250"/>
              <a:gd name="connsiteX13" fmla="*/ 63181 w 5378132"/>
              <a:gd name="connsiteY13" fmla="*/ 1511300 h 4667250"/>
              <a:gd name="connsiteX14" fmla="*/ 164781 w 5378132"/>
              <a:gd name="connsiteY14" fmla="*/ 1206500 h 4667250"/>
              <a:gd name="connsiteX15" fmla="*/ 977582 w 5378132"/>
              <a:gd name="connsiteY15" fmla="*/ 0 h 4667250"/>
              <a:gd name="connsiteX0" fmla="*/ 5360473 w 5360473"/>
              <a:gd name="connsiteY0" fmla="*/ 4667250 h 4667250"/>
              <a:gd name="connsiteX1" fmla="*/ 2845873 w 5360473"/>
              <a:gd name="connsiteY1" fmla="*/ 4502150 h 4667250"/>
              <a:gd name="connsiteX2" fmla="*/ 2934773 w 5360473"/>
              <a:gd name="connsiteY2" fmla="*/ 3505200 h 4667250"/>
              <a:gd name="connsiteX3" fmla="*/ 2915723 w 5360473"/>
              <a:gd name="connsiteY3" fmla="*/ 3314700 h 4667250"/>
              <a:gd name="connsiteX4" fmla="*/ 2966523 w 5360473"/>
              <a:gd name="connsiteY4" fmla="*/ 3168650 h 4667250"/>
              <a:gd name="connsiteX5" fmla="*/ 2744273 w 5360473"/>
              <a:gd name="connsiteY5" fmla="*/ 3105150 h 4667250"/>
              <a:gd name="connsiteX6" fmla="*/ 2496623 w 5360473"/>
              <a:gd name="connsiteY6" fmla="*/ 2889250 h 4667250"/>
              <a:gd name="connsiteX7" fmla="*/ 2236273 w 5360473"/>
              <a:gd name="connsiteY7" fmla="*/ 2711450 h 4667250"/>
              <a:gd name="connsiteX8" fmla="*/ 2236273 w 5360473"/>
              <a:gd name="connsiteY8" fmla="*/ 2406650 h 4667250"/>
              <a:gd name="connsiteX9" fmla="*/ 2007673 w 5360473"/>
              <a:gd name="connsiteY9" fmla="*/ 2298700 h 4667250"/>
              <a:gd name="connsiteX10" fmla="*/ 1645723 w 5360473"/>
              <a:gd name="connsiteY10" fmla="*/ 2286000 h 4667250"/>
              <a:gd name="connsiteX11" fmla="*/ 1175822 w 5360473"/>
              <a:gd name="connsiteY11" fmla="*/ 2184400 h 4667250"/>
              <a:gd name="connsiteX12" fmla="*/ 832922 w 5360473"/>
              <a:gd name="connsiteY12" fmla="*/ 1917700 h 4667250"/>
              <a:gd name="connsiteX13" fmla="*/ 45522 w 5360473"/>
              <a:gd name="connsiteY13" fmla="*/ 1511300 h 4667250"/>
              <a:gd name="connsiteX14" fmla="*/ 147122 w 5360473"/>
              <a:gd name="connsiteY14" fmla="*/ 1206500 h 4667250"/>
              <a:gd name="connsiteX15" fmla="*/ 375722 w 5360473"/>
              <a:gd name="connsiteY15" fmla="*/ 749300 h 4667250"/>
              <a:gd name="connsiteX16" fmla="*/ 959923 w 5360473"/>
              <a:gd name="connsiteY16" fmla="*/ 0 h 4667250"/>
              <a:gd name="connsiteX0" fmla="*/ 5360473 w 5360473"/>
              <a:gd name="connsiteY0" fmla="*/ 4667250 h 4667250"/>
              <a:gd name="connsiteX1" fmla="*/ 2845873 w 5360473"/>
              <a:gd name="connsiteY1" fmla="*/ 4502150 h 4667250"/>
              <a:gd name="connsiteX2" fmla="*/ 2934773 w 5360473"/>
              <a:gd name="connsiteY2" fmla="*/ 3505200 h 4667250"/>
              <a:gd name="connsiteX3" fmla="*/ 2915723 w 5360473"/>
              <a:gd name="connsiteY3" fmla="*/ 3314700 h 4667250"/>
              <a:gd name="connsiteX4" fmla="*/ 2966523 w 5360473"/>
              <a:gd name="connsiteY4" fmla="*/ 3168650 h 4667250"/>
              <a:gd name="connsiteX5" fmla="*/ 2744273 w 5360473"/>
              <a:gd name="connsiteY5" fmla="*/ 3105150 h 4667250"/>
              <a:gd name="connsiteX6" fmla="*/ 2496623 w 5360473"/>
              <a:gd name="connsiteY6" fmla="*/ 2889250 h 4667250"/>
              <a:gd name="connsiteX7" fmla="*/ 2236273 w 5360473"/>
              <a:gd name="connsiteY7" fmla="*/ 2711450 h 4667250"/>
              <a:gd name="connsiteX8" fmla="*/ 2236273 w 5360473"/>
              <a:gd name="connsiteY8" fmla="*/ 2406650 h 4667250"/>
              <a:gd name="connsiteX9" fmla="*/ 2007673 w 5360473"/>
              <a:gd name="connsiteY9" fmla="*/ 2298700 h 4667250"/>
              <a:gd name="connsiteX10" fmla="*/ 1645723 w 5360473"/>
              <a:gd name="connsiteY10" fmla="*/ 2286000 h 4667250"/>
              <a:gd name="connsiteX11" fmla="*/ 1175822 w 5360473"/>
              <a:gd name="connsiteY11" fmla="*/ 2184400 h 4667250"/>
              <a:gd name="connsiteX12" fmla="*/ 832922 w 5360473"/>
              <a:gd name="connsiteY12" fmla="*/ 1917700 h 4667250"/>
              <a:gd name="connsiteX13" fmla="*/ 45522 w 5360473"/>
              <a:gd name="connsiteY13" fmla="*/ 1511300 h 4667250"/>
              <a:gd name="connsiteX14" fmla="*/ 147122 w 5360473"/>
              <a:gd name="connsiteY14" fmla="*/ 1206500 h 4667250"/>
              <a:gd name="connsiteX15" fmla="*/ 375722 w 5360473"/>
              <a:gd name="connsiteY15" fmla="*/ 749300 h 4667250"/>
              <a:gd name="connsiteX16" fmla="*/ 820222 w 5360473"/>
              <a:gd name="connsiteY16" fmla="*/ 482600 h 4667250"/>
              <a:gd name="connsiteX17" fmla="*/ 959923 w 5360473"/>
              <a:gd name="connsiteY17" fmla="*/ 0 h 4667250"/>
              <a:gd name="connsiteX0" fmla="*/ 5360473 w 5360473"/>
              <a:gd name="connsiteY0" fmla="*/ 4530090 h 4530090"/>
              <a:gd name="connsiteX1" fmla="*/ 2845873 w 5360473"/>
              <a:gd name="connsiteY1" fmla="*/ 4364990 h 4530090"/>
              <a:gd name="connsiteX2" fmla="*/ 2934773 w 5360473"/>
              <a:gd name="connsiteY2" fmla="*/ 3368040 h 4530090"/>
              <a:gd name="connsiteX3" fmla="*/ 2915723 w 5360473"/>
              <a:gd name="connsiteY3" fmla="*/ 3177540 h 4530090"/>
              <a:gd name="connsiteX4" fmla="*/ 2966523 w 5360473"/>
              <a:gd name="connsiteY4" fmla="*/ 3031490 h 4530090"/>
              <a:gd name="connsiteX5" fmla="*/ 2744273 w 5360473"/>
              <a:gd name="connsiteY5" fmla="*/ 2967990 h 4530090"/>
              <a:gd name="connsiteX6" fmla="*/ 2496623 w 5360473"/>
              <a:gd name="connsiteY6" fmla="*/ 2752090 h 4530090"/>
              <a:gd name="connsiteX7" fmla="*/ 2236273 w 5360473"/>
              <a:gd name="connsiteY7" fmla="*/ 2574290 h 4530090"/>
              <a:gd name="connsiteX8" fmla="*/ 2236273 w 5360473"/>
              <a:gd name="connsiteY8" fmla="*/ 2269490 h 4530090"/>
              <a:gd name="connsiteX9" fmla="*/ 2007673 w 5360473"/>
              <a:gd name="connsiteY9" fmla="*/ 2161540 h 4530090"/>
              <a:gd name="connsiteX10" fmla="*/ 1645723 w 5360473"/>
              <a:gd name="connsiteY10" fmla="*/ 2148840 h 4530090"/>
              <a:gd name="connsiteX11" fmla="*/ 1175822 w 5360473"/>
              <a:gd name="connsiteY11" fmla="*/ 2047240 h 4530090"/>
              <a:gd name="connsiteX12" fmla="*/ 832922 w 5360473"/>
              <a:gd name="connsiteY12" fmla="*/ 1780540 h 4530090"/>
              <a:gd name="connsiteX13" fmla="*/ 45522 w 5360473"/>
              <a:gd name="connsiteY13" fmla="*/ 1374140 h 4530090"/>
              <a:gd name="connsiteX14" fmla="*/ 147122 w 5360473"/>
              <a:gd name="connsiteY14" fmla="*/ 1069340 h 4530090"/>
              <a:gd name="connsiteX15" fmla="*/ 375722 w 5360473"/>
              <a:gd name="connsiteY15" fmla="*/ 612140 h 4530090"/>
              <a:gd name="connsiteX16" fmla="*/ 820222 w 5360473"/>
              <a:gd name="connsiteY16" fmla="*/ 345440 h 4530090"/>
              <a:gd name="connsiteX17" fmla="*/ 1348543 w 5360473"/>
              <a:gd name="connsiteY17" fmla="*/ 0 h 4530090"/>
              <a:gd name="connsiteX0" fmla="*/ 5360473 w 5360473"/>
              <a:gd name="connsiteY0" fmla="*/ 5139690 h 5139690"/>
              <a:gd name="connsiteX1" fmla="*/ 2845873 w 5360473"/>
              <a:gd name="connsiteY1" fmla="*/ 4974590 h 5139690"/>
              <a:gd name="connsiteX2" fmla="*/ 2934773 w 5360473"/>
              <a:gd name="connsiteY2" fmla="*/ 3977640 h 5139690"/>
              <a:gd name="connsiteX3" fmla="*/ 2915723 w 5360473"/>
              <a:gd name="connsiteY3" fmla="*/ 3787140 h 5139690"/>
              <a:gd name="connsiteX4" fmla="*/ 2966523 w 5360473"/>
              <a:gd name="connsiteY4" fmla="*/ 3641090 h 5139690"/>
              <a:gd name="connsiteX5" fmla="*/ 2744273 w 5360473"/>
              <a:gd name="connsiteY5" fmla="*/ 3577590 h 5139690"/>
              <a:gd name="connsiteX6" fmla="*/ 2496623 w 5360473"/>
              <a:gd name="connsiteY6" fmla="*/ 3361690 h 5139690"/>
              <a:gd name="connsiteX7" fmla="*/ 2236273 w 5360473"/>
              <a:gd name="connsiteY7" fmla="*/ 3183890 h 5139690"/>
              <a:gd name="connsiteX8" fmla="*/ 2236273 w 5360473"/>
              <a:gd name="connsiteY8" fmla="*/ 2879090 h 5139690"/>
              <a:gd name="connsiteX9" fmla="*/ 2007673 w 5360473"/>
              <a:gd name="connsiteY9" fmla="*/ 2771140 h 5139690"/>
              <a:gd name="connsiteX10" fmla="*/ 1645723 w 5360473"/>
              <a:gd name="connsiteY10" fmla="*/ 2758440 h 5139690"/>
              <a:gd name="connsiteX11" fmla="*/ 1175822 w 5360473"/>
              <a:gd name="connsiteY11" fmla="*/ 2656840 h 5139690"/>
              <a:gd name="connsiteX12" fmla="*/ 832922 w 5360473"/>
              <a:gd name="connsiteY12" fmla="*/ 2390140 h 5139690"/>
              <a:gd name="connsiteX13" fmla="*/ 45522 w 5360473"/>
              <a:gd name="connsiteY13" fmla="*/ 1983740 h 5139690"/>
              <a:gd name="connsiteX14" fmla="*/ 147122 w 5360473"/>
              <a:gd name="connsiteY14" fmla="*/ 1678940 h 5139690"/>
              <a:gd name="connsiteX15" fmla="*/ 375722 w 5360473"/>
              <a:gd name="connsiteY15" fmla="*/ 1221740 h 5139690"/>
              <a:gd name="connsiteX16" fmla="*/ 820222 w 5360473"/>
              <a:gd name="connsiteY16" fmla="*/ 955040 h 5139690"/>
              <a:gd name="connsiteX17" fmla="*/ 1531423 w 5360473"/>
              <a:gd name="connsiteY17" fmla="*/ 0 h 5139690"/>
              <a:gd name="connsiteX0" fmla="*/ 5360473 w 5360473"/>
              <a:gd name="connsiteY0" fmla="*/ 5139690 h 5139690"/>
              <a:gd name="connsiteX1" fmla="*/ 2845873 w 5360473"/>
              <a:gd name="connsiteY1" fmla="*/ 4974590 h 5139690"/>
              <a:gd name="connsiteX2" fmla="*/ 2934773 w 5360473"/>
              <a:gd name="connsiteY2" fmla="*/ 3977640 h 5139690"/>
              <a:gd name="connsiteX3" fmla="*/ 2915723 w 5360473"/>
              <a:gd name="connsiteY3" fmla="*/ 3787140 h 5139690"/>
              <a:gd name="connsiteX4" fmla="*/ 2966523 w 5360473"/>
              <a:gd name="connsiteY4" fmla="*/ 3641090 h 5139690"/>
              <a:gd name="connsiteX5" fmla="*/ 2744273 w 5360473"/>
              <a:gd name="connsiteY5" fmla="*/ 3577590 h 5139690"/>
              <a:gd name="connsiteX6" fmla="*/ 2496623 w 5360473"/>
              <a:gd name="connsiteY6" fmla="*/ 3361690 h 5139690"/>
              <a:gd name="connsiteX7" fmla="*/ 2236273 w 5360473"/>
              <a:gd name="connsiteY7" fmla="*/ 3183890 h 5139690"/>
              <a:gd name="connsiteX8" fmla="*/ 2236273 w 5360473"/>
              <a:gd name="connsiteY8" fmla="*/ 2879090 h 5139690"/>
              <a:gd name="connsiteX9" fmla="*/ 2007673 w 5360473"/>
              <a:gd name="connsiteY9" fmla="*/ 2771140 h 5139690"/>
              <a:gd name="connsiteX10" fmla="*/ 1645723 w 5360473"/>
              <a:gd name="connsiteY10" fmla="*/ 2758440 h 5139690"/>
              <a:gd name="connsiteX11" fmla="*/ 1175822 w 5360473"/>
              <a:gd name="connsiteY11" fmla="*/ 2656840 h 5139690"/>
              <a:gd name="connsiteX12" fmla="*/ 832922 w 5360473"/>
              <a:gd name="connsiteY12" fmla="*/ 2390140 h 5139690"/>
              <a:gd name="connsiteX13" fmla="*/ 45522 w 5360473"/>
              <a:gd name="connsiteY13" fmla="*/ 1983740 h 5139690"/>
              <a:gd name="connsiteX14" fmla="*/ 147122 w 5360473"/>
              <a:gd name="connsiteY14" fmla="*/ 1678940 h 5139690"/>
              <a:gd name="connsiteX15" fmla="*/ 375722 w 5360473"/>
              <a:gd name="connsiteY15" fmla="*/ 1221740 h 5139690"/>
              <a:gd name="connsiteX16" fmla="*/ 934522 w 5360473"/>
              <a:gd name="connsiteY16" fmla="*/ 581660 h 5139690"/>
              <a:gd name="connsiteX17" fmla="*/ 1531423 w 5360473"/>
              <a:gd name="connsiteY17" fmla="*/ 0 h 5139690"/>
              <a:gd name="connsiteX0" fmla="*/ 5360473 w 5360473"/>
              <a:gd name="connsiteY0" fmla="*/ 5139690 h 5139690"/>
              <a:gd name="connsiteX1" fmla="*/ 2845873 w 5360473"/>
              <a:gd name="connsiteY1" fmla="*/ 4974590 h 5139690"/>
              <a:gd name="connsiteX2" fmla="*/ 2934773 w 5360473"/>
              <a:gd name="connsiteY2" fmla="*/ 3977640 h 5139690"/>
              <a:gd name="connsiteX3" fmla="*/ 2915723 w 5360473"/>
              <a:gd name="connsiteY3" fmla="*/ 3787140 h 5139690"/>
              <a:gd name="connsiteX4" fmla="*/ 2966523 w 5360473"/>
              <a:gd name="connsiteY4" fmla="*/ 3641090 h 5139690"/>
              <a:gd name="connsiteX5" fmla="*/ 2744273 w 5360473"/>
              <a:gd name="connsiteY5" fmla="*/ 3577590 h 5139690"/>
              <a:gd name="connsiteX6" fmla="*/ 2496623 w 5360473"/>
              <a:gd name="connsiteY6" fmla="*/ 3361690 h 5139690"/>
              <a:gd name="connsiteX7" fmla="*/ 2236273 w 5360473"/>
              <a:gd name="connsiteY7" fmla="*/ 3183890 h 5139690"/>
              <a:gd name="connsiteX8" fmla="*/ 2236273 w 5360473"/>
              <a:gd name="connsiteY8" fmla="*/ 2879090 h 5139690"/>
              <a:gd name="connsiteX9" fmla="*/ 2007673 w 5360473"/>
              <a:gd name="connsiteY9" fmla="*/ 2771140 h 5139690"/>
              <a:gd name="connsiteX10" fmla="*/ 1645723 w 5360473"/>
              <a:gd name="connsiteY10" fmla="*/ 2758440 h 5139690"/>
              <a:gd name="connsiteX11" fmla="*/ 1175822 w 5360473"/>
              <a:gd name="connsiteY11" fmla="*/ 2656840 h 5139690"/>
              <a:gd name="connsiteX12" fmla="*/ 832922 w 5360473"/>
              <a:gd name="connsiteY12" fmla="*/ 2390140 h 5139690"/>
              <a:gd name="connsiteX13" fmla="*/ 45522 w 5360473"/>
              <a:gd name="connsiteY13" fmla="*/ 1983740 h 5139690"/>
              <a:gd name="connsiteX14" fmla="*/ 147122 w 5360473"/>
              <a:gd name="connsiteY14" fmla="*/ 1678940 h 5139690"/>
              <a:gd name="connsiteX15" fmla="*/ 474782 w 5360473"/>
              <a:gd name="connsiteY15" fmla="*/ 1046480 h 5139690"/>
              <a:gd name="connsiteX16" fmla="*/ 934522 w 5360473"/>
              <a:gd name="connsiteY16" fmla="*/ 581660 h 5139690"/>
              <a:gd name="connsiteX17" fmla="*/ 1531423 w 5360473"/>
              <a:gd name="connsiteY17" fmla="*/ 0 h 5139690"/>
              <a:gd name="connsiteX0" fmla="*/ 5360473 w 5360473"/>
              <a:gd name="connsiteY0" fmla="*/ 5139690 h 5139690"/>
              <a:gd name="connsiteX1" fmla="*/ 2845873 w 5360473"/>
              <a:gd name="connsiteY1" fmla="*/ 4974590 h 5139690"/>
              <a:gd name="connsiteX2" fmla="*/ 2934773 w 5360473"/>
              <a:gd name="connsiteY2" fmla="*/ 3977640 h 5139690"/>
              <a:gd name="connsiteX3" fmla="*/ 2915723 w 5360473"/>
              <a:gd name="connsiteY3" fmla="*/ 3787140 h 5139690"/>
              <a:gd name="connsiteX4" fmla="*/ 2966523 w 5360473"/>
              <a:gd name="connsiteY4" fmla="*/ 3641090 h 5139690"/>
              <a:gd name="connsiteX5" fmla="*/ 2744273 w 5360473"/>
              <a:gd name="connsiteY5" fmla="*/ 3577590 h 5139690"/>
              <a:gd name="connsiteX6" fmla="*/ 2496623 w 5360473"/>
              <a:gd name="connsiteY6" fmla="*/ 3361690 h 5139690"/>
              <a:gd name="connsiteX7" fmla="*/ 2236273 w 5360473"/>
              <a:gd name="connsiteY7" fmla="*/ 3183890 h 5139690"/>
              <a:gd name="connsiteX8" fmla="*/ 2236273 w 5360473"/>
              <a:gd name="connsiteY8" fmla="*/ 2879090 h 5139690"/>
              <a:gd name="connsiteX9" fmla="*/ 2007673 w 5360473"/>
              <a:gd name="connsiteY9" fmla="*/ 2771140 h 5139690"/>
              <a:gd name="connsiteX10" fmla="*/ 1645723 w 5360473"/>
              <a:gd name="connsiteY10" fmla="*/ 2758440 h 5139690"/>
              <a:gd name="connsiteX11" fmla="*/ 1175822 w 5360473"/>
              <a:gd name="connsiteY11" fmla="*/ 2656840 h 5139690"/>
              <a:gd name="connsiteX12" fmla="*/ 832922 w 5360473"/>
              <a:gd name="connsiteY12" fmla="*/ 2390140 h 5139690"/>
              <a:gd name="connsiteX13" fmla="*/ 45522 w 5360473"/>
              <a:gd name="connsiteY13" fmla="*/ 1983740 h 5139690"/>
              <a:gd name="connsiteX14" fmla="*/ 147122 w 5360473"/>
              <a:gd name="connsiteY14" fmla="*/ 1678940 h 5139690"/>
              <a:gd name="connsiteX15" fmla="*/ 474782 w 5360473"/>
              <a:gd name="connsiteY15" fmla="*/ 1046480 h 5139690"/>
              <a:gd name="connsiteX16" fmla="*/ 898962 w 5360473"/>
              <a:gd name="connsiteY16" fmla="*/ 858520 h 5139690"/>
              <a:gd name="connsiteX17" fmla="*/ 934522 w 5360473"/>
              <a:gd name="connsiteY17" fmla="*/ 581660 h 5139690"/>
              <a:gd name="connsiteX18" fmla="*/ 1531423 w 5360473"/>
              <a:gd name="connsiteY18" fmla="*/ 0 h 5139690"/>
              <a:gd name="connsiteX0" fmla="*/ 5360473 w 5360473"/>
              <a:gd name="connsiteY0" fmla="*/ 5139690 h 5139690"/>
              <a:gd name="connsiteX1" fmla="*/ 2845873 w 5360473"/>
              <a:gd name="connsiteY1" fmla="*/ 4974590 h 5139690"/>
              <a:gd name="connsiteX2" fmla="*/ 2934773 w 5360473"/>
              <a:gd name="connsiteY2" fmla="*/ 3977640 h 5139690"/>
              <a:gd name="connsiteX3" fmla="*/ 2915723 w 5360473"/>
              <a:gd name="connsiteY3" fmla="*/ 3787140 h 5139690"/>
              <a:gd name="connsiteX4" fmla="*/ 2966523 w 5360473"/>
              <a:gd name="connsiteY4" fmla="*/ 3641090 h 5139690"/>
              <a:gd name="connsiteX5" fmla="*/ 2744273 w 5360473"/>
              <a:gd name="connsiteY5" fmla="*/ 3577590 h 5139690"/>
              <a:gd name="connsiteX6" fmla="*/ 2496623 w 5360473"/>
              <a:gd name="connsiteY6" fmla="*/ 3361690 h 5139690"/>
              <a:gd name="connsiteX7" fmla="*/ 2236273 w 5360473"/>
              <a:gd name="connsiteY7" fmla="*/ 3183890 h 5139690"/>
              <a:gd name="connsiteX8" fmla="*/ 2236273 w 5360473"/>
              <a:gd name="connsiteY8" fmla="*/ 2879090 h 5139690"/>
              <a:gd name="connsiteX9" fmla="*/ 2007673 w 5360473"/>
              <a:gd name="connsiteY9" fmla="*/ 2771140 h 5139690"/>
              <a:gd name="connsiteX10" fmla="*/ 1645723 w 5360473"/>
              <a:gd name="connsiteY10" fmla="*/ 2758440 h 5139690"/>
              <a:gd name="connsiteX11" fmla="*/ 1175822 w 5360473"/>
              <a:gd name="connsiteY11" fmla="*/ 2656840 h 5139690"/>
              <a:gd name="connsiteX12" fmla="*/ 832922 w 5360473"/>
              <a:gd name="connsiteY12" fmla="*/ 2390140 h 5139690"/>
              <a:gd name="connsiteX13" fmla="*/ 45522 w 5360473"/>
              <a:gd name="connsiteY13" fmla="*/ 1983740 h 5139690"/>
              <a:gd name="connsiteX14" fmla="*/ 147122 w 5360473"/>
              <a:gd name="connsiteY14" fmla="*/ 1678940 h 5139690"/>
              <a:gd name="connsiteX15" fmla="*/ 474782 w 5360473"/>
              <a:gd name="connsiteY15" fmla="*/ 1046480 h 5139690"/>
              <a:gd name="connsiteX16" fmla="*/ 898962 w 5360473"/>
              <a:gd name="connsiteY16" fmla="*/ 858520 h 5139690"/>
              <a:gd name="connsiteX17" fmla="*/ 1018342 w 5360473"/>
              <a:gd name="connsiteY17" fmla="*/ 574040 h 5139690"/>
              <a:gd name="connsiteX18" fmla="*/ 1531423 w 5360473"/>
              <a:gd name="connsiteY18" fmla="*/ 0 h 5139690"/>
              <a:gd name="connsiteX0" fmla="*/ 5360473 w 5360473"/>
              <a:gd name="connsiteY0" fmla="*/ 5078730 h 5078730"/>
              <a:gd name="connsiteX1" fmla="*/ 2845873 w 5360473"/>
              <a:gd name="connsiteY1" fmla="*/ 4913630 h 5078730"/>
              <a:gd name="connsiteX2" fmla="*/ 2934773 w 5360473"/>
              <a:gd name="connsiteY2" fmla="*/ 3916680 h 5078730"/>
              <a:gd name="connsiteX3" fmla="*/ 2915723 w 5360473"/>
              <a:gd name="connsiteY3" fmla="*/ 3726180 h 5078730"/>
              <a:gd name="connsiteX4" fmla="*/ 2966523 w 5360473"/>
              <a:gd name="connsiteY4" fmla="*/ 3580130 h 5078730"/>
              <a:gd name="connsiteX5" fmla="*/ 2744273 w 5360473"/>
              <a:gd name="connsiteY5" fmla="*/ 3516630 h 5078730"/>
              <a:gd name="connsiteX6" fmla="*/ 2496623 w 5360473"/>
              <a:gd name="connsiteY6" fmla="*/ 3300730 h 5078730"/>
              <a:gd name="connsiteX7" fmla="*/ 2236273 w 5360473"/>
              <a:gd name="connsiteY7" fmla="*/ 3122930 h 5078730"/>
              <a:gd name="connsiteX8" fmla="*/ 2236273 w 5360473"/>
              <a:gd name="connsiteY8" fmla="*/ 2818130 h 5078730"/>
              <a:gd name="connsiteX9" fmla="*/ 2007673 w 5360473"/>
              <a:gd name="connsiteY9" fmla="*/ 2710180 h 5078730"/>
              <a:gd name="connsiteX10" fmla="*/ 1645723 w 5360473"/>
              <a:gd name="connsiteY10" fmla="*/ 2697480 h 5078730"/>
              <a:gd name="connsiteX11" fmla="*/ 1175822 w 5360473"/>
              <a:gd name="connsiteY11" fmla="*/ 2595880 h 5078730"/>
              <a:gd name="connsiteX12" fmla="*/ 832922 w 5360473"/>
              <a:gd name="connsiteY12" fmla="*/ 2329180 h 5078730"/>
              <a:gd name="connsiteX13" fmla="*/ 45522 w 5360473"/>
              <a:gd name="connsiteY13" fmla="*/ 1922780 h 5078730"/>
              <a:gd name="connsiteX14" fmla="*/ 147122 w 5360473"/>
              <a:gd name="connsiteY14" fmla="*/ 1617980 h 5078730"/>
              <a:gd name="connsiteX15" fmla="*/ 474782 w 5360473"/>
              <a:gd name="connsiteY15" fmla="*/ 985520 h 5078730"/>
              <a:gd name="connsiteX16" fmla="*/ 898962 w 5360473"/>
              <a:gd name="connsiteY16" fmla="*/ 797560 h 5078730"/>
              <a:gd name="connsiteX17" fmla="*/ 1018342 w 5360473"/>
              <a:gd name="connsiteY17" fmla="*/ 513080 h 5078730"/>
              <a:gd name="connsiteX18" fmla="*/ 1767643 w 5360473"/>
              <a:gd name="connsiteY18" fmla="*/ 0 h 5078730"/>
              <a:gd name="connsiteX0" fmla="*/ 5360473 w 5360473"/>
              <a:gd name="connsiteY0" fmla="*/ 5078730 h 5078730"/>
              <a:gd name="connsiteX1" fmla="*/ 2845873 w 5360473"/>
              <a:gd name="connsiteY1" fmla="*/ 4913630 h 5078730"/>
              <a:gd name="connsiteX2" fmla="*/ 2934773 w 5360473"/>
              <a:gd name="connsiteY2" fmla="*/ 3916680 h 5078730"/>
              <a:gd name="connsiteX3" fmla="*/ 2915723 w 5360473"/>
              <a:gd name="connsiteY3" fmla="*/ 3726180 h 5078730"/>
              <a:gd name="connsiteX4" fmla="*/ 2966523 w 5360473"/>
              <a:gd name="connsiteY4" fmla="*/ 3580130 h 5078730"/>
              <a:gd name="connsiteX5" fmla="*/ 2744273 w 5360473"/>
              <a:gd name="connsiteY5" fmla="*/ 3516630 h 5078730"/>
              <a:gd name="connsiteX6" fmla="*/ 2496623 w 5360473"/>
              <a:gd name="connsiteY6" fmla="*/ 3300730 h 5078730"/>
              <a:gd name="connsiteX7" fmla="*/ 2236273 w 5360473"/>
              <a:gd name="connsiteY7" fmla="*/ 3122930 h 5078730"/>
              <a:gd name="connsiteX8" fmla="*/ 2236273 w 5360473"/>
              <a:gd name="connsiteY8" fmla="*/ 2818130 h 5078730"/>
              <a:gd name="connsiteX9" fmla="*/ 2007673 w 5360473"/>
              <a:gd name="connsiteY9" fmla="*/ 2710180 h 5078730"/>
              <a:gd name="connsiteX10" fmla="*/ 1645723 w 5360473"/>
              <a:gd name="connsiteY10" fmla="*/ 2697480 h 5078730"/>
              <a:gd name="connsiteX11" fmla="*/ 1175822 w 5360473"/>
              <a:gd name="connsiteY11" fmla="*/ 2595880 h 5078730"/>
              <a:gd name="connsiteX12" fmla="*/ 832922 w 5360473"/>
              <a:gd name="connsiteY12" fmla="*/ 2329180 h 5078730"/>
              <a:gd name="connsiteX13" fmla="*/ 45522 w 5360473"/>
              <a:gd name="connsiteY13" fmla="*/ 1922780 h 5078730"/>
              <a:gd name="connsiteX14" fmla="*/ 147122 w 5360473"/>
              <a:gd name="connsiteY14" fmla="*/ 1617980 h 5078730"/>
              <a:gd name="connsiteX15" fmla="*/ 474782 w 5360473"/>
              <a:gd name="connsiteY15" fmla="*/ 985520 h 5078730"/>
              <a:gd name="connsiteX16" fmla="*/ 898962 w 5360473"/>
              <a:gd name="connsiteY16" fmla="*/ 797560 h 5078730"/>
              <a:gd name="connsiteX17" fmla="*/ 1018342 w 5360473"/>
              <a:gd name="connsiteY17" fmla="*/ 513080 h 5078730"/>
              <a:gd name="connsiteX18" fmla="*/ 1348542 w 5360473"/>
              <a:gd name="connsiteY18" fmla="*/ 96520 h 5078730"/>
              <a:gd name="connsiteX19" fmla="*/ 1767643 w 5360473"/>
              <a:gd name="connsiteY19" fmla="*/ 0 h 5078730"/>
              <a:gd name="connsiteX0" fmla="*/ 5360473 w 5360473"/>
              <a:gd name="connsiteY0" fmla="*/ 5078730 h 5078730"/>
              <a:gd name="connsiteX1" fmla="*/ 2845873 w 5360473"/>
              <a:gd name="connsiteY1" fmla="*/ 4913630 h 5078730"/>
              <a:gd name="connsiteX2" fmla="*/ 2934773 w 5360473"/>
              <a:gd name="connsiteY2" fmla="*/ 3916680 h 5078730"/>
              <a:gd name="connsiteX3" fmla="*/ 2915723 w 5360473"/>
              <a:gd name="connsiteY3" fmla="*/ 3726180 h 5078730"/>
              <a:gd name="connsiteX4" fmla="*/ 2966523 w 5360473"/>
              <a:gd name="connsiteY4" fmla="*/ 3580130 h 5078730"/>
              <a:gd name="connsiteX5" fmla="*/ 2744273 w 5360473"/>
              <a:gd name="connsiteY5" fmla="*/ 3516630 h 5078730"/>
              <a:gd name="connsiteX6" fmla="*/ 2496623 w 5360473"/>
              <a:gd name="connsiteY6" fmla="*/ 3300730 h 5078730"/>
              <a:gd name="connsiteX7" fmla="*/ 2236273 w 5360473"/>
              <a:gd name="connsiteY7" fmla="*/ 3122930 h 5078730"/>
              <a:gd name="connsiteX8" fmla="*/ 2236273 w 5360473"/>
              <a:gd name="connsiteY8" fmla="*/ 2818130 h 5078730"/>
              <a:gd name="connsiteX9" fmla="*/ 2007673 w 5360473"/>
              <a:gd name="connsiteY9" fmla="*/ 2710180 h 5078730"/>
              <a:gd name="connsiteX10" fmla="*/ 1645723 w 5360473"/>
              <a:gd name="connsiteY10" fmla="*/ 2697480 h 5078730"/>
              <a:gd name="connsiteX11" fmla="*/ 1175822 w 5360473"/>
              <a:gd name="connsiteY11" fmla="*/ 2595880 h 5078730"/>
              <a:gd name="connsiteX12" fmla="*/ 832922 w 5360473"/>
              <a:gd name="connsiteY12" fmla="*/ 2329180 h 5078730"/>
              <a:gd name="connsiteX13" fmla="*/ 45522 w 5360473"/>
              <a:gd name="connsiteY13" fmla="*/ 1922780 h 5078730"/>
              <a:gd name="connsiteX14" fmla="*/ 147122 w 5360473"/>
              <a:gd name="connsiteY14" fmla="*/ 1617980 h 5078730"/>
              <a:gd name="connsiteX15" fmla="*/ 474782 w 5360473"/>
              <a:gd name="connsiteY15" fmla="*/ 985520 h 5078730"/>
              <a:gd name="connsiteX16" fmla="*/ 898962 w 5360473"/>
              <a:gd name="connsiteY16" fmla="*/ 797560 h 5078730"/>
              <a:gd name="connsiteX17" fmla="*/ 1018342 w 5360473"/>
              <a:gd name="connsiteY17" fmla="*/ 513080 h 5078730"/>
              <a:gd name="connsiteX18" fmla="*/ 1094542 w 5360473"/>
              <a:gd name="connsiteY18" fmla="*/ 198120 h 5078730"/>
              <a:gd name="connsiteX19" fmla="*/ 1767643 w 5360473"/>
              <a:gd name="connsiteY19" fmla="*/ 0 h 507873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1094542 w 5360473"/>
              <a:gd name="connsiteY18" fmla="*/ 1028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83480 h 4983480"/>
              <a:gd name="connsiteX1" fmla="*/ 2845873 w 5360473"/>
              <a:gd name="connsiteY1" fmla="*/ 4818380 h 4983480"/>
              <a:gd name="connsiteX2" fmla="*/ 2934773 w 5360473"/>
              <a:gd name="connsiteY2" fmla="*/ 3821430 h 4983480"/>
              <a:gd name="connsiteX3" fmla="*/ 2915723 w 5360473"/>
              <a:gd name="connsiteY3" fmla="*/ 3630930 h 4983480"/>
              <a:gd name="connsiteX4" fmla="*/ 2966523 w 5360473"/>
              <a:gd name="connsiteY4" fmla="*/ 3484880 h 4983480"/>
              <a:gd name="connsiteX5" fmla="*/ 2744273 w 5360473"/>
              <a:gd name="connsiteY5" fmla="*/ 3421380 h 4983480"/>
              <a:gd name="connsiteX6" fmla="*/ 2496623 w 5360473"/>
              <a:gd name="connsiteY6" fmla="*/ 3205480 h 4983480"/>
              <a:gd name="connsiteX7" fmla="*/ 2236273 w 5360473"/>
              <a:gd name="connsiteY7" fmla="*/ 3027680 h 4983480"/>
              <a:gd name="connsiteX8" fmla="*/ 2236273 w 5360473"/>
              <a:gd name="connsiteY8" fmla="*/ 2722880 h 4983480"/>
              <a:gd name="connsiteX9" fmla="*/ 2007673 w 5360473"/>
              <a:gd name="connsiteY9" fmla="*/ 2614930 h 4983480"/>
              <a:gd name="connsiteX10" fmla="*/ 1645723 w 5360473"/>
              <a:gd name="connsiteY10" fmla="*/ 2602230 h 4983480"/>
              <a:gd name="connsiteX11" fmla="*/ 1175822 w 5360473"/>
              <a:gd name="connsiteY11" fmla="*/ 2500630 h 4983480"/>
              <a:gd name="connsiteX12" fmla="*/ 832922 w 5360473"/>
              <a:gd name="connsiteY12" fmla="*/ 2233930 h 4983480"/>
              <a:gd name="connsiteX13" fmla="*/ 45522 w 5360473"/>
              <a:gd name="connsiteY13" fmla="*/ 1827530 h 4983480"/>
              <a:gd name="connsiteX14" fmla="*/ 147122 w 5360473"/>
              <a:gd name="connsiteY14" fmla="*/ 1522730 h 4983480"/>
              <a:gd name="connsiteX15" fmla="*/ 474782 w 5360473"/>
              <a:gd name="connsiteY15" fmla="*/ 890270 h 4983480"/>
              <a:gd name="connsiteX16" fmla="*/ 898962 w 5360473"/>
              <a:gd name="connsiteY16" fmla="*/ 702310 h 4983480"/>
              <a:gd name="connsiteX17" fmla="*/ 1018342 w 5360473"/>
              <a:gd name="connsiteY17" fmla="*/ 417830 h 4983480"/>
              <a:gd name="connsiteX18" fmla="*/ 986592 w 5360473"/>
              <a:gd name="connsiteY18" fmla="*/ 153670 h 4983480"/>
              <a:gd name="connsiteX19" fmla="*/ 542093 w 5360473"/>
              <a:gd name="connsiteY19" fmla="*/ 0 h 4983480"/>
              <a:gd name="connsiteX0" fmla="*/ 5360473 w 5360473"/>
              <a:gd name="connsiteY0" fmla="*/ 4996180 h 4996180"/>
              <a:gd name="connsiteX1" fmla="*/ 2845873 w 5360473"/>
              <a:gd name="connsiteY1" fmla="*/ 4831080 h 4996180"/>
              <a:gd name="connsiteX2" fmla="*/ 2934773 w 5360473"/>
              <a:gd name="connsiteY2" fmla="*/ 3834130 h 4996180"/>
              <a:gd name="connsiteX3" fmla="*/ 2915723 w 5360473"/>
              <a:gd name="connsiteY3" fmla="*/ 3643630 h 4996180"/>
              <a:gd name="connsiteX4" fmla="*/ 2966523 w 5360473"/>
              <a:gd name="connsiteY4" fmla="*/ 3497580 h 4996180"/>
              <a:gd name="connsiteX5" fmla="*/ 2744273 w 5360473"/>
              <a:gd name="connsiteY5" fmla="*/ 3434080 h 4996180"/>
              <a:gd name="connsiteX6" fmla="*/ 2496623 w 5360473"/>
              <a:gd name="connsiteY6" fmla="*/ 3218180 h 4996180"/>
              <a:gd name="connsiteX7" fmla="*/ 2236273 w 5360473"/>
              <a:gd name="connsiteY7" fmla="*/ 3040380 h 4996180"/>
              <a:gd name="connsiteX8" fmla="*/ 2236273 w 5360473"/>
              <a:gd name="connsiteY8" fmla="*/ 2735580 h 4996180"/>
              <a:gd name="connsiteX9" fmla="*/ 2007673 w 5360473"/>
              <a:gd name="connsiteY9" fmla="*/ 2627630 h 4996180"/>
              <a:gd name="connsiteX10" fmla="*/ 1645723 w 5360473"/>
              <a:gd name="connsiteY10" fmla="*/ 2614930 h 4996180"/>
              <a:gd name="connsiteX11" fmla="*/ 1175822 w 5360473"/>
              <a:gd name="connsiteY11" fmla="*/ 2513330 h 4996180"/>
              <a:gd name="connsiteX12" fmla="*/ 832922 w 5360473"/>
              <a:gd name="connsiteY12" fmla="*/ 2246630 h 4996180"/>
              <a:gd name="connsiteX13" fmla="*/ 45522 w 5360473"/>
              <a:gd name="connsiteY13" fmla="*/ 1840230 h 4996180"/>
              <a:gd name="connsiteX14" fmla="*/ 147122 w 5360473"/>
              <a:gd name="connsiteY14" fmla="*/ 1535430 h 4996180"/>
              <a:gd name="connsiteX15" fmla="*/ 474782 w 5360473"/>
              <a:gd name="connsiteY15" fmla="*/ 902970 h 4996180"/>
              <a:gd name="connsiteX16" fmla="*/ 898962 w 5360473"/>
              <a:gd name="connsiteY16" fmla="*/ 715010 h 4996180"/>
              <a:gd name="connsiteX17" fmla="*/ 1018342 w 5360473"/>
              <a:gd name="connsiteY17" fmla="*/ 430530 h 4996180"/>
              <a:gd name="connsiteX18" fmla="*/ 986592 w 5360473"/>
              <a:gd name="connsiteY18" fmla="*/ 166370 h 4996180"/>
              <a:gd name="connsiteX19" fmla="*/ 573843 w 5360473"/>
              <a:gd name="connsiteY19" fmla="*/ 0 h 4996180"/>
              <a:gd name="connsiteX0" fmla="*/ 5360473 w 5360473"/>
              <a:gd name="connsiteY0" fmla="*/ 4996180 h 4996180"/>
              <a:gd name="connsiteX1" fmla="*/ 2845873 w 5360473"/>
              <a:gd name="connsiteY1" fmla="*/ 4831080 h 4996180"/>
              <a:gd name="connsiteX2" fmla="*/ 2934773 w 5360473"/>
              <a:gd name="connsiteY2" fmla="*/ 3834130 h 4996180"/>
              <a:gd name="connsiteX3" fmla="*/ 2915723 w 5360473"/>
              <a:gd name="connsiteY3" fmla="*/ 3643630 h 4996180"/>
              <a:gd name="connsiteX4" fmla="*/ 2966523 w 5360473"/>
              <a:gd name="connsiteY4" fmla="*/ 3497580 h 4996180"/>
              <a:gd name="connsiteX5" fmla="*/ 2744273 w 5360473"/>
              <a:gd name="connsiteY5" fmla="*/ 3434080 h 4996180"/>
              <a:gd name="connsiteX6" fmla="*/ 2496623 w 5360473"/>
              <a:gd name="connsiteY6" fmla="*/ 3218180 h 4996180"/>
              <a:gd name="connsiteX7" fmla="*/ 2236273 w 5360473"/>
              <a:gd name="connsiteY7" fmla="*/ 3040380 h 4996180"/>
              <a:gd name="connsiteX8" fmla="*/ 2236273 w 5360473"/>
              <a:gd name="connsiteY8" fmla="*/ 2735580 h 4996180"/>
              <a:gd name="connsiteX9" fmla="*/ 2007673 w 5360473"/>
              <a:gd name="connsiteY9" fmla="*/ 2627630 h 4996180"/>
              <a:gd name="connsiteX10" fmla="*/ 1645723 w 5360473"/>
              <a:gd name="connsiteY10" fmla="*/ 2614930 h 4996180"/>
              <a:gd name="connsiteX11" fmla="*/ 1175822 w 5360473"/>
              <a:gd name="connsiteY11" fmla="*/ 2513330 h 4996180"/>
              <a:gd name="connsiteX12" fmla="*/ 832922 w 5360473"/>
              <a:gd name="connsiteY12" fmla="*/ 2246630 h 4996180"/>
              <a:gd name="connsiteX13" fmla="*/ 45522 w 5360473"/>
              <a:gd name="connsiteY13" fmla="*/ 1840230 h 4996180"/>
              <a:gd name="connsiteX14" fmla="*/ 147122 w 5360473"/>
              <a:gd name="connsiteY14" fmla="*/ 1535430 h 4996180"/>
              <a:gd name="connsiteX15" fmla="*/ 474782 w 5360473"/>
              <a:gd name="connsiteY15" fmla="*/ 902970 h 4996180"/>
              <a:gd name="connsiteX16" fmla="*/ 898962 w 5360473"/>
              <a:gd name="connsiteY16" fmla="*/ 715010 h 4996180"/>
              <a:gd name="connsiteX17" fmla="*/ 1018342 w 5360473"/>
              <a:gd name="connsiteY17" fmla="*/ 430530 h 4996180"/>
              <a:gd name="connsiteX18" fmla="*/ 929442 w 5360473"/>
              <a:gd name="connsiteY18" fmla="*/ 185420 h 4996180"/>
              <a:gd name="connsiteX19" fmla="*/ 573843 w 5360473"/>
              <a:gd name="connsiteY19" fmla="*/ 0 h 4996180"/>
              <a:gd name="connsiteX0" fmla="*/ 2845873 w 2973057"/>
              <a:gd name="connsiteY0" fmla="*/ 4831080 h 4831080"/>
              <a:gd name="connsiteX1" fmla="*/ 2934773 w 2973057"/>
              <a:gd name="connsiteY1" fmla="*/ 3834130 h 4831080"/>
              <a:gd name="connsiteX2" fmla="*/ 2915723 w 2973057"/>
              <a:gd name="connsiteY2" fmla="*/ 3643630 h 4831080"/>
              <a:gd name="connsiteX3" fmla="*/ 2966523 w 2973057"/>
              <a:gd name="connsiteY3" fmla="*/ 3497580 h 4831080"/>
              <a:gd name="connsiteX4" fmla="*/ 2744273 w 2973057"/>
              <a:gd name="connsiteY4" fmla="*/ 3434080 h 4831080"/>
              <a:gd name="connsiteX5" fmla="*/ 2496623 w 2973057"/>
              <a:gd name="connsiteY5" fmla="*/ 3218180 h 4831080"/>
              <a:gd name="connsiteX6" fmla="*/ 2236273 w 2973057"/>
              <a:gd name="connsiteY6" fmla="*/ 3040380 h 4831080"/>
              <a:gd name="connsiteX7" fmla="*/ 2236273 w 2973057"/>
              <a:gd name="connsiteY7" fmla="*/ 2735580 h 4831080"/>
              <a:gd name="connsiteX8" fmla="*/ 2007673 w 2973057"/>
              <a:gd name="connsiteY8" fmla="*/ 2627630 h 4831080"/>
              <a:gd name="connsiteX9" fmla="*/ 1645723 w 2973057"/>
              <a:gd name="connsiteY9" fmla="*/ 2614930 h 4831080"/>
              <a:gd name="connsiteX10" fmla="*/ 1175822 w 2973057"/>
              <a:gd name="connsiteY10" fmla="*/ 2513330 h 4831080"/>
              <a:gd name="connsiteX11" fmla="*/ 832922 w 2973057"/>
              <a:gd name="connsiteY11" fmla="*/ 2246630 h 4831080"/>
              <a:gd name="connsiteX12" fmla="*/ 45522 w 2973057"/>
              <a:gd name="connsiteY12" fmla="*/ 1840230 h 4831080"/>
              <a:gd name="connsiteX13" fmla="*/ 147122 w 2973057"/>
              <a:gd name="connsiteY13" fmla="*/ 1535430 h 4831080"/>
              <a:gd name="connsiteX14" fmla="*/ 474782 w 2973057"/>
              <a:gd name="connsiteY14" fmla="*/ 902970 h 4831080"/>
              <a:gd name="connsiteX15" fmla="*/ 898962 w 2973057"/>
              <a:gd name="connsiteY15" fmla="*/ 715010 h 4831080"/>
              <a:gd name="connsiteX16" fmla="*/ 1018342 w 2973057"/>
              <a:gd name="connsiteY16" fmla="*/ 430530 h 4831080"/>
              <a:gd name="connsiteX17" fmla="*/ 929442 w 2973057"/>
              <a:gd name="connsiteY17" fmla="*/ 185420 h 4831080"/>
              <a:gd name="connsiteX18" fmla="*/ 573843 w 2973057"/>
              <a:gd name="connsiteY18" fmla="*/ 0 h 4831080"/>
              <a:gd name="connsiteX0" fmla="*/ 2845873 w 2973057"/>
              <a:gd name="connsiteY0" fmla="*/ 4831080 h 4831080"/>
              <a:gd name="connsiteX1" fmla="*/ 2934773 w 2973057"/>
              <a:gd name="connsiteY1" fmla="*/ 3834130 h 4831080"/>
              <a:gd name="connsiteX2" fmla="*/ 2915723 w 2973057"/>
              <a:gd name="connsiteY2" fmla="*/ 3643630 h 4831080"/>
              <a:gd name="connsiteX3" fmla="*/ 2966523 w 2973057"/>
              <a:gd name="connsiteY3" fmla="*/ 3497580 h 4831080"/>
              <a:gd name="connsiteX4" fmla="*/ 2744273 w 2973057"/>
              <a:gd name="connsiteY4" fmla="*/ 3434080 h 4831080"/>
              <a:gd name="connsiteX5" fmla="*/ 2496623 w 2973057"/>
              <a:gd name="connsiteY5" fmla="*/ 3218180 h 4831080"/>
              <a:gd name="connsiteX6" fmla="*/ 2236273 w 2973057"/>
              <a:gd name="connsiteY6" fmla="*/ 3040380 h 4831080"/>
              <a:gd name="connsiteX7" fmla="*/ 2236273 w 2973057"/>
              <a:gd name="connsiteY7" fmla="*/ 2735580 h 4831080"/>
              <a:gd name="connsiteX8" fmla="*/ 2007673 w 2973057"/>
              <a:gd name="connsiteY8" fmla="*/ 2627630 h 4831080"/>
              <a:gd name="connsiteX9" fmla="*/ 1645723 w 2973057"/>
              <a:gd name="connsiteY9" fmla="*/ 2614930 h 4831080"/>
              <a:gd name="connsiteX10" fmla="*/ 1175822 w 2973057"/>
              <a:gd name="connsiteY10" fmla="*/ 2513330 h 4831080"/>
              <a:gd name="connsiteX11" fmla="*/ 832922 w 2973057"/>
              <a:gd name="connsiteY11" fmla="*/ 2246630 h 4831080"/>
              <a:gd name="connsiteX12" fmla="*/ 45522 w 2973057"/>
              <a:gd name="connsiteY12" fmla="*/ 1840230 h 4831080"/>
              <a:gd name="connsiteX13" fmla="*/ 147122 w 2973057"/>
              <a:gd name="connsiteY13" fmla="*/ 1535430 h 4831080"/>
              <a:gd name="connsiteX14" fmla="*/ 474782 w 2973057"/>
              <a:gd name="connsiteY14" fmla="*/ 902970 h 4831080"/>
              <a:gd name="connsiteX15" fmla="*/ 898962 w 2973057"/>
              <a:gd name="connsiteY15" fmla="*/ 715010 h 4831080"/>
              <a:gd name="connsiteX16" fmla="*/ 1018342 w 2973057"/>
              <a:gd name="connsiteY16" fmla="*/ 430530 h 4831080"/>
              <a:gd name="connsiteX17" fmla="*/ 929442 w 2973057"/>
              <a:gd name="connsiteY17" fmla="*/ 185420 h 4831080"/>
              <a:gd name="connsiteX18" fmla="*/ 573843 w 2973057"/>
              <a:gd name="connsiteY18" fmla="*/ 0 h 4831080"/>
              <a:gd name="connsiteX0" fmla="*/ 2845873 w 2973057"/>
              <a:gd name="connsiteY0" fmla="*/ 4883467 h 4883467"/>
              <a:gd name="connsiteX1" fmla="*/ 2934773 w 2973057"/>
              <a:gd name="connsiteY1" fmla="*/ 3886517 h 4883467"/>
              <a:gd name="connsiteX2" fmla="*/ 2915723 w 2973057"/>
              <a:gd name="connsiteY2" fmla="*/ 3696017 h 4883467"/>
              <a:gd name="connsiteX3" fmla="*/ 2966523 w 2973057"/>
              <a:gd name="connsiteY3" fmla="*/ 3549967 h 4883467"/>
              <a:gd name="connsiteX4" fmla="*/ 2744273 w 2973057"/>
              <a:gd name="connsiteY4" fmla="*/ 3486467 h 4883467"/>
              <a:gd name="connsiteX5" fmla="*/ 2496623 w 2973057"/>
              <a:gd name="connsiteY5" fmla="*/ 3270567 h 4883467"/>
              <a:gd name="connsiteX6" fmla="*/ 2236273 w 2973057"/>
              <a:gd name="connsiteY6" fmla="*/ 3092767 h 4883467"/>
              <a:gd name="connsiteX7" fmla="*/ 2236273 w 2973057"/>
              <a:gd name="connsiteY7" fmla="*/ 2787967 h 4883467"/>
              <a:gd name="connsiteX8" fmla="*/ 2007673 w 2973057"/>
              <a:gd name="connsiteY8" fmla="*/ 2680017 h 4883467"/>
              <a:gd name="connsiteX9" fmla="*/ 1645723 w 2973057"/>
              <a:gd name="connsiteY9" fmla="*/ 2667317 h 4883467"/>
              <a:gd name="connsiteX10" fmla="*/ 1175822 w 2973057"/>
              <a:gd name="connsiteY10" fmla="*/ 2565717 h 4883467"/>
              <a:gd name="connsiteX11" fmla="*/ 832922 w 2973057"/>
              <a:gd name="connsiteY11" fmla="*/ 2299017 h 4883467"/>
              <a:gd name="connsiteX12" fmla="*/ 45522 w 2973057"/>
              <a:gd name="connsiteY12" fmla="*/ 1892617 h 4883467"/>
              <a:gd name="connsiteX13" fmla="*/ 147122 w 2973057"/>
              <a:gd name="connsiteY13" fmla="*/ 1587817 h 4883467"/>
              <a:gd name="connsiteX14" fmla="*/ 474782 w 2973057"/>
              <a:gd name="connsiteY14" fmla="*/ 955357 h 4883467"/>
              <a:gd name="connsiteX15" fmla="*/ 898962 w 2973057"/>
              <a:gd name="connsiteY15" fmla="*/ 767397 h 4883467"/>
              <a:gd name="connsiteX16" fmla="*/ 1018342 w 2973057"/>
              <a:gd name="connsiteY16" fmla="*/ 482917 h 4883467"/>
              <a:gd name="connsiteX17" fmla="*/ 929442 w 2973057"/>
              <a:gd name="connsiteY17" fmla="*/ 237807 h 4883467"/>
              <a:gd name="connsiteX18" fmla="*/ 392868 w 2973057"/>
              <a:gd name="connsiteY18" fmla="*/ 0 h 4883467"/>
              <a:gd name="connsiteX0" fmla="*/ 2845873 w 2973057"/>
              <a:gd name="connsiteY0" fmla="*/ 4883467 h 4883467"/>
              <a:gd name="connsiteX1" fmla="*/ 2934773 w 2973057"/>
              <a:gd name="connsiteY1" fmla="*/ 3886517 h 4883467"/>
              <a:gd name="connsiteX2" fmla="*/ 2915723 w 2973057"/>
              <a:gd name="connsiteY2" fmla="*/ 3696017 h 4883467"/>
              <a:gd name="connsiteX3" fmla="*/ 2966523 w 2973057"/>
              <a:gd name="connsiteY3" fmla="*/ 3549967 h 4883467"/>
              <a:gd name="connsiteX4" fmla="*/ 2744273 w 2973057"/>
              <a:gd name="connsiteY4" fmla="*/ 3486467 h 4883467"/>
              <a:gd name="connsiteX5" fmla="*/ 2496623 w 2973057"/>
              <a:gd name="connsiteY5" fmla="*/ 3270567 h 4883467"/>
              <a:gd name="connsiteX6" fmla="*/ 2236273 w 2973057"/>
              <a:gd name="connsiteY6" fmla="*/ 3092767 h 4883467"/>
              <a:gd name="connsiteX7" fmla="*/ 2236273 w 2973057"/>
              <a:gd name="connsiteY7" fmla="*/ 2787967 h 4883467"/>
              <a:gd name="connsiteX8" fmla="*/ 2007673 w 2973057"/>
              <a:gd name="connsiteY8" fmla="*/ 2680017 h 4883467"/>
              <a:gd name="connsiteX9" fmla="*/ 1645723 w 2973057"/>
              <a:gd name="connsiteY9" fmla="*/ 2667317 h 4883467"/>
              <a:gd name="connsiteX10" fmla="*/ 1175822 w 2973057"/>
              <a:gd name="connsiteY10" fmla="*/ 2565717 h 4883467"/>
              <a:gd name="connsiteX11" fmla="*/ 832922 w 2973057"/>
              <a:gd name="connsiteY11" fmla="*/ 2299017 h 4883467"/>
              <a:gd name="connsiteX12" fmla="*/ 45522 w 2973057"/>
              <a:gd name="connsiteY12" fmla="*/ 1892617 h 4883467"/>
              <a:gd name="connsiteX13" fmla="*/ 147122 w 2973057"/>
              <a:gd name="connsiteY13" fmla="*/ 1587817 h 4883467"/>
              <a:gd name="connsiteX14" fmla="*/ 474782 w 2973057"/>
              <a:gd name="connsiteY14" fmla="*/ 955357 h 4883467"/>
              <a:gd name="connsiteX15" fmla="*/ 898962 w 2973057"/>
              <a:gd name="connsiteY15" fmla="*/ 767397 h 4883467"/>
              <a:gd name="connsiteX16" fmla="*/ 1018342 w 2973057"/>
              <a:gd name="connsiteY16" fmla="*/ 482917 h 4883467"/>
              <a:gd name="connsiteX17" fmla="*/ 929442 w 2973057"/>
              <a:gd name="connsiteY17" fmla="*/ 237807 h 4883467"/>
              <a:gd name="connsiteX18" fmla="*/ 392868 w 2973057"/>
              <a:gd name="connsiteY18" fmla="*/ 0 h 4883467"/>
              <a:gd name="connsiteX0" fmla="*/ 2845873 w 2973057"/>
              <a:gd name="connsiteY0" fmla="*/ 4883467 h 4883467"/>
              <a:gd name="connsiteX1" fmla="*/ 2934773 w 2973057"/>
              <a:gd name="connsiteY1" fmla="*/ 3886517 h 4883467"/>
              <a:gd name="connsiteX2" fmla="*/ 2915723 w 2973057"/>
              <a:gd name="connsiteY2" fmla="*/ 3696017 h 4883467"/>
              <a:gd name="connsiteX3" fmla="*/ 2966523 w 2973057"/>
              <a:gd name="connsiteY3" fmla="*/ 3549967 h 4883467"/>
              <a:gd name="connsiteX4" fmla="*/ 2744273 w 2973057"/>
              <a:gd name="connsiteY4" fmla="*/ 3486467 h 4883467"/>
              <a:gd name="connsiteX5" fmla="*/ 2496623 w 2973057"/>
              <a:gd name="connsiteY5" fmla="*/ 3270567 h 4883467"/>
              <a:gd name="connsiteX6" fmla="*/ 2236273 w 2973057"/>
              <a:gd name="connsiteY6" fmla="*/ 3092767 h 4883467"/>
              <a:gd name="connsiteX7" fmla="*/ 2236273 w 2973057"/>
              <a:gd name="connsiteY7" fmla="*/ 2787967 h 4883467"/>
              <a:gd name="connsiteX8" fmla="*/ 2007673 w 2973057"/>
              <a:gd name="connsiteY8" fmla="*/ 2680017 h 4883467"/>
              <a:gd name="connsiteX9" fmla="*/ 1645723 w 2973057"/>
              <a:gd name="connsiteY9" fmla="*/ 2667317 h 4883467"/>
              <a:gd name="connsiteX10" fmla="*/ 1175822 w 2973057"/>
              <a:gd name="connsiteY10" fmla="*/ 2565717 h 4883467"/>
              <a:gd name="connsiteX11" fmla="*/ 832922 w 2973057"/>
              <a:gd name="connsiteY11" fmla="*/ 2299017 h 4883467"/>
              <a:gd name="connsiteX12" fmla="*/ 45522 w 2973057"/>
              <a:gd name="connsiteY12" fmla="*/ 1892617 h 4883467"/>
              <a:gd name="connsiteX13" fmla="*/ 147122 w 2973057"/>
              <a:gd name="connsiteY13" fmla="*/ 1587817 h 4883467"/>
              <a:gd name="connsiteX14" fmla="*/ 474782 w 2973057"/>
              <a:gd name="connsiteY14" fmla="*/ 955357 h 4883467"/>
              <a:gd name="connsiteX15" fmla="*/ 898962 w 2973057"/>
              <a:gd name="connsiteY15" fmla="*/ 767397 h 4883467"/>
              <a:gd name="connsiteX16" fmla="*/ 1018342 w 2973057"/>
              <a:gd name="connsiteY16" fmla="*/ 482917 h 4883467"/>
              <a:gd name="connsiteX17" fmla="*/ 929442 w 2973057"/>
              <a:gd name="connsiteY17" fmla="*/ 237807 h 4883467"/>
              <a:gd name="connsiteX18" fmla="*/ 655122 w 2973057"/>
              <a:gd name="connsiteY18" fmla="*/ 155893 h 4883467"/>
              <a:gd name="connsiteX19" fmla="*/ 392868 w 2973057"/>
              <a:gd name="connsiteY19" fmla="*/ 0 h 4883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73057" h="4883467">
                <a:moveTo>
                  <a:pt x="2845873" y="4883467"/>
                </a:moveTo>
                <a:cubicBezTo>
                  <a:pt x="2670190" y="4404042"/>
                  <a:pt x="2923131" y="4084425"/>
                  <a:pt x="2934773" y="3886517"/>
                </a:cubicBezTo>
                <a:cubicBezTo>
                  <a:pt x="2946415" y="3688609"/>
                  <a:pt x="2910431" y="3752109"/>
                  <a:pt x="2915723" y="3696017"/>
                </a:cubicBezTo>
                <a:cubicBezTo>
                  <a:pt x="2921015" y="3639925"/>
                  <a:pt x="2995098" y="3584892"/>
                  <a:pt x="2966523" y="3549967"/>
                </a:cubicBezTo>
                <a:cubicBezTo>
                  <a:pt x="2937948" y="3515042"/>
                  <a:pt x="2822590" y="3533034"/>
                  <a:pt x="2744273" y="3486467"/>
                </a:cubicBezTo>
                <a:cubicBezTo>
                  <a:pt x="2665956" y="3439900"/>
                  <a:pt x="2581290" y="3336184"/>
                  <a:pt x="2496623" y="3270567"/>
                </a:cubicBezTo>
                <a:cubicBezTo>
                  <a:pt x="2411956" y="3204950"/>
                  <a:pt x="2279665" y="3173200"/>
                  <a:pt x="2236273" y="3092767"/>
                </a:cubicBezTo>
                <a:cubicBezTo>
                  <a:pt x="2192881" y="3012334"/>
                  <a:pt x="2274373" y="2856759"/>
                  <a:pt x="2236273" y="2787967"/>
                </a:cubicBezTo>
                <a:cubicBezTo>
                  <a:pt x="2198173" y="2719175"/>
                  <a:pt x="2106098" y="2700125"/>
                  <a:pt x="2007673" y="2680017"/>
                </a:cubicBezTo>
                <a:cubicBezTo>
                  <a:pt x="1909248" y="2659909"/>
                  <a:pt x="1780132" y="2699067"/>
                  <a:pt x="1645723" y="2667317"/>
                </a:cubicBezTo>
                <a:cubicBezTo>
                  <a:pt x="1511315" y="2635567"/>
                  <a:pt x="1311289" y="2627100"/>
                  <a:pt x="1175822" y="2565717"/>
                </a:cubicBezTo>
                <a:cubicBezTo>
                  <a:pt x="1040355" y="2504334"/>
                  <a:pt x="1025539" y="2398500"/>
                  <a:pt x="832922" y="2299017"/>
                </a:cubicBezTo>
                <a:cubicBezTo>
                  <a:pt x="640305" y="2199534"/>
                  <a:pt x="170405" y="2000567"/>
                  <a:pt x="45522" y="1892617"/>
                </a:cubicBezTo>
                <a:cubicBezTo>
                  <a:pt x="-79361" y="1784667"/>
                  <a:pt x="85739" y="1712700"/>
                  <a:pt x="147122" y="1587817"/>
                </a:cubicBezTo>
                <a:cubicBezTo>
                  <a:pt x="208505" y="1462934"/>
                  <a:pt x="373605" y="1109874"/>
                  <a:pt x="474782" y="955357"/>
                </a:cubicBezTo>
                <a:cubicBezTo>
                  <a:pt x="575959" y="800840"/>
                  <a:pt x="822339" y="844867"/>
                  <a:pt x="898962" y="767397"/>
                </a:cubicBezTo>
                <a:cubicBezTo>
                  <a:pt x="975585" y="689927"/>
                  <a:pt x="1013262" y="571182"/>
                  <a:pt x="1018342" y="482917"/>
                </a:cubicBezTo>
                <a:cubicBezTo>
                  <a:pt x="1023422" y="394652"/>
                  <a:pt x="989979" y="292311"/>
                  <a:pt x="929442" y="237807"/>
                </a:cubicBezTo>
                <a:cubicBezTo>
                  <a:pt x="868905" y="183303"/>
                  <a:pt x="744551" y="195528"/>
                  <a:pt x="655122" y="155893"/>
                </a:cubicBezTo>
                <a:cubicBezTo>
                  <a:pt x="565693" y="116258"/>
                  <a:pt x="440546" y="15663"/>
                  <a:pt x="392868" y="0"/>
                </a:cubicBezTo>
              </a:path>
            </a:pathLst>
          </a:custGeom>
          <a:ln w="22225" cap="rnd" cmpd="sng" algn="ctr">
            <a:solidFill>
              <a:srgbClr val="FEFF00"/>
            </a:solidFill>
            <a:prstDash val="sysDash"/>
            <a:round/>
            <a:headEnd type="triangl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25" name="Line 12"/>
          <p:cNvSpPr>
            <a:spLocks noChangeShapeType="1"/>
          </p:cNvSpPr>
          <p:nvPr/>
        </p:nvSpPr>
        <p:spPr bwMode="auto">
          <a:xfrm flipH="1">
            <a:off x="4440936" y="871908"/>
            <a:ext cx="262128" cy="283101"/>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26" name="Text Box 6"/>
          <p:cNvSpPr txBox="1">
            <a:spLocks noChangeArrowheads="1"/>
          </p:cNvSpPr>
          <p:nvPr/>
        </p:nvSpPr>
        <p:spPr bwMode="auto">
          <a:xfrm>
            <a:off x="4440936" y="524205"/>
            <a:ext cx="1034094" cy="369332"/>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Gibeah</a:t>
            </a:r>
          </a:p>
        </p:txBody>
      </p:sp>
      <p:sp>
        <p:nvSpPr>
          <p:cNvPr id="27" name="Text Box 6"/>
          <p:cNvSpPr txBox="1">
            <a:spLocks noChangeArrowheads="1"/>
          </p:cNvSpPr>
          <p:nvPr/>
        </p:nvSpPr>
        <p:spPr bwMode="auto">
          <a:xfrm>
            <a:off x="1524000" y="359664"/>
            <a:ext cx="2057400" cy="369332"/>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Jerusalem</a:t>
            </a:r>
          </a:p>
        </p:txBody>
      </p:sp>
      <p:sp>
        <p:nvSpPr>
          <p:cNvPr id="28" name="Line 12"/>
          <p:cNvSpPr>
            <a:spLocks noChangeShapeType="1"/>
          </p:cNvSpPr>
          <p:nvPr/>
        </p:nvSpPr>
        <p:spPr bwMode="auto">
          <a:xfrm>
            <a:off x="2667000" y="685800"/>
            <a:ext cx="103632" cy="45720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0" name="Text Box 7"/>
          <p:cNvSpPr txBox="1">
            <a:spLocks noChangeArrowheads="1"/>
          </p:cNvSpPr>
          <p:nvPr/>
        </p:nvSpPr>
        <p:spPr bwMode="auto">
          <a:xfrm>
            <a:off x="7684925" y="5738852"/>
            <a:ext cx="1270390"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Jericho oasis</a:t>
            </a:r>
          </a:p>
        </p:txBody>
      </p:sp>
      <p:sp>
        <p:nvSpPr>
          <p:cNvPr id="31" name="Line 12"/>
          <p:cNvSpPr>
            <a:spLocks noChangeShapeType="1"/>
          </p:cNvSpPr>
          <p:nvPr/>
        </p:nvSpPr>
        <p:spPr bwMode="auto">
          <a:xfrm flipH="1">
            <a:off x="7069619" y="917635"/>
            <a:ext cx="262128" cy="283101"/>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2" name="Text Box 6"/>
          <p:cNvSpPr txBox="1">
            <a:spLocks noChangeArrowheads="1"/>
          </p:cNvSpPr>
          <p:nvPr/>
        </p:nvSpPr>
        <p:spPr bwMode="auto">
          <a:xfrm>
            <a:off x="6826741" y="537696"/>
            <a:ext cx="1292764" cy="369332"/>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Michmash</a:t>
            </a:r>
          </a:p>
        </p:txBody>
      </p:sp>
      <p:sp>
        <p:nvSpPr>
          <p:cNvPr id="33" name="Text Box 10"/>
          <p:cNvSpPr txBox="1">
            <a:spLocks noChangeArrowheads="1"/>
          </p:cNvSpPr>
          <p:nvPr/>
        </p:nvSpPr>
        <p:spPr bwMode="auto">
          <a:xfrm>
            <a:off x="5257800" y="1903075"/>
            <a:ext cx="1477840" cy="369332"/>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dirty="0">
                <a:solidFill>
                  <a:srgbClr val="FEFFFF"/>
                </a:solidFill>
                <a:effectLst>
                  <a:glow rad="76200">
                    <a:srgbClr val="010000">
                      <a:alpha val="60000"/>
                    </a:srgbClr>
                  </a:glow>
                </a:effectLst>
                <a:cs typeface="Calibri" pitchFamily="34" charset="0"/>
              </a:rPr>
              <a:t>Wadi Suwenit</a:t>
            </a:r>
          </a:p>
        </p:txBody>
      </p:sp>
      <p:cxnSp>
        <p:nvCxnSpPr>
          <p:cNvPr id="34" name="Straight Arrow Connector 33"/>
          <p:cNvCxnSpPr/>
          <p:nvPr/>
        </p:nvCxnSpPr>
        <p:spPr>
          <a:xfrm flipH="1" flipV="1">
            <a:off x="5783441" y="1565067"/>
            <a:ext cx="24964" cy="368136"/>
          </a:xfrm>
          <a:prstGeom prst="straightConnector1">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404974073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0Schlegel drone 2015\4 Judah\Jericho Jerusalem road\Ascent of Adummim route to Mount of Olives aerial from east, ws02011538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Ascent of Adummim route to Mount of Olives (aerial view from the east)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Toward the way of the wilderness</a:t>
            </a:r>
          </a:p>
        </p:txBody>
      </p:sp>
    </p:spTree>
    <p:extLst>
      <p:ext uri="{BB962C8B-B14F-4D97-AF65-F5344CB8AC3E}">
        <p14:creationId xmlns:p14="http://schemas.microsoft.com/office/powerpoint/2010/main" val="1791352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Plaza and Iron Age gate at Dan</a:t>
            </a:r>
          </a:p>
        </p:txBody>
      </p:sp>
      <p:sp>
        <p:nvSpPr>
          <p:cNvPr id="3" name="Text Placeholder 2"/>
          <p:cNvSpPr>
            <a:spLocks noGrp="1"/>
          </p:cNvSpPr>
          <p:nvPr>
            <p:ph type="body" sz="quarter" idx="12"/>
          </p:nvPr>
        </p:nvSpPr>
        <p:spPr/>
        <p:txBody>
          <a:bodyPr/>
          <a:lstStyle/>
          <a:p>
            <a:r>
              <a:rPr lang="en-US" dirty="0"/>
              <a:t>15:2</a:t>
            </a:r>
          </a:p>
        </p:txBody>
      </p:sp>
      <p:sp>
        <p:nvSpPr>
          <p:cNvPr id="4" name="Title 3"/>
          <p:cNvSpPr>
            <a:spLocks noGrp="1"/>
          </p:cNvSpPr>
          <p:nvPr>
            <p:ph type="title"/>
          </p:nvPr>
        </p:nvSpPr>
        <p:spPr/>
        <p:txBody>
          <a:bodyPr/>
          <a:lstStyle/>
          <a:p>
            <a:r>
              <a:rPr lang="en-US" dirty="0"/>
              <a:t>Absalom rose up early and stood beside the way of the gate</a:t>
            </a:r>
          </a:p>
        </p:txBody>
      </p:sp>
      <p:pic>
        <p:nvPicPr>
          <p:cNvPr id="6" name="Picture 5" descr="Dan marketplace and Iron Age gate, tb05290712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04290393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0Schlegel drone 2015\4 Judah\Jericho Jerusalem road\Ascent of Adummim route to Mount of Olives aerial from east, ws02011538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Ascent of Adummim route to Mount of Olives (aerial view from the east)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Toward the way of the wilderness</a:t>
            </a:r>
          </a:p>
        </p:txBody>
      </p:sp>
      <p:sp>
        <p:nvSpPr>
          <p:cNvPr id="7" name="Text Box 9"/>
          <p:cNvSpPr txBox="1">
            <a:spLocks noChangeArrowheads="1"/>
          </p:cNvSpPr>
          <p:nvPr/>
        </p:nvSpPr>
        <p:spPr bwMode="auto">
          <a:xfrm rot="3099275">
            <a:off x="5625605" y="3628991"/>
            <a:ext cx="2312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Ascent of Adummim</a:t>
            </a:r>
          </a:p>
        </p:txBody>
      </p:sp>
      <p:sp>
        <p:nvSpPr>
          <p:cNvPr id="8" name="Line 12"/>
          <p:cNvSpPr>
            <a:spLocks noChangeShapeType="1"/>
          </p:cNvSpPr>
          <p:nvPr/>
        </p:nvSpPr>
        <p:spPr bwMode="auto">
          <a:xfrm flipH="1">
            <a:off x="4826919" y="1369749"/>
            <a:ext cx="262128" cy="283101"/>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 name="Text Box 6"/>
          <p:cNvSpPr txBox="1">
            <a:spLocks noChangeArrowheads="1"/>
          </p:cNvSpPr>
          <p:nvPr/>
        </p:nvSpPr>
        <p:spPr bwMode="auto">
          <a:xfrm>
            <a:off x="4572000" y="636369"/>
            <a:ext cx="1743553" cy="646331"/>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Nob</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 (Umm et-Tala)</a:t>
            </a:r>
          </a:p>
        </p:txBody>
      </p:sp>
      <p:sp>
        <p:nvSpPr>
          <p:cNvPr id="10" name="Text Box 6"/>
          <p:cNvSpPr txBox="1">
            <a:spLocks noChangeArrowheads="1"/>
          </p:cNvSpPr>
          <p:nvPr/>
        </p:nvSpPr>
        <p:spPr bwMode="auto">
          <a:xfrm>
            <a:off x="2900583" y="873350"/>
            <a:ext cx="2057400" cy="369332"/>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Jerusalem</a:t>
            </a:r>
          </a:p>
        </p:txBody>
      </p:sp>
      <p:sp>
        <p:nvSpPr>
          <p:cNvPr id="11" name="Line 12"/>
          <p:cNvSpPr>
            <a:spLocks noChangeShapeType="1"/>
          </p:cNvSpPr>
          <p:nvPr/>
        </p:nvSpPr>
        <p:spPr bwMode="auto">
          <a:xfrm>
            <a:off x="4191000" y="1282700"/>
            <a:ext cx="103632" cy="45720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2" name="Line 12"/>
          <p:cNvSpPr>
            <a:spLocks noChangeShapeType="1"/>
          </p:cNvSpPr>
          <p:nvPr/>
        </p:nvSpPr>
        <p:spPr bwMode="auto">
          <a:xfrm flipH="1">
            <a:off x="5693784" y="1812666"/>
            <a:ext cx="0" cy="369048"/>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3" name="Text Box 6"/>
          <p:cNvSpPr txBox="1">
            <a:spLocks noChangeArrowheads="1"/>
          </p:cNvSpPr>
          <p:nvPr/>
        </p:nvSpPr>
        <p:spPr bwMode="auto">
          <a:xfrm>
            <a:off x="5390604" y="1378942"/>
            <a:ext cx="1034094" cy="369332"/>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err="1">
                <a:ln>
                  <a:noFill/>
                </a:ln>
                <a:solidFill>
                  <a:srgbClr val="FEFFFF"/>
                </a:solidFill>
                <a:effectLst>
                  <a:glow rad="76200">
                    <a:srgbClr val="010000">
                      <a:alpha val="60000"/>
                    </a:srgbClr>
                  </a:glow>
                </a:effectLst>
                <a:uLnTx/>
                <a:uFillTx/>
                <a:latin typeface="Calibri" pitchFamily="34" charset="0"/>
                <a:cs typeface="Calibri" pitchFamily="34" charset="0"/>
              </a:rPr>
              <a:t>Bahurim</a:t>
            </a:r>
            <a:endPar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endParaRPr>
          </a:p>
        </p:txBody>
      </p:sp>
      <p:sp>
        <p:nvSpPr>
          <p:cNvPr id="6" name="Freeform 5"/>
          <p:cNvSpPr/>
          <p:nvPr/>
        </p:nvSpPr>
        <p:spPr>
          <a:xfrm>
            <a:off x="4737100" y="1816100"/>
            <a:ext cx="3158490" cy="4429760"/>
          </a:xfrm>
          <a:custGeom>
            <a:avLst/>
            <a:gdLst>
              <a:gd name="connsiteX0" fmla="*/ 114300 w 2057400"/>
              <a:gd name="connsiteY0" fmla="*/ 0 h 2806700"/>
              <a:gd name="connsiteX1" fmla="*/ 482600 w 2057400"/>
              <a:gd name="connsiteY1" fmla="*/ 266700 h 2806700"/>
              <a:gd name="connsiteX2" fmla="*/ 0 w 2057400"/>
              <a:gd name="connsiteY2" fmla="*/ 609600 h 2806700"/>
              <a:gd name="connsiteX3" fmla="*/ 1270000 w 2057400"/>
              <a:gd name="connsiteY3" fmla="*/ 1371600 h 2806700"/>
              <a:gd name="connsiteX4" fmla="*/ 2057400 w 2057400"/>
              <a:gd name="connsiteY4" fmla="*/ 2806700 h 2806700"/>
              <a:gd name="connsiteX0" fmla="*/ 114300 w 2057400"/>
              <a:gd name="connsiteY0" fmla="*/ 0 h 2806700"/>
              <a:gd name="connsiteX1" fmla="*/ 482600 w 2057400"/>
              <a:gd name="connsiteY1" fmla="*/ 266700 h 2806700"/>
              <a:gd name="connsiteX2" fmla="*/ 0 w 2057400"/>
              <a:gd name="connsiteY2" fmla="*/ 609600 h 2806700"/>
              <a:gd name="connsiteX3" fmla="*/ 1270000 w 2057400"/>
              <a:gd name="connsiteY3" fmla="*/ 1371600 h 2806700"/>
              <a:gd name="connsiteX4" fmla="*/ 2057400 w 2057400"/>
              <a:gd name="connsiteY4" fmla="*/ 2806700 h 2806700"/>
              <a:gd name="connsiteX0" fmla="*/ 133192 w 2076292"/>
              <a:gd name="connsiteY0" fmla="*/ 0 h 2806700"/>
              <a:gd name="connsiteX1" fmla="*/ 501492 w 2076292"/>
              <a:gd name="connsiteY1" fmla="*/ 266700 h 2806700"/>
              <a:gd name="connsiteX2" fmla="*/ 18892 w 2076292"/>
              <a:gd name="connsiteY2" fmla="*/ 609600 h 2806700"/>
              <a:gd name="connsiteX3" fmla="*/ 1288892 w 2076292"/>
              <a:gd name="connsiteY3" fmla="*/ 1371600 h 2806700"/>
              <a:gd name="connsiteX4" fmla="*/ 2076292 w 2076292"/>
              <a:gd name="connsiteY4" fmla="*/ 2806700 h 2806700"/>
              <a:gd name="connsiteX0" fmla="*/ 133192 w 2076292"/>
              <a:gd name="connsiteY0" fmla="*/ 0 h 2806700"/>
              <a:gd name="connsiteX1" fmla="*/ 501492 w 2076292"/>
              <a:gd name="connsiteY1" fmla="*/ 266700 h 2806700"/>
              <a:gd name="connsiteX2" fmla="*/ 18892 w 2076292"/>
              <a:gd name="connsiteY2" fmla="*/ 609600 h 2806700"/>
              <a:gd name="connsiteX3" fmla="*/ 1288892 w 2076292"/>
              <a:gd name="connsiteY3" fmla="*/ 1371600 h 2806700"/>
              <a:gd name="connsiteX4" fmla="*/ 2076292 w 2076292"/>
              <a:gd name="connsiteY4" fmla="*/ 2806700 h 2806700"/>
              <a:gd name="connsiteX0" fmla="*/ 133192 w 2895442"/>
              <a:gd name="connsiteY0" fmla="*/ 0 h 3416300"/>
              <a:gd name="connsiteX1" fmla="*/ 501492 w 2895442"/>
              <a:gd name="connsiteY1" fmla="*/ 266700 h 3416300"/>
              <a:gd name="connsiteX2" fmla="*/ 18892 w 2895442"/>
              <a:gd name="connsiteY2" fmla="*/ 609600 h 3416300"/>
              <a:gd name="connsiteX3" fmla="*/ 1288892 w 2895442"/>
              <a:gd name="connsiteY3" fmla="*/ 1371600 h 3416300"/>
              <a:gd name="connsiteX4" fmla="*/ 2895442 w 2895442"/>
              <a:gd name="connsiteY4" fmla="*/ 3416300 h 3416300"/>
              <a:gd name="connsiteX0" fmla="*/ 133192 w 2895442"/>
              <a:gd name="connsiteY0" fmla="*/ 0 h 3416300"/>
              <a:gd name="connsiteX1" fmla="*/ 501492 w 2895442"/>
              <a:gd name="connsiteY1" fmla="*/ 266700 h 3416300"/>
              <a:gd name="connsiteX2" fmla="*/ 18892 w 2895442"/>
              <a:gd name="connsiteY2" fmla="*/ 609600 h 3416300"/>
              <a:gd name="connsiteX3" fmla="*/ 1288892 w 2895442"/>
              <a:gd name="connsiteY3" fmla="*/ 1371600 h 3416300"/>
              <a:gd name="connsiteX4" fmla="*/ 2895442 w 2895442"/>
              <a:gd name="connsiteY4" fmla="*/ 3416300 h 3416300"/>
              <a:gd name="connsiteX0" fmla="*/ 0 w 2762250"/>
              <a:gd name="connsiteY0" fmla="*/ 0 h 3416300"/>
              <a:gd name="connsiteX1" fmla="*/ 368300 w 2762250"/>
              <a:gd name="connsiteY1" fmla="*/ 266700 h 3416300"/>
              <a:gd name="connsiteX2" fmla="*/ 304800 w 2762250"/>
              <a:gd name="connsiteY2" fmla="*/ 571500 h 3416300"/>
              <a:gd name="connsiteX3" fmla="*/ 1155700 w 2762250"/>
              <a:gd name="connsiteY3" fmla="*/ 1371600 h 3416300"/>
              <a:gd name="connsiteX4" fmla="*/ 2762250 w 2762250"/>
              <a:gd name="connsiteY4" fmla="*/ 3416300 h 3416300"/>
              <a:gd name="connsiteX0" fmla="*/ 0 w 2762250"/>
              <a:gd name="connsiteY0" fmla="*/ 0 h 3416300"/>
              <a:gd name="connsiteX1" fmla="*/ 558800 w 2762250"/>
              <a:gd name="connsiteY1" fmla="*/ 274320 h 3416300"/>
              <a:gd name="connsiteX2" fmla="*/ 304800 w 2762250"/>
              <a:gd name="connsiteY2" fmla="*/ 571500 h 3416300"/>
              <a:gd name="connsiteX3" fmla="*/ 1155700 w 2762250"/>
              <a:gd name="connsiteY3" fmla="*/ 1371600 h 3416300"/>
              <a:gd name="connsiteX4" fmla="*/ 2762250 w 2762250"/>
              <a:gd name="connsiteY4" fmla="*/ 3416300 h 3416300"/>
              <a:gd name="connsiteX0" fmla="*/ 0 w 2762250"/>
              <a:gd name="connsiteY0" fmla="*/ 0 h 3416300"/>
              <a:gd name="connsiteX1" fmla="*/ 558800 w 2762250"/>
              <a:gd name="connsiteY1" fmla="*/ 274320 h 3416300"/>
              <a:gd name="connsiteX2" fmla="*/ 388620 w 2762250"/>
              <a:gd name="connsiteY2" fmla="*/ 495300 h 3416300"/>
              <a:gd name="connsiteX3" fmla="*/ 1155700 w 2762250"/>
              <a:gd name="connsiteY3" fmla="*/ 1371600 h 3416300"/>
              <a:gd name="connsiteX4" fmla="*/ 2762250 w 2762250"/>
              <a:gd name="connsiteY4" fmla="*/ 3416300 h 3416300"/>
              <a:gd name="connsiteX0" fmla="*/ 0 w 2762250"/>
              <a:gd name="connsiteY0" fmla="*/ 0 h 3416300"/>
              <a:gd name="connsiteX1" fmla="*/ 558800 w 2762250"/>
              <a:gd name="connsiteY1" fmla="*/ 274320 h 3416300"/>
              <a:gd name="connsiteX2" fmla="*/ 388620 w 2762250"/>
              <a:gd name="connsiteY2" fmla="*/ 495300 h 3416300"/>
              <a:gd name="connsiteX3" fmla="*/ 1155700 w 2762250"/>
              <a:gd name="connsiteY3" fmla="*/ 1371600 h 3416300"/>
              <a:gd name="connsiteX4" fmla="*/ 2762250 w 2762250"/>
              <a:gd name="connsiteY4" fmla="*/ 3416300 h 3416300"/>
              <a:gd name="connsiteX0" fmla="*/ 0 w 2762250"/>
              <a:gd name="connsiteY0" fmla="*/ 0 h 3416300"/>
              <a:gd name="connsiteX1" fmla="*/ 558800 w 2762250"/>
              <a:gd name="connsiteY1" fmla="*/ 274320 h 3416300"/>
              <a:gd name="connsiteX2" fmla="*/ 304800 w 2762250"/>
              <a:gd name="connsiteY2" fmla="*/ 548640 h 3416300"/>
              <a:gd name="connsiteX3" fmla="*/ 1155700 w 2762250"/>
              <a:gd name="connsiteY3" fmla="*/ 1371600 h 3416300"/>
              <a:gd name="connsiteX4" fmla="*/ 2762250 w 2762250"/>
              <a:gd name="connsiteY4" fmla="*/ 3416300 h 3416300"/>
              <a:gd name="connsiteX0" fmla="*/ 0 w 3158490"/>
              <a:gd name="connsiteY0" fmla="*/ 0 h 4429760"/>
              <a:gd name="connsiteX1" fmla="*/ 558800 w 3158490"/>
              <a:gd name="connsiteY1" fmla="*/ 274320 h 4429760"/>
              <a:gd name="connsiteX2" fmla="*/ 304800 w 3158490"/>
              <a:gd name="connsiteY2" fmla="*/ 548640 h 4429760"/>
              <a:gd name="connsiteX3" fmla="*/ 1155700 w 3158490"/>
              <a:gd name="connsiteY3" fmla="*/ 1371600 h 4429760"/>
              <a:gd name="connsiteX4" fmla="*/ 3158490 w 3158490"/>
              <a:gd name="connsiteY4" fmla="*/ 4429760 h 4429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8490" h="4429760">
                <a:moveTo>
                  <a:pt x="0" y="0"/>
                </a:moveTo>
                <a:cubicBezTo>
                  <a:pt x="122767" y="88900"/>
                  <a:pt x="508000" y="182880"/>
                  <a:pt x="558800" y="274320"/>
                </a:cubicBezTo>
                <a:cubicBezTo>
                  <a:pt x="609600" y="365760"/>
                  <a:pt x="75777" y="426720"/>
                  <a:pt x="304800" y="548640"/>
                </a:cubicBezTo>
                <a:cubicBezTo>
                  <a:pt x="488570" y="646470"/>
                  <a:pt x="680085" y="724747"/>
                  <a:pt x="1155700" y="1371600"/>
                </a:cubicBezTo>
                <a:cubicBezTo>
                  <a:pt x="1631315" y="2018453"/>
                  <a:pt x="2095923" y="3589443"/>
                  <a:pt x="3158490" y="442976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95561143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desert&#10;&#10;Description automatically generated">
            <a:extLst>
              <a:ext uri="{FF2B5EF4-FFF2-40B4-BE49-F238E27FC236}">
                <a16:creationId xmlns:a16="http://schemas.microsoft.com/office/drawing/2014/main" id="{9016B55B-0C0A-4236-AD24-20335DD19E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Roman road on the Ascent of Adummim to Jerusalem (aerial view from the east)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Toward the way of the wilderness</a:t>
            </a:r>
          </a:p>
        </p:txBody>
      </p:sp>
    </p:spTree>
    <p:extLst>
      <p:ext uri="{BB962C8B-B14F-4D97-AF65-F5344CB8AC3E}">
        <p14:creationId xmlns:p14="http://schemas.microsoft.com/office/powerpoint/2010/main" val="272022448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close up of a desert&#10;&#10;Description automatically generated">
            <a:extLst>
              <a:ext uri="{FF2B5EF4-FFF2-40B4-BE49-F238E27FC236}">
                <a16:creationId xmlns:a16="http://schemas.microsoft.com/office/drawing/2014/main" id="{0D7502B2-819D-49D1-BF31-3EC2CFA807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Roman road on the Ascent of Adummim to Jerusalem (aerial view from the east)</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Toward the way of the wilderness</a:t>
            </a:r>
          </a:p>
        </p:txBody>
      </p:sp>
      <p:sp>
        <p:nvSpPr>
          <p:cNvPr id="6" name="Text Box 6"/>
          <p:cNvSpPr txBox="1">
            <a:spLocks noChangeArrowheads="1"/>
          </p:cNvSpPr>
          <p:nvPr/>
        </p:nvSpPr>
        <p:spPr bwMode="auto">
          <a:xfrm>
            <a:off x="2678333" y="1108300"/>
            <a:ext cx="2057400" cy="369332"/>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Augusta Victoria</a:t>
            </a:r>
          </a:p>
        </p:txBody>
      </p:sp>
      <p:sp>
        <p:nvSpPr>
          <p:cNvPr id="7" name="Line 12"/>
          <p:cNvSpPr>
            <a:spLocks noChangeShapeType="1"/>
          </p:cNvSpPr>
          <p:nvPr/>
        </p:nvSpPr>
        <p:spPr bwMode="auto">
          <a:xfrm>
            <a:off x="4392160" y="1479550"/>
            <a:ext cx="103632" cy="457200"/>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 name="Line 12"/>
          <p:cNvSpPr>
            <a:spLocks noChangeShapeType="1"/>
          </p:cNvSpPr>
          <p:nvPr/>
        </p:nvSpPr>
        <p:spPr bwMode="auto">
          <a:xfrm flipH="1">
            <a:off x="5848341" y="1393825"/>
            <a:ext cx="149233" cy="498475"/>
          </a:xfrm>
          <a:prstGeom prst="line">
            <a:avLst/>
          </a:prstGeom>
          <a:noFill/>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 name="Text Box 6"/>
          <p:cNvSpPr txBox="1">
            <a:spLocks noChangeArrowheads="1"/>
          </p:cNvSpPr>
          <p:nvPr/>
        </p:nvSpPr>
        <p:spPr bwMode="auto">
          <a:xfrm>
            <a:off x="5719983" y="1015193"/>
            <a:ext cx="2057400" cy="369332"/>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Hebrew University</a:t>
            </a:r>
          </a:p>
        </p:txBody>
      </p:sp>
      <p:sp>
        <p:nvSpPr>
          <p:cNvPr id="5" name="Freeform 4"/>
          <p:cNvSpPr/>
          <p:nvPr/>
        </p:nvSpPr>
        <p:spPr>
          <a:xfrm>
            <a:off x="4076700" y="2374900"/>
            <a:ext cx="978734" cy="444500"/>
          </a:xfrm>
          <a:custGeom>
            <a:avLst/>
            <a:gdLst>
              <a:gd name="connsiteX0" fmla="*/ 762000 w 952500"/>
              <a:gd name="connsiteY0" fmla="*/ 0 h 444500"/>
              <a:gd name="connsiteX1" fmla="*/ 952500 w 952500"/>
              <a:gd name="connsiteY1" fmla="*/ 76200 h 444500"/>
              <a:gd name="connsiteX2" fmla="*/ 114300 w 952500"/>
              <a:gd name="connsiteY2" fmla="*/ 279400 h 444500"/>
              <a:gd name="connsiteX3" fmla="*/ 279400 w 952500"/>
              <a:gd name="connsiteY3" fmla="*/ 355600 h 444500"/>
              <a:gd name="connsiteX4" fmla="*/ 0 w 952500"/>
              <a:gd name="connsiteY4" fmla="*/ 444500 h 444500"/>
              <a:gd name="connsiteX0" fmla="*/ 762000 w 980466"/>
              <a:gd name="connsiteY0" fmla="*/ 0 h 444500"/>
              <a:gd name="connsiteX1" fmla="*/ 952500 w 980466"/>
              <a:gd name="connsiteY1" fmla="*/ 76200 h 444500"/>
              <a:gd name="connsiteX2" fmla="*/ 114300 w 980466"/>
              <a:gd name="connsiteY2" fmla="*/ 279400 h 444500"/>
              <a:gd name="connsiteX3" fmla="*/ 279400 w 980466"/>
              <a:gd name="connsiteY3" fmla="*/ 355600 h 444500"/>
              <a:gd name="connsiteX4" fmla="*/ 0 w 980466"/>
              <a:gd name="connsiteY4" fmla="*/ 444500 h 444500"/>
              <a:gd name="connsiteX0" fmla="*/ 762000 w 980466"/>
              <a:gd name="connsiteY0" fmla="*/ 0 h 444500"/>
              <a:gd name="connsiteX1" fmla="*/ 952500 w 980466"/>
              <a:gd name="connsiteY1" fmla="*/ 76200 h 444500"/>
              <a:gd name="connsiteX2" fmla="*/ 114300 w 980466"/>
              <a:gd name="connsiteY2" fmla="*/ 279400 h 444500"/>
              <a:gd name="connsiteX3" fmla="*/ 279400 w 980466"/>
              <a:gd name="connsiteY3" fmla="*/ 355600 h 444500"/>
              <a:gd name="connsiteX4" fmla="*/ 0 w 980466"/>
              <a:gd name="connsiteY4" fmla="*/ 444500 h 444500"/>
              <a:gd name="connsiteX0" fmla="*/ 762000 w 980466"/>
              <a:gd name="connsiteY0" fmla="*/ 0 h 444500"/>
              <a:gd name="connsiteX1" fmla="*/ 952500 w 980466"/>
              <a:gd name="connsiteY1" fmla="*/ 76200 h 444500"/>
              <a:gd name="connsiteX2" fmla="*/ 114300 w 980466"/>
              <a:gd name="connsiteY2" fmla="*/ 279400 h 444500"/>
              <a:gd name="connsiteX3" fmla="*/ 279400 w 980466"/>
              <a:gd name="connsiteY3" fmla="*/ 355600 h 444500"/>
              <a:gd name="connsiteX4" fmla="*/ 0 w 980466"/>
              <a:gd name="connsiteY4" fmla="*/ 444500 h 444500"/>
              <a:gd name="connsiteX0" fmla="*/ 762000 w 980466"/>
              <a:gd name="connsiteY0" fmla="*/ 0 h 444500"/>
              <a:gd name="connsiteX1" fmla="*/ 952500 w 980466"/>
              <a:gd name="connsiteY1" fmla="*/ 76200 h 444500"/>
              <a:gd name="connsiteX2" fmla="*/ 114300 w 980466"/>
              <a:gd name="connsiteY2" fmla="*/ 279400 h 444500"/>
              <a:gd name="connsiteX3" fmla="*/ 279400 w 980466"/>
              <a:gd name="connsiteY3" fmla="*/ 355600 h 444500"/>
              <a:gd name="connsiteX4" fmla="*/ 0 w 980466"/>
              <a:gd name="connsiteY4" fmla="*/ 444500 h 444500"/>
              <a:gd name="connsiteX0" fmla="*/ 762000 w 980466"/>
              <a:gd name="connsiteY0" fmla="*/ 0 h 444500"/>
              <a:gd name="connsiteX1" fmla="*/ 952500 w 980466"/>
              <a:gd name="connsiteY1" fmla="*/ 76200 h 444500"/>
              <a:gd name="connsiteX2" fmla="*/ 114300 w 980466"/>
              <a:gd name="connsiteY2" fmla="*/ 279400 h 444500"/>
              <a:gd name="connsiteX3" fmla="*/ 279400 w 980466"/>
              <a:gd name="connsiteY3" fmla="*/ 355600 h 444500"/>
              <a:gd name="connsiteX4" fmla="*/ 0 w 980466"/>
              <a:gd name="connsiteY4" fmla="*/ 444500 h 444500"/>
              <a:gd name="connsiteX0" fmla="*/ 762000 w 978734"/>
              <a:gd name="connsiteY0" fmla="*/ 0 h 444500"/>
              <a:gd name="connsiteX1" fmla="*/ 952500 w 978734"/>
              <a:gd name="connsiteY1" fmla="*/ 76200 h 444500"/>
              <a:gd name="connsiteX2" fmla="*/ 142875 w 978734"/>
              <a:gd name="connsiteY2" fmla="*/ 288925 h 444500"/>
              <a:gd name="connsiteX3" fmla="*/ 279400 w 978734"/>
              <a:gd name="connsiteY3" fmla="*/ 355600 h 444500"/>
              <a:gd name="connsiteX4" fmla="*/ 0 w 978734"/>
              <a:gd name="connsiteY4" fmla="*/ 444500 h 444500"/>
              <a:gd name="connsiteX0" fmla="*/ 762000 w 978734"/>
              <a:gd name="connsiteY0" fmla="*/ 0 h 444500"/>
              <a:gd name="connsiteX1" fmla="*/ 952500 w 978734"/>
              <a:gd name="connsiteY1" fmla="*/ 76200 h 444500"/>
              <a:gd name="connsiteX2" fmla="*/ 142875 w 978734"/>
              <a:gd name="connsiteY2" fmla="*/ 288925 h 444500"/>
              <a:gd name="connsiteX3" fmla="*/ 279400 w 978734"/>
              <a:gd name="connsiteY3" fmla="*/ 355600 h 444500"/>
              <a:gd name="connsiteX4" fmla="*/ 0 w 978734"/>
              <a:gd name="connsiteY4" fmla="*/ 44450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34" h="444500">
                <a:moveTo>
                  <a:pt x="762000" y="0"/>
                </a:moveTo>
                <a:cubicBezTo>
                  <a:pt x="825500" y="25400"/>
                  <a:pt x="1055688" y="28046"/>
                  <a:pt x="952500" y="76200"/>
                </a:cubicBezTo>
                <a:cubicBezTo>
                  <a:pt x="849312" y="124354"/>
                  <a:pt x="48466" y="222149"/>
                  <a:pt x="142875" y="288925"/>
                </a:cubicBezTo>
                <a:cubicBezTo>
                  <a:pt x="192359" y="323926"/>
                  <a:pt x="303212" y="329671"/>
                  <a:pt x="279400" y="355600"/>
                </a:cubicBezTo>
                <a:cubicBezTo>
                  <a:pt x="255588" y="381529"/>
                  <a:pt x="93133" y="414867"/>
                  <a:pt x="0" y="444500"/>
                </a:cubicBezTo>
              </a:path>
            </a:pathLst>
          </a:custGeom>
          <a:ln w="1587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0" name="Freeform 9"/>
          <p:cNvSpPr/>
          <p:nvPr/>
        </p:nvSpPr>
        <p:spPr>
          <a:xfrm>
            <a:off x="3657600" y="2895600"/>
            <a:ext cx="702703" cy="1930400"/>
          </a:xfrm>
          <a:custGeom>
            <a:avLst/>
            <a:gdLst>
              <a:gd name="connsiteX0" fmla="*/ 304800 w 749300"/>
              <a:gd name="connsiteY0" fmla="*/ 0 h 1930400"/>
              <a:gd name="connsiteX1" fmla="*/ 749300 w 749300"/>
              <a:gd name="connsiteY1" fmla="*/ 419100 h 1930400"/>
              <a:gd name="connsiteX2" fmla="*/ 38100 w 749300"/>
              <a:gd name="connsiteY2" fmla="*/ 914400 h 1930400"/>
              <a:gd name="connsiteX3" fmla="*/ 0 w 749300"/>
              <a:gd name="connsiteY3" fmla="*/ 1930400 h 1930400"/>
              <a:gd name="connsiteX0" fmla="*/ 304800 w 753265"/>
              <a:gd name="connsiteY0" fmla="*/ 0 h 1930400"/>
              <a:gd name="connsiteX1" fmla="*/ 749300 w 753265"/>
              <a:gd name="connsiteY1" fmla="*/ 419100 h 1930400"/>
              <a:gd name="connsiteX2" fmla="*/ 38100 w 753265"/>
              <a:gd name="connsiteY2" fmla="*/ 914400 h 1930400"/>
              <a:gd name="connsiteX3" fmla="*/ 0 w 753265"/>
              <a:gd name="connsiteY3" fmla="*/ 1930400 h 1930400"/>
              <a:gd name="connsiteX0" fmla="*/ 304800 w 703081"/>
              <a:gd name="connsiteY0" fmla="*/ 0 h 1930400"/>
              <a:gd name="connsiteX1" fmla="*/ 698500 w 703081"/>
              <a:gd name="connsiteY1" fmla="*/ 304800 h 1930400"/>
              <a:gd name="connsiteX2" fmla="*/ 38100 w 703081"/>
              <a:gd name="connsiteY2" fmla="*/ 914400 h 1930400"/>
              <a:gd name="connsiteX3" fmla="*/ 0 w 703081"/>
              <a:gd name="connsiteY3" fmla="*/ 1930400 h 1930400"/>
              <a:gd name="connsiteX0" fmla="*/ 304800 w 703081"/>
              <a:gd name="connsiteY0" fmla="*/ 0 h 1930400"/>
              <a:gd name="connsiteX1" fmla="*/ 698500 w 703081"/>
              <a:gd name="connsiteY1" fmla="*/ 304800 h 1930400"/>
              <a:gd name="connsiteX2" fmla="*/ 38100 w 703081"/>
              <a:gd name="connsiteY2" fmla="*/ 914400 h 1930400"/>
              <a:gd name="connsiteX3" fmla="*/ 0 w 703081"/>
              <a:gd name="connsiteY3" fmla="*/ 1930400 h 1930400"/>
              <a:gd name="connsiteX0" fmla="*/ 304800 w 702703"/>
              <a:gd name="connsiteY0" fmla="*/ 0 h 1930400"/>
              <a:gd name="connsiteX1" fmla="*/ 698500 w 702703"/>
              <a:gd name="connsiteY1" fmla="*/ 304800 h 1930400"/>
              <a:gd name="connsiteX2" fmla="*/ 50800 w 702703"/>
              <a:gd name="connsiteY2" fmla="*/ 1054100 h 1930400"/>
              <a:gd name="connsiteX3" fmla="*/ 0 w 702703"/>
              <a:gd name="connsiteY3" fmla="*/ 1930400 h 1930400"/>
            </a:gdLst>
            <a:ahLst/>
            <a:cxnLst>
              <a:cxn ang="0">
                <a:pos x="connsiteX0" y="connsiteY0"/>
              </a:cxn>
              <a:cxn ang="0">
                <a:pos x="connsiteX1" y="connsiteY1"/>
              </a:cxn>
              <a:cxn ang="0">
                <a:pos x="connsiteX2" y="connsiteY2"/>
              </a:cxn>
              <a:cxn ang="0">
                <a:pos x="connsiteX3" y="connsiteY3"/>
              </a:cxn>
            </a:cxnLst>
            <a:rect l="l" t="t" r="r" b="b"/>
            <a:pathLst>
              <a:path w="702703" h="1930400">
                <a:moveTo>
                  <a:pt x="304800" y="0"/>
                </a:moveTo>
                <a:cubicBezTo>
                  <a:pt x="452967" y="139700"/>
                  <a:pt x="740833" y="129117"/>
                  <a:pt x="698500" y="304800"/>
                </a:cubicBezTo>
                <a:cubicBezTo>
                  <a:pt x="656167" y="480483"/>
                  <a:pt x="61335" y="773155"/>
                  <a:pt x="50800" y="1054100"/>
                </a:cubicBezTo>
                <a:lnTo>
                  <a:pt x="0" y="1930400"/>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2" name="Text Box 6"/>
          <p:cNvSpPr txBox="1">
            <a:spLocks noChangeArrowheads="1"/>
          </p:cNvSpPr>
          <p:nvPr/>
        </p:nvSpPr>
        <p:spPr bwMode="auto">
          <a:xfrm>
            <a:off x="2324094" y="2893559"/>
            <a:ext cx="2057400" cy="646331"/>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Way of the Wilderness</a:t>
            </a:r>
          </a:p>
        </p:txBody>
      </p:sp>
    </p:spTree>
    <p:extLst>
      <p:ext uri="{BB962C8B-B14F-4D97-AF65-F5344CB8AC3E}">
        <p14:creationId xmlns:p14="http://schemas.microsoft.com/office/powerpoint/2010/main" val="230678281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4E29F3B1-4BDF-4AB1-839C-96F9A20761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Judean wilderness, Wadi Qilt, and the Ascent of Adummim (aerial view from the south)</a:t>
            </a:r>
          </a:p>
        </p:txBody>
      </p:sp>
      <p:sp>
        <p:nvSpPr>
          <p:cNvPr id="3" name="Text Placeholder 2"/>
          <p:cNvSpPr>
            <a:spLocks noGrp="1"/>
          </p:cNvSpPr>
          <p:nvPr>
            <p:ph type="body" sz="quarter" idx="12"/>
          </p:nvPr>
        </p:nvSpPr>
        <p:spPr/>
        <p:txBody>
          <a:bodyPr/>
          <a:lstStyle/>
          <a:p>
            <a:r>
              <a:rPr lang="en-US" dirty="0"/>
              <a:t>15:23</a:t>
            </a:r>
          </a:p>
        </p:txBody>
      </p:sp>
      <p:sp>
        <p:nvSpPr>
          <p:cNvPr id="4" name="Title 3"/>
          <p:cNvSpPr>
            <a:spLocks noGrp="1"/>
          </p:cNvSpPr>
          <p:nvPr>
            <p:ph type="title"/>
          </p:nvPr>
        </p:nvSpPr>
        <p:spPr/>
        <p:txBody>
          <a:bodyPr/>
          <a:lstStyle/>
          <a:p>
            <a:r>
              <a:rPr lang="en-US" dirty="0"/>
              <a:t>Toward the way of the wilderness</a:t>
            </a:r>
          </a:p>
        </p:txBody>
      </p:sp>
    </p:spTree>
    <p:extLst>
      <p:ext uri="{BB962C8B-B14F-4D97-AF65-F5344CB8AC3E}">
        <p14:creationId xmlns:p14="http://schemas.microsoft.com/office/powerpoint/2010/main" val="71313930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tone, artifact, building, sitting&#10;&#10;Description automatically generated">
            <a:extLst>
              <a:ext uri="{FF2B5EF4-FFF2-40B4-BE49-F238E27FC236}">
                <a16:creationId xmlns:a16="http://schemas.microsoft.com/office/drawing/2014/main" id="{267FA6A9-6D5E-4D93-90C8-A9BBC9407FD9}"/>
              </a:ext>
            </a:extLst>
          </p:cNvPr>
          <p:cNvPicPr>
            <a:picLocks noChangeAspect="1"/>
          </p:cNvPicPr>
          <p:nvPr/>
        </p:nvPicPr>
        <p:blipFill rotWithShape="1">
          <a:blip r:embed="rId3">
            <a:extLst>
              <a:ext uri="{28A0092B-C50C-407E-A947-70E740481C1C}">
                <a14:useLocalDpi xmlns:a14="http://schemas.microsoft.com/office/drawing/2010/main" val="0"/>
              </a:ext>
            </a:extLst>
          </a:blip>
          <a:srcRect t="2300"/>
          <a:stretch/>
        </p:blipFill>
        <p:spPr>
          <a:xfrm>
            <a:off x="0" y="0"/>
            <a:ext cx="9144000" cy="6601968"/>
          </a:xfrm>
          <a:prstGeom prst="rect">
            <a:avLst/>
          </a:prstGeom>
        </p:spPr>
      </p:pic>
      <p:sp>
        <p:nvSpPr>
          <p:cNvPr id="2" name="Text Placeholder 1"/>
          <p:cNvSpPr>
            <a:spLocks noGrp="1"/>
          </p:cNvSpPr>
          <p:nvPr>
            <p:ph type="body" sz="quarter" idx="10"/>
          </p:nvPr>
        </p:nvSpPr>
        <p:spPr/>
        <p:txBody>
          <a:bodyPr/>
          <a:lstStyle/>
          <a:p>
            <a:r>
              <a:rPr lang="en-US" dirty="0"/>
              <a:t>Stele depicting the barque of Amun carried by priests, from </a:t>
            </a:r>
            <a:r>
              <a:rPr lang="en-US" dirty="0" err="1"/>
              <a:t>Koptos</a:t>
            </a:r>
            <a:r>
              <a:rPr lang="en-US" dirty="0"/>
              <a:t>, circa 1200 BC</a:t>
            </a:r>
          </a:p>
        </p:txBody>
      </p:sp>
      <p:sp>
        <p:nvSpPr>
          <p:cNvPr id="3" name="Text Placeholder 2"/>
          <p:cNvSpPr>
            <a:spLocks noGrp="1"/>
          </p:cNvSpPr>
          <p:nvPr>
            <p:ph type="body" sz="quarter" idx="12"/>
          </p:nvPr>
        </p:nvSpPr>
        <p:spPr/>
        <p:txBody>
          <a:bodyPr/>
          <a:lstStyle/>
          <a:p>
            <a:r>
              <a:rPr lang="en-US" dirty="0"/>
              <a:t>15:24</a:t>
            </a:r>
          </a:p>
        </p:txBody>
      </p:sp>
      <p:sp>
        <p:nvSpPr>
          <p:cNvPr id="8" name="Title 3"/>
          <p:cNvSpPr>
            <a:spLocks noGrp="1"/>
          </p:cNvSpPr>
          <p:nvPr>
            <p:ph type="title"/>
          </p:nvPr>
        </p:nvSpPr>
        <p:spPr/>
        <p:txBody>
          <a:bodyPr/>
          <a:lstStyle/>
          <a:p>
            <a:r>
              <a:rPr lang="en-US" dirty="0"/>
              <a:t>And Zadok came with all the Levites, carrying the Ark of the Covenant of God</a:t>
            </a:r>
          </a:p>
        </p:txBody>
      </p:sp>
    </p:spTree>
    <p:extLst>
      <p:ext uri="{BB962C8B-B14F-4D97-AF65-F5344CB8AC3E}">
        <p14:creationId xmlns:p14="http://schemas.microsoft.com/office/powerpoint/2010/main" val="74654224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bernacle model high priest, tb0228047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Model of the high priest in the tabernacle</a:t>
            </a:r>
          </a:p>
        </p:txBody>
      </p:sp>
      <p:sp>
        <p:nvSpPr>
          <p:cNvPr id="3" name="Text Placeholder 2"/>
          <p:cNvSpPr>
            <a:spLocks noGrp="1"/>
          </p:cNvSpPr>
          <p:nvPr>
            <p:ph type="body" sz="quarter" idx="12"/>
          </p:nvPr>
        </p:nvSpPr>
        <p:spPr/>
        <p:txBody>
          <a:bodyPr/>
          <a:lstStyle/>
          <a:p>
            <a:r>
              <a:rPr lang="en-US" dirty="0"/>
              <a:t>15:24</a:t>
            </a:r>
          </a:p>
        </p:txBody>
      </p:sp>
      <p:sp>
        <p:nvSpPr>
          <p:cNvPr id="4" name="Title 3"/>
          <p:cNvSpPr>
            <a:spLocks noGrp="1"/>
          </p:cNvSpPr>
          <p:nvPr>
            <p:ph type="title"/>
          </p:nvPr>
        </p:nvSpPr>
        <p:spPr/>
        <p:txBody>
          <a:bodyPr/>
          <a:lstStyle/>
          <a:p>
            <a:r>
              <a:rPr lang="en-US" dirty="0"/>
              <a:t>And Zadok came with all the Levites, carrying the Ark of the Covenant of God</a:t>
            </a:r>
          </a:p>
        </p:txBody>
      </p:sp>
    </p:spTree>
    <p:extLst>
      <p:ext uri="{BB962C8B-B14F-4D97-AF65-F5344CB8AC3E}">
        <p14:creationId xmlns:p14="http://schemas.microsoft.com/office/powerpoint/2010/main" val="33394574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15:24</a:t>
            </a:r>
          </a:p>
        </p:txBody>
      </p:sp>
      <p:sp>
        <p:nvSpPr>
          <p:cNvPr id="4" name="Title 3"/>
          <p:cNvSpPr>
            <a:spLocks noGrp="1"/>
          </p:cNvSpPr>
          <p:nvPr>
            <p:ph type="title"/>
          </p:nvPr>
        </p:nvSpPr>
        <p:spPr/>
        <p:txBody>
          <a:bodyPr/>
          <a:lstStyle/>
          <a:p>
            <a:r>
              <a:rPr lang="en-US" dirty="0"/>
              <a:t>And Zadok came with all the Levites, carrying the Ark of the Covenant of God</a:t>
            </a:r>
          </a:p>
        </p:txBody>
      </p:sp>
      <p:pic>
        <p:nvPicPr>
          <p:cNvPr id="5" name="Picture 4" descr="Tabernacle model Ark of the Covenant in Holy of Holies, tb05220837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77490584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ver, Ceremony of Epiphany with Russian pilgrims, mat06782.jpg"/>
          <p:cNvPicPr>
            <a:picLocks noChangeAspect="1"/>
          </p:cNvPicPr>
          <p:nvPr/>
        </p:nvPicPr>
        <p:blipFill rotWithShape="1">
          <a:blip r:embed="rId3">
            <a:extLst>
              <a:ext uri="{28A0092B-C50C-407E-A947-70E740481C1C}">
                <a14:useLocalDpi xmlns:a14="http://schemas.microsoft.com/office/drawing/2010/main" val="0"/>
              </a:ext>
            </a:extLst>
          </a:blip>
          <a:srcRect l="14967" t="6943" r="6942" b="14967"/>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a:t>Ceremony of Epiphany with Russian pilgrims on the Jordan River</a:t>
            </a:r>
            <a:endParaRPr lang="en-US" dirty="0"/>
          </a:p>
        </p:txBody>
      </p:sp>
      <p:sp>
        <p:nvSpPr>
          <p:cNvPr id="3" name="Text Placeholder 2"/>
          <p:cNvSpPr>
            <a:spLocks noGrp="1"/>
          </p:cNvSpPr>
          <p:nvPr>
            <p:ph type="body" sz="quarter" idx="12"/>
          </p:nvPr>
        </p:nvSpPr>
        <p:spPr/>
        <p:txBody>
          <a:bodyPr/>
          <a:lstStyle/>
          <a:p>
            <a:r>
              <a:rPr lang="en-US" dirty="0"/>
              <a:t>15:24</a:t>
            </a:r>
          </a:p>
        </p:txBody>
      </p:sp>
      <p:sp>
        <p:nvSpPr>
          <p:cNvPr id="4" name="Title 3"/>
          <p:cNvSpPr>
            <a:spLocks noGrp="1"/>
          </p:cNvSpPr>
          <p:nvPr>
            <p:ph type="title"/>
          </p:nvPr>
        </p:nvSpPr>
        <p:spPr/>
        <p:txBody>
          <a:bodyPr/>
          <a:lstStyle/>
          <a:p>
            <a:r>
              <a:rPr lang="en-US" dirty="0"/>
              <a:t>And they set down the ark of God . . . until all the people had passed out of the city</a:t>
            </a:r>
          </a:p>
        </p:txBody>
      </p:sp>
    </p:spTree>
    <p:extLst>
      <p:ext uri="{BB962C8B-B14F-4D97-AF65-F5344CB8AC3E}">
        <p14:creationId xmlns:p14="http://schemas.microsoft.com/office/powerpoint/2010/main" val="229225536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Model of the Ark of the Covenant</a:t>
            </a:r>
          </a:p>
        </p:txBody>
      </p:sp>
      <p:sp>
        <p:nvSpPr>
          <p:cNvPr id="3" name="Text Placeholder 2"/>
          <p:cNvSpPr>
            <a:spLocks noGrp="1"/>
          </p:cNvSpPr>
          <p:nvPr>
            <p:ph type="body" sz="quarter" idx="12"/>
          </p:nvPr>
        </p:nvSpPr>
        <p:spPr/>
        <p:txBody>
          <a:bodyPr/>
          <a:lstStyle/>
          <a:p>
            <a:r>
              <a:rPr lang="en-US" dirty="0"/>
              <a:t>15:25</a:t>
            </a:r>
          </a:p>
        </p:txBody>
      </p:sp>
      <p:sp>
        <p:nvSpPr>
          <p:cNvPr id="4" name="Title 3"/>
          <p:cNvSpPr>
            <a:spLocks noGrp="1"/>
          </p:cNvSpPr>
          <p:nvPr>
            <p:ph type="title"/>
          </p:nvPr>
        </p:nvSpPr>
        <p:spPr/>
        <p:txBody>
          <a:bodyPr/>
          <a:lstStyle/>
          <a:p>
            <a:r>
              <a:rPr lang="en-US" dirty="0"/>
              <a:t>But David said to Zadok, “Carry the ark of God back into the city”</a:t>
            </a:r>
          </a:p>
        </p:txBody>
      </p:sp>
      <p:pic>
        <p:nvPicPr>
          <p:cNvPr id="4098" name="Picture 2" descr="C:\Users\Kris\Documents\Bolen\PCB size\Schick-pcb\Misc-pcb\Ark of the Covenant replica, as04221950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5000"/>
                    </a14:imgEffect>
                  </a14:imgLayer>
                </a14:imgProps>
              </a:ext>
              <a:ext uri="{28A0092B-C50C-407E-A947-70E740481C1C}">
                <a14:useLocalDpi xmlns:a14="http://schemas.microsoft.com/office/drawing/2010/main" val="0"/>
              </a:ext>
            </a:extLst>
          </a:blip>
          <a:srcRect l="2066" r="1606"/>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459537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AED7279-47FF-41A4-BA93-81C100623A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028" y="0"/>
            <a:ext cx="8695944" cy="6858000"/>
          </a:xfrm>
          <a:prstGeom prst="rect">
            <a:avLst/>
          </a:prstGeom>
        </p:spPr>
      </p:pic>
      <p:sp>
        <p:nvSpPr>
          <p:cNvPr id="3" name="Text Placeholder 2"/>
          <p:cNvSpPr>
            <a:spLocks noGrp="1"/>
          </p:cNvSpPr>
          <p:nvPr>
            <p:ph type="body" sz="quarter" idx="10"/>
          </p:nvPr>
        </p:nvSpPr>
        <p:spPr/>
        <p:txBody>
          <a:bodyPr/>
          <a:lstStyle/>
          <a:p>
            <a:r>
              <a:rPr lang="en-US" dirty="0"/>
              <a:t>Tribute bearers carrying a box on poles, from Arslan Tash, 800–750 BC</a:t>
            </a:r>
          </a:p>
        </p:txBody>
      </p:sp>
      <p:sp>
        <p:nvSpPr>
          <p:cNvPr id="4" name="Text Placeholder 3"/>
          <p:cNvSpPr>
            <a:spLocks noGrp="1"/>
          </p:cNvSpPr>
          <p:nvPr>
            <p:ph type="body" sz="quarter" idx="12"/>
          </p:nvPr>
        </p:nvSpPr>
        <p:spPr/>
        <p:txBody>
          <a:bodyPr/>
          <a:lstStyle/>
          <a:p>
            <a:r>
              <a:rPr lang="en-US" dirty="0"/>
              <a:t>15:25</a:t>
            </a:r>
          </a:p>
        </p:txBody>
      </p:sp>
      <p:sp>
        <p:nvSpPr>
          <p:cNvPr id="2" name="Title 1"/>
          <p:cNvSpPr>
            <a:spLocks noGrp="1"/>
          </p:cNvSpPr>
          <p:nvPr>
            <p:ph type="title"/>
          </p:nvPr>
        </p:nvSpPr>
        <p:spPr/>
        <p:txBody>
          <a:bodyPr/>
          <a:lstStyle/>
          <a:p>
            <a:r>
              <a:rPr lang="en-US" dirty="0"/>
              <a:t>But David said to Zadok, “Carry the ark of God back into the city”</a:t>
            </a:r>
          </a:p>
        </p:txBody>
      </p:sp>
    </p:spTree>
    <p:extLst>
      <p:ext uri="{BB962C8B-B14F-4D97-AF65-F5344CB8AC3E}">
        <p14:creationId xmlns:p14="http://schemas.microsoft.com/office/powerpoint/2010/main" val="18261059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35 Hebron.jpg"/>
</p:tagLst>
</file>

<file path=ppt/tags/tag10.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Jerusalem aerial from east.jpg"/>
</p:tagLst>
</file>

<file path=ppt/tags/tag11.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Jerusalem\Temple Mount and City of David aerial from east, tb q010703.jpg"/>
</p:tagLst>
</file>

<file path=ppt/tags/tag12.xml><?xml version="1.0" encoding="utf-8"?>
<p:tagLst xmlns:a="http://schemas.openxmlformats.org/drawingml/2006/main" xmlns:r="http://schemas.openxmlformats.org/officeDocument/2006/relationships" xmlns:p="http://schemas.openxmlformats.org/presentationml/2006/main">
  <p:tag name="PHOTO" val="TRUE"/>
  <p:tag name="FILENAME" val="D:\Aerials Judah Mitchell sr\Jerusalem\Temple Mount and City of David aerial from east, tb q010703.jpg"/>
</p:tagLst>
</file>

<file path=ppt/tags/tag13.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East Jerusalem and Mt of Olives aerial from s.jpg"/>
</p:tagLst>
</file>

<file path=ppt/tags/tag14.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East Jerusalem and Mt of Olives aerial from s.jpg"/>
</p:tagLst>
</file>

<file path=ppt/tags/tag15.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Mt of Olives\sr\Dominus Flevit with snow.jpg"/>
</p:tagLst>
</file>

<file path=ppt/tags/tag16.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Central Benjamin Plateau aerial from south.jpg"/>
  <p:tag name="PHOTO" val="TRUE"/>
</p:tagLst>
</file>

<file path=ppt/tags/tag17.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Central Benjamin Plateau aerial from south.jpg"/>
  <p:tag name="PHOTO" val="TRUE"/>
</p:tagLst>
</file>

<file path=ppt/tags/tag18.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City of David aerial from east.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35 Hebron.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D:\0Images\0Adds 2002\04 Judah and the Dead Sea\Judean Hills\sr\Beit Jalla with snow from northeast.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C:\0Images\Todd Sites\0Adds\3 Judah adds\062600 Detroit trip\Sheph and Dead Sea\sr\Gath, Tell es-Safi, from Azekah, tb n062300 sr.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zoom\Temple Mount and City of David aerial from sw closeup.jpg"/>
</p:tagLst>
</file>

<file path=ppt/tags/tag6.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zoom\Temple Mount and City of David aerial from sw closeup.jpg"/>
</p:tagLst>
</file>

<file path=ppt/tags/tag7.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zoom\Jerusalem aerial from sw closeup.jpg"/>
</p:tagLst>
</file>

<file path=ppt/tags/tag8.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zoom\Jerusalem aerial from sw closeup.jpg"/>
</p:tagLst>
</file>

<file path=ppt/tags/tag9.xml><?xml version="1.0" encoding="utf-8"?>
<p:tagLst xmlns:a="http://schemas.openxmlformats.org/drawingml/2006/main" xmlns:r="http://schemas.openxmlformats.org/officeDocument/2006/relationships" xmlns:p="http://schemas.openxmlformats.org/presentationml/2006/main">
  <p:tag name="PHOTO" val="TRUE"/>
  <p:tag name="FILENAME" val="E:\0Adds 2002\04 Judah\010703 Beersheba flight\Jerusalem\sr\Jerusalem aerial from east.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1874</TotalTime>
  <Words>16359</Words>
  <Application>Microsoft Office PowerPoint</Application>
  <PresentationFormat>On-screen Show (4:3)</PresentationFormat>
  <Paragraphs>1231</Paragraphs>
  <Slides>145</Slides>
  <Notes>145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145</vt:i4>
      </vt:variant>
    </vt:vector>
  </HeadingPairs>
  <TitlesOfParts>
    <vt:vector size="149" baseType="lpstr">
      <vt:lpstr>Arial</vt:lpstr>
      <vt:lpstr>Calibri</vt:lpstr>
      <vt:lpstr>Times New Roman</vt:lpstr>
      <vt:lpstr>PhotoCompanion</vt:lpstr>
      <vt:lpstr>2 Samuel 15</vt:lpstr>
      <vt:lpstr>Absalom prepared himself a chariot and horses</vt:lpstr>
      <vt:lpstr>Absalom prepared himself a chariot and horses</vt:lpstr>
      <vt:lpstr>Absalom prepared himself a chariot and horses</vt:lpstr>
      <vt:lpstr>Absalom prepared himself a chariot and horses</vt:lpstr>
      <vt:lpstr>Absalom prepared himself a chariot and horses and fifty men to run before him</vt:lpstr>
      <vt:lpstr>Absalom rose up early and stood beside the way of the gate</vt:lpstr>
      <vt:lpstr>Absalom rose up early and stood beside the way of the gate</vt:lpstr>
      <vt:lpstr>Absalom rose up early and stood beside the way of the gate</vt:lpstr>
      <vt:lpstr>Absalom rose up early and stood beside the way of the gate</vt:lpstr>
      <vt:lpstr>When any man that had a dispute would come to the king for judgment</vt:lpstr>
      <vt:lpstr>“Of which city do you belong?” And he would say, “Your servant is from such and such tribe”</vt:lpstr>
      <vt:lpstr>See, your matters are good and right, but the king has not assigned anyone to hear you</vt:lpstr>
      <vt:lpstr>See, your matters are good and right, but the king has not assigned anyone to hear you</vt:lpstr>
      <vt:lpstr>Oh that I were made judge in the land, that every man who had any suit . . . might come to me</vt:lpstr>
      <vt:lpstr>Oh that I were made judge in the land, that every man who had any suit . . . might come to me</vt:lpstr>
      <vt:lpstr>When any man came near to bow down, he would put forth his hand . . . and kiss him</vt:lpstr>
      <vt:lpstr>So Absalom stole the hearts of the men of Israel</vt:lpstr>
      <vt:lpstr>So Absalom stole the hearts of the men of Israel</vt:lpstr>
      <vt:lpstr>Absalom behaved this way for four years</vt:lpstr>
      <vt:lpstr>Then he said to the king, “Please let me go and fulfill my vow to Yahweh in Hebron”</vt:lpstr>
      <vt:lpstr>Then he said to the king, “Please let me go and fulfill my vow to Yahweh in Hebron”</vt:lpstr>
      <vt:lpstr>Then he said to the king, “Please let me go and fulfill my vow to Yahweh in Hebron”</vt:lpstr>
      <vt:lpstr>Then he said to the king, “Please let me go and fulfill my vow to Yahweh in Hebron”</vt:lpstr>
      <vt:lpstr>Then he said to the king, “Please let me go and fulfill my vow to Yahweh in Hebron”</vt:lpstr>
      <vt:lpstr>Then he said to the king, “Please let me go and fulfill my vow to Yahweh in Hebron”</vt:lpstr>
      <vt:lpstr>Then he said to the king, “Please let me go and fulfill my vow to Yahweh in Hebron”</vt:lpstr>
      <vt:lpstr>Then he said to the king, “Please let me go and fulfill my vow to Yahweh in Hebron”</vt:lpstr>
      <vt:lpstr>For your servant made a vow while I lived at Geshur in Aram</vt:lpstr>
      <vt:lpstr>For your servant made a vow while I lived at Geshur in Aram</vt:lpstr>
      <vt:lpstr>For your servant made a vow while I lived at Geshur in Aram</vt:lpstr>
      <vt:lpstr>For your servant made a vow while I lived at Geshur in Aram</vt:lpstr>
      <vt:lpstr>I vowed, “If Yahweh shall indeed bring me again to Jerusalem, then I will serve Yahweh”</vt:lpstr>
      <vt:lpstr>I vowed, “If Yahweh shall indeed bring me again to Jerusalem, then I will serve Yahweh”</vt:lpstr>
      <vt:lpstr>I vowed, “If Yahweh shall indeed bring me again to Jerusalem, then I will serve Yahweh”</vt:lpstr>
      <vt:lpstr>Then the king said to him, “Go in peace”</vt:lpstr>
      <vt:lpstr>Then the king said to him, “Go in peace”</vt:lpstr>
      <vt:lpstr>Then the king said to him, “Go in peace”</vt:lpstr>
      <vt:lpstr>So he arose and went to Hebron</vt:lpstr>
      <vt:lpstr>So he arose and went to Hebron</vt:lpstr>
      <vt:lpstr>So he arose and went to Hebron</vt:lpstr>
      <vt:lpstr>But Absalom sent secret messengers throughout all the tribes of Israel</vt:lpstr>
      <vt:lpstr>But Absalom sent secret messengers throughout all the tribes of Israel</vt:lpstr>
      <vt:lpstr>But Absalom sent secret messengers throughout all the tribes of Israel</vt:lpstr>
      <vt:lpstr>As soon as you hear the sound of the trumpet, then you shall say, “Absalom is king in Hebron”</vt:lpstr>
      <vt:lpstr>As soon as you hear the sound of the trumpet, then you shall say, “Absalom is king in Hebron”</vt:lpstr>
      <vt:lpstr>Absalom went with two hundred men out of Jerusalem, invited guests . . . that knew nothing</vt:lpstr>
      <vt:lpstr>Absalom sent for Ahithophel the Gilonite, David’s counselor, from his city Giloh</vt:lpstr>
      <vt:lpstr>Absalom sent for Ahithophel the Gilonite, David’s counselor, from his city Giloh</vt:lpstr>
      <vt:lpstr>Absalom sent for Ahithophel the Gilonite, David’s counselor, from his city Giloh</vt:lpstr>
      <vt:lpstr>Absalom sent for Ahithophel the Gilonite, David’s counselor, from his city Giloh</vt:lpstr>
      <vt:lpstr>A messenger came to David, saying, “The hearts of the men of Israel have gone after Absalom”</vt:lpstr>
      <vt:lpstr>Then David said to all his servants in Jerusalem, “Arise and let us flee”</vt:lpstr>
      <vt:lpstr>Go quickly, before he overtakes us and strikes the city with the edge of the sword</vt:lpstr>
      <vt:lpstr>The king’s servants said, “Behold, we are ready to do whatever my lord the king chooses”</vt:lpstr>
      <vt:lpstr>So the king went out, and all his household went with him</vt:lpstr>
      <vt:lpstr>But the king left ten women, who were concubines, to keep the house</vt:lpstr>
      <vt:lpstr>But the king left ten women, who were concubines, to keep the house</vt:lpstr>
      <vt:lpstr>And the king went forth, and all the people after him, and they waited at the last house</vt:lpstr>
      <vt:lpstr>And the king went forth, and all the people after him, and they waited at the last house</vt:lpstr>
      <vt:lpstr>And the king went forth, and all the people after him, and they waited at the last house</vt:lpstr>
      <vt:lpstr>And the king went forth, and all the people after him, and they waited at the last house</vt:lpstr>
      <vt:lpstr>And the king went forth, and all the people after him, and they waited at the last house</vt:lpstr>
      <vt:lpstr>And all his servants passed on beside him</vt:lpstr>
      <vt:lpstr>And all his servants passed on beside him, and all the Cherethites, and all the Pelethites</vt:lpstr>
      <vt:lpstr>And all the Gittites, 600 men that came after him from Gath, passed on before the king</vt:lpstr>
      <vt:lpstr>And all the Gittites, 600 men that came after him from Gath, passed on before the king</vt:lpstr>
      <vt:lpstr>And all the Gittites, 600 men that came after him from Gath, passed on before the king</vt:lpstr>
      <vt:lpstr>The king said to Ittai the Gittite, “Why are you going with us? Return and stay with the king”</vt:lpstr>
      <vt:lpstr>For you are a foreigner, an exile from your home</vt:lpstr>
      <vt:lpstr>Return, along with your brothers, and may mercy and truth be with you</vt:lpstr>
      <vt:lpstr>As Yahweh lives, and as my lord the king lives </vt:lpstr>
      <vt:lpstr>As Yahweh lives, and as my lord the king lives </vt:lpstr>
      <vt:lpstr>Wherever my lord the king shall be, whether for death or for life, there also will your servant be</vt:lpstr>
      <vt:lpstr>So Ittai the Gittite passed over with all his men and all the little ones that were with him</vt:lpstr>
      <vt:lpstr>The king also himself passed over the brook Kidron, and all the people passed over</vt:lpstr>
      <vt:lpstr>The king also himself passed over the brook Kidron, and all the people passed over</vt:lpstr>
      <vt:lpstr>The king also himself passed over the brook Kidron, and all the people passed over</vt:lpstr>
      <vt:lpstr>The king also himself passed over the brook Kidron, and all the people passed over</vt:lpstr>
      <vt:lpstr>The king also himself passed over the brook Kidron, and all the people passed over</vt:lpstr>
      <vt:lpstr>The king also himself passed over the brook Kidron, and all the people passed over</vt:lpstr>
      <vt:lpstr>The king also himself passed over the brook Kidron, and all the people passed over</vt:lpstr>
      <vt:lpstr>The king also himself passed over the brook Kidron, and all the people passed over</vt:lpstr>
      <vt:lpstr>The king also himself passed over the brook Kidron, and all the people passed over</vt:lpstr>
      <vt:lpstr>Toward the way of the wilderness</vt:lpstr>
      <vt:lpstr>Toward the way of the wilderness</vt:lpstr>
      <vt:lpstr>Toward the way of the wilderness</vt:lpstr>
      <vt:lpstr>Toward the way of the wilderness</vt:lpstr>
      <vt:lpstr>Toward the way of the wilderness</vt:lpstr>
      <vt:lpstr>Toward the way of the wilderness</vt:lpstr>
      <vt:lpstr>Toward the way of the wilderness</vt:lpstr>
      <vt:lpstr>Toward the way of the wilderness</vt:lpstr>
      <vt:lpstr>Toward the way of the wilderness</vt:lpstr>
      <vt:lpstr>And Zadok came with all the Levites, carrying the Ark of the Covenant of God</vt:lpstr>
      <vt:lpstr>And Zadok came with all the Levites, carrying the Ark of the Covenant of God</vt:lpstr>
      <vt:lpstr>And Zadok came with all the Levites, carrying the Ark of the Covenant of God</vt:lpstr>
      <vt:lpstr>And they set down the ark of God . . . until all the people had passed out of the city</vt:lpstr>
      <vt:lpstr>But David said to Zadok, “Carry the ark of God back into the city”</vt:lpstr>
      <vt:lpstr>But David said to Zadok, “Carry the ark of God back into the city”</vt:lpstr>
      <vt:lpstr>If I find favor in the eyes of Yahweh, He will bring me back again </vt:lpstr>
      <vt:lpstr>And He will show me both the ark and His dwelling place</vt:lpstr>
      <vt:lpstr>And He will show me both the ark and His dwelling place</vt:lpstr>
      <vt:lpstr>And He will show me both the ark and His dwelling place</vt:lpstr>
      <vt:lpstr>Let Him do to me as seems good to Him</vt:lpstr>
      <vt:lpstr>Let Him do to me as seems good to Him</vt:lpstr>
      <vt:lpstr>Are you not a seer? Return into the city in peace, and your two sons with you</vt:lpstr>
      <vt:lpstr>See, I will wait at the fords of the wilderness until word comes from you to inform me</vt:lpstr>
      <vt:lpstr>See, I will wait at the fords of the wilderness until word comes from you to inform me</vt:lpstr>
      <vt:lpstr>See, I will wait at the fords of the wilderness until word comes from you to inform me</vt:lpstr>
      <vt:lpstr>See, I will wait at the fords of the wilderness until word comes from you to inform me</vt:lpstr>
      <vt:lpstr>See, I will wait at the fords of the wilderness until word comes from you to inform me</vt:lpstr>
      <vt:lpstr>So Zadok and Abiathar carried the ark of God back to Jerusalem, and they stayed there</vt:lpstr>
      <vt:lpstr>So Zadok and Abiathar carried the ark of God back to Jerusalem, and they stayed there</vt:lpstr>
      <vt:lpstr>So Zadok and Abiathar carried the ark of God back to Jerusalem, and they stayed there</vt:lpstr>
      <vt:lpstr>Then David went up by the ascent of the Mount of Olives</vt:lpstr>
      <vt:lpstr>Then David went up by the ascent of the Mount of Olives</vt:lpstr>
      <vt:lpstr>Then David went up by the ascent of the Mount of Olives</vt:lpstr>
      <vt:lpstr>Then David went up by the ascent of the Mount of Olives</vt:lpstr>
      <vt:lpstr>Then David went up by the ascent of the Mount of Olives</vt:lpstr>
      <vt:lpstr>Then David went up by the ascent of the Mount of Olives</vt:lpstr>
      <vt:lpstr>And he wept as he went up</vt:lpstr>
      <vt:lpstr>And he wept as he went up</vt:lpstr>
      <vt:lpstr>All the people who were with him covered their heads, and they went up weeping</vt:lpstr>
      <vt:lpstr>All the people who were with him covered their heads, and they went up weeping</vt:lpstr>
      <vt:lpstr>Then David said, “O Yahweh, make the counsel of Ahithophel foolishness”</vt:lpstr>
      <vt:lpstr>As David came to the summit of the ascent, where God was worshiped</vt:lpstr>
      <vt:lpstr>As David came to the summit of the ascent, where God was worshiped</vt:lpstr>
      <vt:lpstr>As David came to the summit of the ascent, where God was worshiped</vt:lpstr>
      <vt:lpstr>As David came to the summit of the ascent, where God was worshiped</vt:lpstr>
      <vt:lpstr>As David came to the summit of the ascent, where God was worshiped</vt:lpstr>
      <vt:lpstr>As David came to the summit of the ascent, where God was worshiped</vt:lpstr>
      <vt:lpstr>As David came to the summit of the ascent, where God was worshiped</vt:lpstr>
      <vt:lpstr>Hushai the Archite came to meet him with his coat rent and earth upon his head</vt:lpstr>
      <vt:lpstr>Hushai the Archite came to meet him with his coat rent and earth upon his head</vt:lpstr>
      <vt:lpstr>Hushai the Archite came to meet him with his coat rent and earth upon his head</vt:lpstr>
      <vt:lpstr>Hushai the Archite came to meet him with his coat rent and earth upon his head</vt:lpstr>
      <vt:lpstr>Hushai the Archite came to meet him with his coat rent and earth upon his head</vt:lpstr>
      <vt:lpstr>David told him, “If you cross over with me, you will only be a burden to me”</vt:lpstr>
      <vt:lpstr>Return to the city and say unto Absalom, “I will be your servant, O king!”</vt:lpstr>
      <vt:lpstr>Then you will defeat the counsel of Ahithophel for me</vt:lpstr>
      <vt:lpstr>Whatever you hear from the king’s house, you will report to Zadok and Abiathar the priests</vt:lpstr>
      <vt:lpstr>Their two sons are there, Ahimaaz the son of Zadok and Jonathan the son of Abiathar</vt:lpstr>
      <vt:lpstr>Their two sons are there, Ahimaaz the son of Zadok and Jonathan the son of Abiathar</vt:lpstr>
      <vt:lpstr>So Hushai, David’s friend, entered the city, and Absalom also came into Jerusalem</vt:lpstr>
      <vt:lpstr>So Hushai, David’s friend, entered the city, and Absalom also came into Jerusalem</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15, Photo Companion to the Bible</dc:title>
  <dc:subject>Photo Companion to the Bible</dc:subject>
  <dc:creator>BiblePlaces.com</dc:creator>
  <cp:lastModifiedBy>Todd Bolen</cp:lastModifiedBy>
  <cp:revision>132</cp:revision>
  <dcterms:created xsi:type="dcterms:W3CDTF">2020-04-09T20:45:59Z</dcterms:created>
  <dcterms:modified xsi:type="dcterms:W3CDTF">2021-12-27T00:41:50Z</dcterms:modified>
</cp:coreProperties>
</file>